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notesMasterIdLst>
    <p:notesMasterId r:id="rId236"/>
  </p:notesMasterIdLst>
  <p:handoutMasterIdLst>
    <p:handoutMasterId r:id="rId237"/>
  </p:handoutMasterIdLst>
  <p:sldIdLst>
    <p:sldId id="256" r:id="rId2"/>
    <p:sldId id="258" r:id="rId3"/>
    <p:sldId id="259" r:id="rId4"/>
    <p:sldId id="268" r:id="rId5"/>
    <p:sldId id="269" r:id="rId6"/>
    <p:sldId id="270" r:id="rId7"/>
    <p:sldId id="271" r:id="rId8"/>
    <p:sldId id="272" r:id="rId9"/>
    <p:sldId id="273" r:id="rId10"/>
    <p:sldId id="274" r:id="rId11"/>
    <p:sldId id="275" r:id="rId12"/>
    <p:sldId id="276" r:id="rId13"/>
    <p:sldId id="277" r:id="rId14"/>
    <p:sldId id="278" r:id="rId15"/>
    <p:sldId id="279" r:id="rId16"/>
    <p:sldId id="280" r:id="rId17"/>
    <p:sldId id="282" r:id="rId18"/>
    <p:sldId id="281" r:id="rId19"/>
    <p:sldId id="334" r:id="rId20"/>
    <p:sldId id="335" r:id="rId21"/>
    <p:sldId id="336" r:id="rId22"/>
    <p:sldId id="348" r:id="rId23"/>
    <p:sldId id="349" r:id="rId24"/>
    <p:sldId id="350" r:id="rId25"/>
    <p:sldId id="364" r:id="rId26"/>
    <p:sldId id="368" r:id="rId27"/>
    <p:sldId id="369" r:id="rId28"/>
    <p:sldId id="370" r:id="rId29"/>
    <p:sldId id="371" r:id="rId30"/>
    <p:sldId id="372" r:id="rId31"/>
    <p:sldId id="377" r:id="rId32"/>
    <p:sldId id="378" r:id="rId33"/>
    <p:sldId id="385" r:id="rId34"/>
    <p:sldId id="373" r:id="rId35"/>
    <p:sldId id="374" r:id="rId36"/>
    <p:sldId id="386" r:id="rId37"/>
    <p:sldId id="387" r:id="rId38"/>
    <p:sldId id="375" r:id="rId39"/>
    <p:sldId id="388" r:id="rId40"/>
    <p:sldId id="390" r:id="rId41"/>
    <p:sldId id="389" r:id="rId42"/>
    <p:sldId id="391" r:id="rId43"/>
    <p:sldId id="392" r:id="rId44"/>
    <p:sldId id="393" r:id="rId45"/>
    <p:sldId id="396" r:id="rId46"/>
    <p:sldId id="394" r:id="rId47"/>
    <p:sldId id="395" r:id="rId48"/>
    <p:sldId id="397" r:id="rId49"/>
    <p:sldId id="398" r:id="rId50"/>
    <p:sldId id="399" r:id="rId51"/>
    <p:sldId id="401" r:id="rId52"/>
    <p:sldId id="403" r:id="rId53"/>
    <p:sldId id="402" r:id="rId54"/>
    <p:sldId id="400" r:id="rId55"/>
    <p:sldId id="404" r:id="rId56"/>
    <p:sldId id="405" r:id="rId57"/>
    <p:sldId id="407" r:id="rId58"/>
    <p:sldId id="408" r:id="rId59"/>
    <p:sldId id="406" r:id="rId60"/>
    <p:sldId id="418" r:id="rId61"/>
    <p:sldId id="419" r:id="rId62"/>
    <p:sldId id="420" r:id="rId63"/>
    <p:sldId id="421" r:id="rId64"/>
    <p:sldId id="422" r:id="rId65"/>
    <p:sldId id="423" r:id="rId66"/>
    <p:sldId id="429" r:id="rId67"/>
    <p:sldId id="430" r:id="rId68"/>
    <p:sldId id="431" r:id="rId69"/>
    <p:sldId id="432" r:id="rId70"/>
    <p:sldId id="433" r:id="rId71"/>
    <p:sldId id="434" r:id="rId72"/>
    <p:sldId id="435" r:id="rId73"/>
    <p:sldId id="424" r:id="rId74"/>
    <p:sldId id="409" r:id="rId75"/>
    <p:sldId id="410" r:id="rId76"/>
    <p:sldId id="412" r:id="rId77"/>
    <p:sldId id="411" r:id="rId78"/>
    <p:sldId id="413" r:id="rId79"/>
    <p:sldId id="416" r:id="rId80"/>
    <p:sldId id="437" r:id="rId81"/>
    <p:sldId id="438" r:id="rId82"/>
    <p:sldId id="539" r:id="rId83"/>
    <p:sldId id="440" r:id="rId84"/>
    <p:sldId id="447" r:id="rId85"/>
    <p:sldId id="414" r:id="rId86"/>
    <p:sldId id="415" r:id="rId87"/>
    <p:sldId id="441" r:id="rId88"/>
    <p:sldId id="439" r:id="rId89"/>
    <p:sldId id="442" r:id="rId90"/>
    <p:sldId id="443" r:id="rId91"/>
    <p:sldId id="444" r:id="rId92"/>
    <p:sldId id="445" r:id="rId93"/>
    <p:sldId id="446" r:id="rId94"/>
    <p:sldId id="448" r:id="rId95"/>
    <p:sldId id="449" r:id="rId96"/>
    <p:sldId id="450" r:id="rId97"/>
    <p:sldId id="451" r:id="rId98"/>
    <p:sldId id="453" r:id="rId99"/>
    <p:sldId id="454" r:id="rId100"/>
    <p:sldId id="452" r:id="rId101"/>
    <p:sldId id="455" r:id="rId102"/>
    <p:sldId id="457" r:id="rId103"/>
    <p:sldId id="461" r:id="rId104"/>
    <p:sldId id="458" r:id="rId105"/>
    <p:sldId id="459" r:id="rId106"/>
    <p:sldId id="460" r:id="rId107"/>
    <p:sldId id="462" r:id="rId108"/>
    <p:sldId id="463" r:id="rId109"/>
    <p:sldId id="464" r:id="rId110"/>
    <p:sldId id="465" r:id="rId111"/>
    <p:sldId id="466" r:id="rId112"/>
    <p:sldId id="467" r:id="rId113"/>
    <p:sldId id="468" r:id="rId114"/>
    <p:sldId id="470" r:id="rId115"/>
    <p:sldId id="471" r:id="rId116"/>
    <p:sldId id="484" r:id="rId117"/>
    <p:sldId id="472" r:id="rId118"/>
    <p:sldId id="473" r:id="rId119"/>
    <p:sldId id="474" r:id="rId120"/>
    <p:sldId id="475" r:id="rId121"/>
    <p:sldId id="476" r:id="rId122"/>
    <p:sldId id="477" r:id="rId123"/>
    <p:sldId id="302" r:id="rId124"/>
    <p:sldId id="482" r:id="rId125"/>
    <p:sldId id="483" r:id="rId126"/>
    <p:sldId id="305" r:id="rId127"/>
    <p:sldId id="306" r:id="rId128"/>
    <p:sldId id="307" r:id="rId129"/>
    <p:sldId id="478" r:id="rId130"/>
    <p:sldId id="479" r:id="rId131"/>
    <p:sldId id="485" r:id="rId132"/>
    <p:sldId id="469" r:id="rId133"/>
    <p:sldId id="309" r:id="rId134"/>
    <p:sldId id="310" r:id="rId135"/>
    <p:sldId id="311" r:id="rId136"/>
    <p:sldId id="312" r:id="rId137"/>
    <p:sldId id="313" r:id="rId138"/>
    <p:sldId id="314" r:id="rId139"/>
    <p:sldId id="315" r:id="rId140"/>
    <p:sldId id="316" r:id="rId141"/>
    <p:sldId id="493" r:id="rId142"/>
    <p:sldId id="499" r:id="rId143"/>
    <p:sldId id="494" r:id="rId144"/>
    <p:sldId id="495" r:id="rId145"/>
    <p:sldId id="496" r:id="rId146"/>
    <p:sldId id="497" r:id="rId147"/>
    <p:sldId id="498" r:id="rId148"/>
    <p:sldId id="317" r:id="rId149"/>
    <p:sldId id="318" r:id="rId150"/>
    <p:sldId id="319" r:id="rId151"/>
    <p:sldId id="320" r:id="rId152"/>
    <p:sldId id="321" r:id="rId153"/>
    <p:sldId id="322" r:id="rId154"/>
    <p:sldId id="323" r:id="rId155"/>
    <p:sldId id="324" r:id="rId156"/>
    <p:sldId id="325" r:id="rId157"/>
    <p:sldId id="326" r:id="rId158"/>
    <p:sldId id="327" r:id="rId159"/>
    <p:sldId id="328" r:id="rId160"/>
    <p:sldId id="329" r:id="rId161"/>
    <p:sldId id="330" r:id="rId162"/>
    <p:sldId id="486" r:id="rId163"/>
    <p:sldId id="534" r:id="rId164"/>
    <p:sldId id="538" r:id="rId165"/>
    <p:sldId id="535" r:id="rId166"/>
    <p:sldId id="487" r:id="rId167"/>
    <p:sldId id="488" r:id="rId168"/>
    <p:sldId id="489" r:id="rId169"/>
    <p:sldId id="331" r:id="rId170"/>
    <p:sldId id="332" r:id="rId171"/>
    <p:sldId id="333" r:id="rId172"/>
    <p:sldId id="490" r:id="rId173"/>
    <p:sldId id="491" r:id="rId174"/>
    <p:sldId id="492" r:id="rId175"/>
    <p:sldId id="337" r:id="rId176"/>
    <p:sldId id="338" r:id="rId177"/>
    <p:sldId id="339" r:id="rId178"/>
    <p:sldId id="515" r:id="rId179"/>
    <p:sldId id="516" r:id="rId180"/>
    <p:sldId id="517" r:id="rId181"/>
    <p:sldId id="526" r:id="rId182"/>
    <p:sldId id="518" r:id="rId183"/>
    <p:sldId id="520" r:id="rId184"/>
    <p:sldId id="519" r:id="rId185"/>
    <p:sldId id="521" r:id="rId186"/>
    <p:sldId id="522" r:id="rId187"/>
    <p:sldId id="523" r:id="rId188"/>
    <p:sldId id="524" r:id="rId189"/>
    <p:sldId id="525" r:id="rId190"/>
    <p:sldId id="527" r:id="rId191"/>
    <p:sldId id="528" r:id="rId192"/>
    <p:sldId id="529" r:id="rId193"/>
    <p:sldId id="530" r:id="rId194"/>
    <p:sldId id="531" r:id="rId195"/>
    <p:sldId id="532" r:id="rId196"/>
    <p:sldId id="533" r:id="rId197"/>
    <p:sldId id="340" r:id="rId198"/>
    <p:sldId id="341" r:id="rId199"/>
    <p:sldId id="342" r:id="rId200"/>
    <p:sldId id="343" r:id="rId201"/>
    <p:sldId id="511" r:id="rId202"/>
    <p:sldId id="501" r:id="rId203"/>
    <p:sldId id="502" r:id="rId204"/>
    <p:sldId id="503" r:id="rId205"/>
    <p:sldId id="504" r:id="rId206"/>
    <p:sldId id="505" r:id="rId207"/>
    <p:sldId id="506" r:id="rId208"/>
    <p:sldId id="507" r:id="rId209"/>
    <p:sldId id="508" r:id="rId210"/>
    <p:sldId id="509" r:id="rId211"/>
    <p:sldId id="283" r:id="rId212"/>
    <p:sldId id="284" r:id="rId213"/>
    <p:sldId id="285" r:id="rId214"/>
    <p:sldId id="286" r:id="rId215"/>
    <p:sldId id="287" r:id="rId216"/>
    <p:sldId id="288" r:id="rId217"/>
    <p:sldId id="289" r:id="rId218"/>
    <p:sldId id="290" r:id="rId219"/>
    <p:sldId id="291" r:id="rId220"/>
    <p:sldId id="292" r:id="rId221"/>
    <p:sldId id="293" r:id="rId222"/>
    <p:sldId id="294" r:id="rId223"/>
    <p:sldId id="295" r:id="rId224"/>
    <p:sldId id="296" r:id="rId225"/>
    <p:sldId id="297" r:id="rId226"/>
    <p:sldId id="298" r:id="rId227"/>
    <p:sldId id="299" r:id="rId228"/>
    <p:sldId id="514" r:id="rId229"/>
    <p:sldId id="345" r:id="rId230"/>
    <p:sldId id="512" r:id="rId231"/>
    <p:sldId id="346" r:id="rId232"/>
    <p:sldId id="347" r:id="rId233"/>
    <p:sldId id="513" r:id="rId234"/>
    <p:sldId id="540" r:id="rId235"/>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878" autoAdjust="0"/>
    <p:restoredTop sz="88536" autoAdjust="0"/>
  </p:normalViewPr>
  <p:slideViewPr>
    <p:cSldViewPr>
      <p:cViewPr varScale="1">
        <p:scale>
          <a:sx n="140" d="100"/>
          <a:sy n="140" d="100"/>
        </p:scale>
        <p:origin x="216" y="21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handoutMaster" Target="handoutMasters/handout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presProps" Target="presProps.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viewProps" Target="view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theme" Target="theme/theme1.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notesMaster" Target="notesMasters/notesMaster1.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6DC6A5B-45B7-4666-B93C-48BB4C3A801E}"/>
              </a:ext>
            </a:extLst>
          </p:cNvPr>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59A971C-CD8A-446F-9123-834AA16928C4}"/>
              </a:ext>
            </a:extLst>
          </p:cNvPr>
          <p:cNvSpPr>
            <a:spLocks noGrp="1"/>
          </p:cNvSpPr>
          <p:nvPr>
            <p:ph type="dt" sz="quarter" idx="1"/>
          </p:nvPr>
        </p:nvSpPr>
        <p:spPr>
          <a:xfrm>
            <a:off x="5180013" y="0"/>
            <a:ext cx="3962400" cy="257175"/>
          </a:xfrm>
          <a:prstGeom prst="rect">
            <a:avLst/>
          </a:prstGeom>
        </p:spPr>
        <p:txBody>
          <a:bodyPr vert="horz" lIns="91440" tIns="45720" rIns="91440" bIns="45720" rtlCol="0"/>
          <a:lstStyle>
            <a:lvl1pPr algn="r">
              <a:defRPr sz="1200"/>
            </a:lvl1pPr>
          </a:lstStyle>
          <a:p>
            <a:fld id="{6F50C1B4-6EDA-4E4B-AAB3-B90B3B5CCDA4}" type="datetimeFigureOut">
              <a:rPr lang="en-US" smtClean="0"/>
              <a:t>10/6/21</a:t>
            </a:fld>
            <a:endParaRPr lang="en-US"/>
          </a:p>
        </p:txBody>
      </p:sp>
      <p:sp>
        <p:nvSpPr>
          <p:cNvPr id="4" name="Footer Placeholder 3">
            <a:extLst>
              <a:ext uri="{FF2B5EF4-FFF2-40B4-BE49-F238E27FC236}">
                <a16:creationId xmlns:a16="http://schemas.microsoft.com/office/drawing/2014/main" id="{BE7923AF-EDBE-455D-88A7-ECED0A0637A0}"/>
              </a:ext>
            </a:extLst>
          </p:cNvPr>
          <p:cNvSpPr>
            <a:spLocks noGrp="1"/>
          </p:cNvSpPr>
          <p:nvPr>
            <p:ph type="ftr" sz="quarter" idx="2"/>
          </p:nvPr>
        </p:nvSpPr>
        <p:spPr>
          <a:xfrm>
            <a:off x="0" y="4886325"/>
            <a:ext cx="3962400" cy="25717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2F8F5EF-D6FB-4049-B796-6996E3C82249}"/>
              </a:ext>
            </a:extLst>
          </p:cNvPr>
          <p:cNvSpPr>
            <a:spLocks noGrp="1"/>
          </p:cNvSpPr>
          <p:nvPr>
            <p:ph type="sldNum" sz="quarter" idx="3"/>
          </p:nvPr>
        </p:nvSpPr>
        <p:spPr>
          <a:xfrm>
            <a:off x="5180013" y="4886325"/>
            <a:ext cx="3962400" cy="257175"/>
          </a:xfrm>
          <a:prstGeom prst="rect">
            <a:avLst/>
          </a:prstGeom>
        </p:spPr>
        <p:txBody>
          <a:bodyPr vert="horz" lIns="91440" tIns="45720" rIns="91440" bIns="45720" rtlCol="0" anchor="b"/>
          <a:lstStyle>
            <a:lvl1pPr algn="r">
              <a:defRPr sz="1200"/>
            </a:lvl1pPr>
          </a:lstStyle>
          <a:p>
            <a:fld id="{9669C268-3BF5-41DE-964F-44758A362559}" type="slidenum">
              <a:rPr lang="en-US" smtClean="0"/>
              <a:t>‹#›</a:t>
            </a:fld>
            <a:endParaRPr lang="en-US"/>
          </a:p>
        </p:txBody>
      </p:sp>
    </p:spTree>
    <p:extLst>
      <p:ext uri="{BB962C8B-B14F-4D97-AF65-F5344CB8AC3E}">
        <p14:creationId xmlns:p14="http://schemas.microsoft.com/office/powerpoint/2010/main" val="3054710479"/>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4AAC5D1C-766C-40C0-A819-2078CF59E743}" type="datetimeFigureOut">
              <a:rPr lang="en-US" smtClean="0"/>
              <a:t>10/6/21</a:t>
            </a:fld>
            <a:endParaRPr lang="en-US"/>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C2F3863B-880B-47D3-B54B-E468E5DEB3D9}" type="slidenum">
              <a:rPr lang="en-US" smtClean="0"/>
              <a:t>‹#›</a:t>
            </a:fld>
            <a:endParaRPr lang="en-US"/>
          </a:p>
        </p:txBody>
      </p:sp>
    </p:spTree>
    <p:extLst>
      <p:ext uri="{BB962C8B-B14F-4D97-AF65-F5344CB8AC3E}">
        <p14:creationId xmlns:p14="http://schemas.microsoft.com/office/powerpoint/2010/main" val="329371766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68660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25697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629071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713194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04393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625233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747482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251673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316401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95503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05317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292929"/>
              </a:solidFill>
              <a:effectLst/>
              <a:latin typeface="medium-content-serif-font"/>
            </a:endParaRPr>
          </a:p>
        </p:txBody>
      </p:sp>
    </p:spTree>
    <p:extLst>
      <p:ext uri="{BB962C8B-B14F-4D97-AF65-F5344CB8AC3E}">
        <p14:creationId xmlns:p14="http://schemas.microsoft.com/office/powerpoint/2010/main" val="24386477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365253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841661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012056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725728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676420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358125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547842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409566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261635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Tree>
    <p:extLst>
      <p:ext uri="{BB962C8B-B14F-4D97-AF65-F5344CB8AC3E}">
        <p14:creationId xmlns:p14="http://schemas.microsoft.com/office/powerpoint/2010/main" val="3324216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310898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436345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55559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225599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412612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632219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502230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655195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515769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239977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4693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699725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039068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763240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834452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732643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533231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764500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663210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Tree>
    <p:extLst>
      <p:ext uri="{BB962C8B-B14F-4D97-AF65-F5344CB8AC3E}">
        <p14:creationId xmlns:p14="http://schemas.microsoft.com/office/powerpoint/2010/main" val="14060651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957766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546715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67990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034614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588128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29234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413676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697337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129168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141009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745321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84179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44733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815467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sliding widows, we need to try many windows in different sizes. For each window, we crop the image to that window size and apply classification on each cropped image.</a:t>
            </a:r>
          </a:p>
          <a:p>
            <a:endParaRPr lang="en-US"/>
          </a:p>
          <a:p>
            <a:r>
              <a:rPr lang="en-US"/>
              <a:t>The computation is very expensive. Fortunately, we have method to perform classification in every 14x14 regions without cropping. </a:t>
            </a:r>
          </a:p>
          <a:p>
            <a:endParaRPr lang="en-US"/>
          </a:p>
          <a:p>
            <a:r>
              <a:rPr lang="en-US"/>
              <a:t>To do that, we need to </a:t>
            </a:r>
            <a:r>
              <a:rPr lang="en-US" b="1">
                <a:effectLst/>
              </a:rPr>
              <a:t>convert the fully connected layer of the neural network into a convolutional layer</a:t>
            </a:r>
            <a:endParaRPr lang="en-US" b="1"/>
          </a:p>
        </p:txBody>
      </p:sp>
    </p:spTree>
    <p:extLst>
      <p:ext uri="{BB962C8B-B14F-4D97-AF65-F5344CB8AC3E}">
        <p14:creationId xmlns:p14="http://schemas.microsoft.com/office/powerpoint/2010/main" val="14994981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7741750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386390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19157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00787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Try with each size of window.</a:t>
            </a:r>
          </a:p>
        </p:txBody>
      </p:sp>
    </p:spTree>
    <p:extLst>
      <p:ext uri="{BB962C8B-B14F-4D97-AF65-F5344CB8AC3E}">
        <p14:creationId xmlns:p14="http://schemas.microsoft.com/office/powerpoint/2010/main" val="7371621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1535577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496481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9264669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7B2A11-E82B-4305-BE19-5CF48FADFE1F}" type="slidenum">
              <a:rPr lang="en-US" smtClean="0"/>
              <a:t>168</a:t>
            </a:fld>
            <a:endParaRPr lang="en-US"/>
          </a:p>
        </p:txBody>
      </p:sp>
    </p:spTree>
    <p:extLst>
      <p:ext uri="{BB962C8B-B14F-4D97-AF65-F5344CB8AC3E}">
        <p14:creationId xmlns:p14="http://schemas.microsoft.com/office/powerpoint/2010/main" val="1664369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19167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6975407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719958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221450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3868736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8182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5766112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3943362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7222151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Tree>
    <p:extLst>
      <p:ext uri="{BB962C8B-B14F-4D97-AF65-F5344CB8AC3E}">
        <p14:creationId xmlns:p14="http://schemas.microsoft.com/office/powerpoint/2010/main" val="35969925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67533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0950565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707893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9638137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0837895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4499519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4218784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7B2A11-E82B-4305-BE19-5CF48FADFE1F}" type="slidenum">
              <a:rPr lang="en-US" smtClean="0"/>
              <a:t>230</a:t>
            </a:fld>
            <a:endParaRPr lang="en-US"/>
          </a:p>
        </p:txBody>
      </p:sp>
    </p:spTree>
    <p:extLst>
      <p:ext uri="{BB962C8B-B14F-4D97-AF65-F5344CB8AC3E}">
        <p14:creationId xmlns:p14="http://schemas.microsoft.com/office/powerpoint/2010/main" val="1012593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Tree>
    <p:extLst>
      <p:ext uri="{BB962C8B-B14F-4D97-AF65-F5344CB8AC3E}">
        <p14:creationId xmlns:p14="http://schemas.microsoft.com/office/powerpoint/2010/main" val="2962342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19E45-CF7E-4C3C-A135-2208185DB908}"/>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ED3593B9-F7C7-4113-A4CF-A0194814BD29}"/>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52E3FB52-52B0-4F5A-968B-5C259F4529AB}"/>
              </a:ext>
            </a:extLst>
          </p:cNvPr>
          <p:cNvSpPr>
            <a:spLocks noGrp="1"/>
          </p:cNvSpPr>
          <p:nvPr>
            <p:ph type="dt" sz="half" idx="10"/>
          </p:nvPr>
        </p:nvSpPr>
        <p:spPr/>
        <p:txBody>
          <a:bodyPr/>
          <a:lstStyle/>
          <a:p>
            <a:pPr marL="12700">
              <a:lnSpc>
                <a:spcPts val="2090"/>
              </a:lnSpc>
            </a:pPr>
            <a:endParaRPr lang="en-US" spc="-5" dirty="0"/>
          </a:p>
        </p:txBody>
      </p:sp>
      <p:sp>
        <p:nvSpPr>
          <p:cNvPr id="5" name="Footer Placeholder 4">
            <a:extLst>
              <a:ext uri="{FF2B5EF4-FFF2-40B4-BE49-F238E27FC236}">
                <a16:creationId xmlns:a16="http://schemas.microsoft.com/office/drawing/2014/main" id="{0B40AA03-30CC-4C2F-85DB-40250451195A}"/>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
        <p:nvSpPr>
          <p:cNvPr id="6" name="Slide Number Placeholder 5">
            <a:extLst>
              <a:ext uri="{FF2B5EF4-FFF2-40B4-BE49-F238E27FC236}">
                <a16:creationId xmlns:a16="http://schemas.microsoft.com/office/drawing/2014/main" id="{786E7F67-E4D0-48F6-A5FF-9B04FEA06CD5}"/>
              </a:ext>
            </a:extLst>
          </p:cNvPr>
          <p:cNvSpPr>
            <a:spLocks noGrp="1"/>
          </p:cNvSpPr>
          <p:nvPr>
            <p:ph type="sldNum" sz="quarter" idx="12"/>
          </p:nvPr>
        </p:nvSpPr>
        <p:spPr/>
        <p:txBody>
          <a:bodyPr/>
          <a:lstStyle/>
          <a:p>
            <a:pPr marL="12700">
              <a:lnSpc>
                <a:spcPts val="2380"/>
              </a:lnSpc>
            </a:pPr>
            <a:r>
              <a:rPr lang="en-US" sz="3000" spc="-7" baseline="1388"/>
              <a:t>Lecture </a:t>
            </a:r>
            <a:r>
              <a:rPr lang="en-US" sz="3000" baseline="1388"/>
              <a:t>5 -</a:t>
            </a:r>
            <a:r>
              <a:rPr lang="en-US" sz="3000" spc="-270" baseline="1388"/>
              <a:t> </a:t>
            </a:r>
            <a:fld id="{81D60167-4931-47E6-BA6A-407CBD079E47}" type="slidenum">
              <a:rPr sz="2000" smtClean="0"/>
              <a:t>‹#›</a:t>
            </a:fld>
            <a:endParaRPr sz="2000"/>
          </a:p>
        </p:txBody>
      </p:sp>
    </p:spTree>
    <p:extLst>
      <p:ext uri="{BB962C8B-B14F-4D97-AF65-F5344CB8AC3E}">
        <p14:creationId xmlns:p14="http://schemas.microsoft.com/office/powerpoint/2010/main" val="3009519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AD9C4-89AC-48E8-805C-290C864B812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18265DD-F360-4678-BDDD-9C665C6E5F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6EE895-E82F-4A9C-ADDF-E5970D0DABD0}"/>
              </a:ext>
            </a:extLst>
          </p:cNvPr>
          <p:cNvSpPr>
            <a:spLocks noGrp="1"/>
          </p:cNvSpPr>
          <p:nvPr>
            <p:ph type="dt" sz="half" idx="10"/>
          </p:nvPr>
        </p:nvSpPr>
        <p:spPr/>
        <p:txBody>
          <a:bodyPr/>
          <a:lstStyle/>
          <a:p>
            <a:pPr marL="12700">
              <a:lnSpc>
                <a:spcPts val="2090"/>
              </a:lnSpc>
            </a:pPr>
            <a:endParaRPr lang="en-US" spc="-5" dirty="0"/>
          </a:p>
        </p:txBody>
      </p:sp>
      <p:sp>
        <p:nvSpPr>
          <p:cNvPr id="5" name="Footer Placeholder 4">
            <a:extLst>
              <a:ext uri="{FF2B5EF4-FFF2-40B4-BE49-F238E27FC236}">
                <a16:creationId xmlns:a16="http://schemas.microsoft.com/office/drawing/2014/main" id="{63F8B693-EAFE-433B-8FC1-1BC3D6AAEAD7}"/>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
        <p:nvSpPr>
          <p:cNvPr id="6" name="Slide Number Placeholder 5">
            <a:extLst>
              <a:ext uri="{FF2B5EF4-FFF2-40B4-BE49-F238E27FC236}">
                <a16:creationId xmlns:a16="http://schemas.microsoft.com/office/drawing/2014/main" id="{66BB4C3E-F767-46B7-A572-5DA3634C1B6A}"/>
              </a:ext>
            </a:extLst>
          </p:cNvPr>
          <p:cNvSpPr>
            <a:spLocks noGrp="1"/>
          </p:cNvSpPr>
          <p:nvPr>
            <p:ph type="sldNum" sz="quarter" idx="12"/>
          </p:nvPr>
        </p:nvSpPr>
        <p:spPr/>
        <p:txBody>
          <a:bodyPr/>
          <a:lstStyle/>
          <a:p>
            <a:pPr marL="12700">
              <a:lnSpc>
                <a:spcPts val="2380"/>
              </a:lnSpc>
            </a:pPr>
            <a:r>
              <a:rPr lang="en-US" sz="3000" spc="-7" baseline="1388"/>
              <a:t>Lecture </a:t>
            </a:r>
            <a:r>
              <a:rPr lang="en-US" sz="3000" baseline="1388"/>
              <a:t>5 -</a:t>
            </a:r>
            <a:r>
              <a:rPr lang="en-US" sz="3000" spc="-270" baseline="1388"/>
              <a:t> </a:t>
            </a:r>
            <a:fld id="{81D60167-4931-47E6-BA6A-407CBD079E47}" type="slidenum">
              <a:rPr sz="2000" smtClean="0"/>
              <a:t>‹#›</a:t>
            </a:fld>
            <a:endParaRPr sz="2000"/>
          </a:p>
        </p:txBody>
      </p:sp>
    </p:spTree>
    <p:extLst>
      <p:ext uri="{BB962C8B-B14F-4D97-AF65-F5344CB8AC3E}">
        <p14:creationId xmlns:p14="http://schemas.microsoft.com/office/powerpoint/2010/main" val="279433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B2F259-6A85-48C2-BE7E-AE8F5600C10A}"/>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7CADF04-7910-4E0A-B178-F9FB2F241A0F}"/>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D5DECF-63D7-4B20-AB69-F911F64200CC}"/>
              </a:ext>
            </a:extLst>
          </p:cNvPr>
          <p:cNvSpPr>
            <a:spLocks noGrp="1"/>
          </p:cNvSpPr>
          <p:nvPr>
            <p:ph type="dt" sz="half" idx="10"/>
          </p:nvPr>
        </p:nvSpPr>
        <p:spPr/>
        <p:txBody>
          <a:bodyPr/>
          <a:lstStyle/>
          <a:p>
            <a:pPr marL="12700">
              <a:lnSpc>
                <a:spcPts val="2090"/>
              </a:lnSpc>
            </a:pPr>
            <a:endParaRPr lang="en-US" spc="-5" dirty="0"/>
          </a:p>
        </p:txBody>
      </p:sp>
      <p:sp>
        <p:nvSpPr>
          <p:cNvPr id="5" name="Footer Placeholder 4">
            <a:extLst>
              <a:ext uri="{FF2B5EF4-FFF2-40B4-BE49-F238E27FC236}">
                <a16:creationId xmlns:a16="http://schemas.microsoft.com/office/drawing/2014/main" id="{C676536B-8449-4894-8994-92B8113DC1F5}"/>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
        <p:nvSpPr>
          <p:cNvPr id="6" name="Slide Number Placeholder 5">
            <a:extLst>
              <a:ext uri="{FF2B5EF4-FFF2-40B4-BE49-F238E27FC236}">
                <a16:creationId xmlns:a16="http://schemas.microsoft.com/office/drawing/2014/main" id="{3C536C24-2339-4305-ADA7-FE038C8A4360}"/>
              </a:ext>
            </a:extLst>
          </p:cNvPr>
          <p:cNvSpPr>
            <a:spLocks noGrp="1"/>
          </p:cNvSpPr>
          <p:nvPr>
            <p:ph type="sldNum" sz="quarter" idx="12"/>
          </p:nvPr>
        </p:nvSpPr>
        <p:spPr/>
        <p:txBody>
          <a:bodyPr/>
          <a:lstStyle/>
          <a:p>
            <a:pPr marL="12700">
              <a:lnSpc>
                <a:spcPts val="2380"/>
              </a:lnSpc>
            </a:pPr>
            <a:r>
              <a:rPr lang="en-US" sz="3000" spc="-7" baseline="1388"/>
              <a:t>Lecture </a:t>
            </a:r>
            <a:r>
              <a:rPr lang="en-US" sz="3000" baseline="1388"/>
              <a:t>5 -</a:t>
            </a:r>
            <a:r>
              <a:rPr lang="en-US" sz="3000" spc="-270" baseline="1388"/>
              <a:t> </a:t>
            </a:r>
            <a:fld id="{81D60167-4931-47E6-BA6A-407CBD079E47}" type="slidenum">
              <a:rPr sz="2000" smtClean="0"/>
              <a:t>‹#›</a:t>
            </a:fld>
            <a:endParaRPr sz="2000"/>
          </a:p>
        </p:txBody>
      </p:sp>
    </p:spTree>
    <p:extLst>
      <p:ext uri="{BB962C8B-B14F-4D97-AF65-F5344CB8AC3E}">
        <p14:creationId xmlns:p14="http://schemas.microsoft.com/office/powerpoint/2010/main" val="33631221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95225" y="94110"/>
            <a:ext cx="2222500" cy="482600"/>
          </a:xfrm>
          <a:prstGeom prst="rect">
            <a:avLst/>
          </a:prstGeom>
        </p:spPr>
        <p:txBody>
          <a:bodyPr wrap="square" lIns="0" tIns="0" rIns="0" bIns="0">
            <a:spAutoFit/>
          </a:bodyPr>
          <a:lstStyle>
            <a:lvl1pPr>
              <a:defRPr sz="3000" b="0" i="0">
                <a:solidFill>
                  <a:schemeClr val="tx1"/>
                </a:solidFill>
                <a:latin typeface="Arial"/>
                <a:cs typeface="Arial"/>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2000" b="0" i="0">
                <a:solidFill>
                  <a:schemeClr val="bg1"/>
                </a:solidFill>
                <a:latin typeface="Arial"/>
                <a:cs typeface="Arial"/>
              </a:defRPr>
            </a:lvl1pPr>
          </a:lstStyle>
          <a:p>
            <a:pPr marL="12700">
              <a:lnSpc>
                <a:spcPts val="2310"/>
              </a:lnSpc>
            </a:pPr>
            <a:r>
              <a:rPr lang="en-US" spc="-5"/>
              <a:t>Trong-Hop Do</a:t>
            </a:r>
            <a:endParaRPr spc="-5" dirty="0"/>
          </a:p>
        </p:txBody>
      </p:sp>
      <p:sp>
        <p:nvSpPr>
          <p:cNvPr id="5" name="Holder 5"/>
          <p:cNvSpPr>
            <a:spLocks noGrp="1"/>
          </p:cNvSpPr>
          <p:nvPr>
            <p:ph type="dt" sz="half" idx="6"/>
          </p:nvPr>
        </p:nvSpPr>
        <p:spPr/>
        <p:txBody>
          <a:bodyPr lIns="0" tIns="0" rIns="0" bIns="0"/>
          <a:lstStyle>
            <a:lvl1pPr>
              <a:defRPr sz="1800" b="0" i="0">
                <a:solidFill>
                  <a:schemeClr val="bg1"/>
                </a:solidFill>
                <a:latin typeface="Arial"/>
                <a:cs typeface="Arial"/>
              </a:defRPr>
            </a:lvl1pPr>
          </a:lstStyle>
          <a:p>
            <a:pPr marL="12700">
              <a:lnSpc>
                <a:spcPts val="2090"/>
              </a:lnSpc>
            </a:pPr>
            <a:endParaRPr spc="-5" dirty="0"/>
          </a:p>
        </p:txBody>
      </p:sp>
      <p:sp>
        <p:nvSpPr>
          <p:cNvPr id="6" name="Holder 6"/>
          <p:cNvSpPr>
            <a:spLocks noGrp="1"/>
          </p:cNvSpPr>
          <p:nvPr>
            <p:ph type="sldNum" sz="quarter" idx="7"/>
          </p:nvPr>
        </p:nvSpPr>
        <p:spPr/>
        <p:txBody>
          <a:bodyPr lIns="0" tIns="0" rIns="0" bIns="0"/>
          <a:lstStyle>
            <a:lvl1pPr>
              <a:defRPr sz="2000" b="0" i="0">
                <a:solidFill>
                  <a:schemeClr val="bg1"/>
                </a:solidFill>
                <a:latin typeface="Arial"/>
                <a:cs typeface="Arial"/>
              </a:defRPr>
            </a:lvl1pPr>
          </a:lstStyle>
          <a:p>
            <a:pPr marL="12700">
              <a:lnSpc>
                <a:spcPts val="2380"/>
              </a:lnSpc>
            </a:pPr>
            <a:r>
              <a:rPr sz="3000" spc="-7" baseline="1388" dirty="0"/>
              <a:t>Lecture </a:t>
            </a:r>
            <a:r>
              <a:rPr sz="3000" baseline="1388" dirty="0"/>
              <a:t>5 -</a:t>
            </a:r>
            <a:r>
              <a:rPr sz="3000" spc="-270" baseline="1388" dirty="0"/>
              <a:t> </a:t>
            </a:r>
            <a:fld id="{81D60167-4931-47E6-BA6A-407CBD079E47}" type="slidenum">
              <a:rPr sz="2000" dirty="0"/>
              <a:t>‹#›</a:t>
            </a:fld>
            <a:endParaRPr sz="2000"/>
          </a:p>
        </p:txBody>
      </p:sp>
    </p:spTree>
    <p:extLst>
      <p:ext uri="{BB962C8B-B14F-4D97-AF65-F5344CB8AC3E}">
        <p14:creationId xmlns:p14="http://schemas.microsoft.com/office/powerpoint/2010/main" val="10040298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Arial"/>
                <a:cs typeface="Arial"/>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2000" b="0" i="0">
                <a:solidFill>
                  <a:schemeClr val="bg1"/>
                </a:solidFill>
                <a:latin typeface="Arial"/>
                <a:cs typeface="Arial"/>
              </a:defRPr>
            </a:lvl1pPr>
          </a:lstStyle>
          <a:p>
            <a:pPr marL="12700">
              <a:lnSpc>
                <a:spcPts val="2310"/>
              </a:lnSpc>
            </a:pPr>
            <a:r>
              <a:rPr lang="en-US"/>
              <a:t>Trong-Hop Do</a:t>
            </a:r>
            <a:endParaRPr dirty="0"/>
          </a:p>
        </p:txBody>
      </p:sp>
      <p:sp>
        <p:nvSpPr>
          <p:cNvPr id="6" name="Holder 6"/>
          <p:cNvSpPr>
            <a:spLocks noGrp="1"/>
          </p:cNvSpPr>
          <p:nvPr>
            <p:ph type="dt" sz="half" idx="6"/>
          </p:nvPr>
        </p:nvSpPr>
        <p:spPr/>
        <p:txBody>
          <a:bodyPr lIns="0" tIns="0" rIns="0" bIns="0"/>
          <a:lstStyle>
            <a:lvl1pPr>
              <a:defRPr sz="1800" b="0" i="0">
                <a:solidFill>
                  <a:schemeClr val="bg1"/>
                </a:solidFill>
                <a:latin typeface="Arial"/>
                <a:cs typeface="Arial"/>
              </a:defRPr>
            </a:lvl1pPr>
          </a:lstStyle>
          <a:p>
            <a:pPr marL="12700">
              <a:lnSpc>
                <a:spcPts val="2090"/>
              </a:lnSpc>
            </a:pPr>
            <a:endParaRPr spc="-5" dirty="0"/>
          </a:p>
        </p:txBody>
      </p:sp>
      <p:sp>
        <p:nvSpPr>
          <p:cNvPr id="7" name="Holder 7"/>
          <p:cNvSpPr>
            <a:spLocks noGrp="1"/>
          </p:cNvSpPr>
          <p:nvPr>
            <p:ph type="sldNum" sz="quarter" idx="7"/>
          </p:nvPr>
        </p:nvSpPr>
        <p:spPr/>
        <p:txBody>
          <a:bodyPr lIns="0" tIns="0" rIns="0" bIns="0"/>
          <a:lstStyle>
            <a:lvl1pPr>
              <a:defRPr sz="2000" b="0" i="0">
                <a:solidFill>
                  <a:schemeClr val="bg1"/>
                </a:solidFill>
                <a:latin typeface="Arial"/>
                <a:cs typeface="Arial"/>
              </a:defRPr>
            </a:lvl1pPr>
          </a:lstStyle>
          <a:p>
            <a:pPr marL="25400">
              <a:lnSpc>
                <a:spcPts val="2310"/>
              </a:lnSpc>
            </a:pPr>
            <a:fld id="{81D60167-4931-47E6-BA6A-407CBD079E47}" type="slidenum">
              <a:rPr dirty="0"/>
              <a:t>‹#›</a:t>
            </a:fld>
            <a:endParaRPr dirty="0"/>
          </a:p>
        </p:txBody>
      </p:sp>
    </p:spTree>
    <p:extLst>
      <p:ext uri="{BB962C8B-B14F-4D97-AF65-F5344CB8AC3E}">
        <p14:creationId xmlns:p14="http://schemas.microsoft.com/office/powerpoint/2010/main" val="3646684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76DC0-75BD-4EBB-9CEB-5E48EAD0FE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9E4E3D-B0F3-42B6-97C5-0B1BEC44ED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EECA2A-1ABA-4689-8AA5-D799DAA00535}"/>
              </a:ext>
            </a:extLst>
          </p:cNvPr>
          <p:cNvSpPr>
            <a:spLocks noGrp="1"/>
          </p:cNvSpPr>
          <p:nvPr>
            <p:ph type="dt" sz="half" idx="10"/>
          </p:nvPr>
        </p:nvSpPr>
        <p:spPr/>
        <p:txBody>
          <a:bodyPr/>
          <a:lstStyle/>
          <a:p>
            <a:pPr marL="12700">
              <a:lnSpc>
                <a:spcPts val="2090"/>
              </a:lnSpc>
            </a:pPr>
            <a:endParaRPr lang="en-US" spc="-5" dirty="0"/>
          </a:p>
        </p:txBody>
      </p:sp>
      <p:sp>
        <p:nvSpPr>
          <p:cNvPr id="5" name="Footer Placeholder 4">
            <a:extLst>
              <a:ext uri="{FF2B5EF4-FFF2-40B4-BE49-F238E27FC236}">
                <a16:creationId xmlns:a16="http://schemas.microsoft.com/office/drawing/2014/main" id="{B4135EEA-827B-4227-92D4-866BD8DEEFE6}"/>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
        <p:nvSpPr>
          <p:cNvPr id="6" name="Slide Number Placeholder 5">
            <a:extLst>
              <a:ext uri="{FF2B5EF4-FFF2-40B4-BE49-F238E27FC236}">
                <a16:creationId xmlns:a16="http://schemas.microsoft.com/office/drawing/2014/main" id="{038417B0-FE9E-40A5-8D7A-5AC2390B78D7}"/>
              </a:ext>
            </a:extLst>
          </p:cNvPr>
          <p:cNvSpPr>
            <a:spLocks noGrp="1"/>
          </p:cNvSpPr>
          <p:nvPr>
            <p:ph type="sldNum" sz="quarter" idx="12"/>
          </p:nvPr>
        </p:nvSpPr>
        <p:spPr/>
        <p:txBody>
          <a:bodyPr/>
          <a:lstStyle/>
          <a:p>
            <a:pPr marL="12700">
              <a:lnSpc>
                <a:spcPts val="2380"/>
              </a:lnSpc>
            </a:pPr>
            <a:r>
              <a:rPr lang="en-US" sz="3000" spc="-7" baseline="1388"/>
              <a:t>Lecture </a:t>
            </a:r>
            <a:r>
              <a:rPr lang="en-US" sz="3000" baseline="1388"/>
              <a:t>5 -</a:t>
            </a:r>
            <a:r>
              <a:rPr lang="en-US" sz="3000" spc="-270" baseline="1388"/>
              <a:t> </a:t>
            </a:r>
            <a:fld id="{81D60167-4931-47E6-BA6A-407CBD079E47}" type="slidenum">
              <a:rPr sz="2000" smtClean="0"/>
              <a:t>‹#›</a:t>
            </a:fld>
            <a:endParaRPr sz="2000"/>
          </a:p>
        </p:txBody>
      </p:sp>
    </p:spTree>
    <p:extLst>
      <p:ext uri="{BB962C8B-B14F-4D97-AF65-F5344CB8AC3E}">
        <p14:creationId xmlns:p14="http://schemas.microsoft.com/office/powerpoint/2010/main" val="1989572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EEFDE-72BA-40DC-A105-E59293813447}"/>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26CEFF9F-6BBE-460B-B914-532C2C47829D}"/>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AB6106B-6245-4F15-9504-6008C395C303}"/>
              </a:ext>
            </a:extLst>
          </p:cNvPr>
          <p:cNvSpPr>
            <a:spLocks noGrp="1"/>
          </p:cNvSpPr>
          <p:nvPr>
            <p:ph type="dt" sz="half" idx="10"/>
          </p:nvPr>
        </p:nvSpPr>
        <p:spPr/>
        <p:txBody>
          <a:bodyPr/>
          <a:lstStyle/>
          <a:p>
            <a:pPr marL="12700">
              <a:lnSpc>
                <a:spcPts val="2090"/>
              </a:lnSpc>
            </a:pPr>
            <a:endParaRPr lang="en-US" spc="-5" dirty="0"/>
          </a:p>
        </p:txBody>
      </p:sp>
      <p:sp>
        <p:nvSpPr>
          <p:cNvPr id="5" name="Footer Placeholder 4">
            <a:extLst>
              <a:ext uri="{FF2B5EF4-FFF2-40B4-BE49-F238E27FC236}">
                <a16:creationId xmlns:a16="http://schemas.microsoft.com/office/drawing/2014/main" id="{D00C042E-7058-4DB4-83FF-E9C54872ADD6}"/>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
        <p:nvSpPr>
          <p:cNvPr id="6" name="Slide Number Placeholder 5">
            <a:extLst>
              <a:ext uri="{FF2B5EF4-FFF2-40B4-BE49-F238E27FC236}">
                <a16:creationId xmlns:a16="http://schemas.microsoft.com/office/drawing/2014/main" id="{3E4D95BC-9C0C-4545-BFE7-BD517979F738}"/>
              </a:ext>
            </a:extLst>
          </p:cNvPr>
          <p:cNvSpPr>
            <a:spLocks noGrp="1"/>
          </p:cNvSpPr>
          <p:nvPr>
            <p:ph type="sldNum" sz="quarter" idx="12"/>
          </p:nvPr>
        </p:nvSpPr>
        <p:spPr/>
        <p:txBody>
          <a:bodyPr/>
          <a:lstStyle/>
          <a:p>
            <a:pPr marL="12700">
              <a:lnSpc>
                <a:spcPts val="2380"/>
              </a:lnSpc>
            </a:pPr>
            <a:r>
              <a:rPr lang="en-US" sz="3000" spc="-7" baseline="1388"/>
              <a:t>Lecture </a:t>
            </a:r>
            <a:r>
              <a:rPr lang="en-US" sz="3000" baseline="1388"/>
              <a:t>5 -</a:t>
            </a:r>
            <a:r>
              <a:rPr lang="en-US" sz="3000" spc="-270" baseline="1388"/>
              <a:t> </a:t>
            </a:r>
            <a:fld id="{81D60167-4931-47E6-BA6A-407CBD079E47}" type="slidenum">
              <a:rPr sz="2000" smtClean="0"/>
              <a:t>‹#›</a:t>
            </a:fld>
            <a:endParaRPr sz="2000"/>
          </a:p>
        </p:txBody>
      </p:sp>
    </p:spTree>
    <p:extLst>
      <p:ext uri="{BB962C8B-B14F-4D97-AF65-F5344CB8AC3E}">
        <p14:creationId xmlns:p14="http://schemas.microsoft.com/office/powerpoint/2010/main" val="170766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85D62-4073-49EE-AC71-F5702F9264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3394B1-23E3-4261-934E-FF2998535723}"/>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45C086-1389-4907-B8EF-9C77B9C3CBE3}"/>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C724805-89C3-4793-AC86-F37768ADE635}"/>
              </a:ext>
            </a:extLst>
          </p:cNvPr>
          <p:cNvSpPr>
            <a:spLocks noGrp="1"/>
          </p:cNvSpPr>
          <p:nvPr>
            <p:ph type="dt" sz="half" idx="10"/>
          </p:nvPr>
        </p:nvSpPr>
        <p:spPr/>
        <p:txBody>
          <a:bodyPr/>
          <a:lstStyle/>
          <a:p>
            <a:pPr marL="12700">
              <a:lnSpc>
                <a:spcPts val="2090"/>
              </a:lnSpc>
            </a:pPr>
            <a:endParaRPr lang="en-US" spc="-5" dirty="0"/>
          </a:p>
        </p:txBody>
      </p:sp>
      <p:sp>
        <p:nvSpPr>
          <p:cNvPr id="6" name="Footer Placeholder 5">
            <a:extLst>
              <a:ext uri="{FF2B5EF4-FFF2-40B4-BE49-F238E27FC236}">
                <a16:creationId xmlns:a16="http://schemas.microsoft.com/office/drawing/2014/main" id="{7F9269E1-75AD-443E-BDA3-78B2F5FF43C0}"/>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
        <p:nvSpPr>
          <p:cNvPr id="7" name="Slide Number Placeholder 6">
            <a:extLst>
              <a:ext uri="{FF2B5EF4-FFF2-40B4-BE49-F238E27FC236}">
                <a16:creationId xmlns:a16="http://schemas.microsoft.com/office/drawing/2014/main" id="{AD6C64F6-A660-4F43-8D21-F8C473259678}"/>
              </a:ext>
            </a:extLst>
          </p:cNvPr>
          <p:cNvSpPr>
            <a:spLocks noGrp="1"/>
          </p:cNvSpPr>
          <p:nvPr>
            <p:ph type="sldNum" sz="quarter" idx="12"/>
          </p:nvPr>
        </p:nvSpPr>
        <p:spPr/>
        <p:txBody>
          <a:bodyPr/>
          <a:lstStyle/>
          <a:p>
            <a:pPr marL="12700">
              <a:lnSpc>
                <a:spcPts val="2380"/>
              </a:lnSpc>
            </a:pPr>
            <a:r>
              <a:rPr lang="en-US" sz="3000" spc="-7" baseline="1388"/>
              <a:t>Lecture </a:t>
            </a:r>
            <a:r>
              <a:rPr lang="en-US" sz="3000" baseline="1388"/>
              <a:t>5 -</a:t>
            </a:r>
            <a:r>
              <a:rPr lang="en-US" sz="3000" spc="-270" baseline="1388"/>
              <a:t> </a:t>
            </a:r>
            <a:fld id="{81D60167-4931-47E6-BA6A-407CBD079E47}" type="slidenum">
              <a:rPr sz="2000" smtClean="0"/>
              <a:t>‹#›</a:t>
            </a:fld>
            <a:endParaRPr sz="2000"/>
          </a:p>
        </p:txBody>
      </p:sp>
    </p:spTree>
    <p:extLst>
      <p:ext uri="{BB962C8B-B14F-4D97-AF65-F5344CB8AC3E}">
        <p14:creationId xmlns:p14="http://schemas.microsoft.com/office/powerpoint/2010/main" val="1209854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38C7E-63AD-4084-9373-8468496C4EAD}"/>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9C3697-038B-45F0-9631-30989CB9F76F}"/>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3B119EFF-6342-44BC-A2FE-5D991C39E391}"/>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B2DBB18-8B4C-4564-992B-238C40151DE7}"/>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B4F180BC-67BC-4960-B061-62F015008E67}"/>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DA7C2D7-9138-4769-AD94-9315F83A5190}"/>
              </a:ext>
            </a:extLst>
          </p:cNvPr>
          <p:cNvSpPr>
            <a:spLocks noGrp="1"/>
          </p:cNvSpPr>
          <p:nvPr>
            <p:ph type="dt" sz="half" idx="10"/>
          </p:nvPr>
        </p:nvSpPr>
        <p:spPr/>
        <p:txBody>
          <a:bodyPr/>
          <a:lstStyle/>
          <a:p>
            <a:pPr marL="12700">
              <a:lnSpc>
                <a:spcPts val="2090"/>
              </a:lnSpc>
            </a:pPr>
            <a:endParaRPr lang="en-US" spc="-5" dirty="0"/>
          </a:p>
        </p:txBody>
      </p:sp>
      <p:sp>
        <p:nvSpPr>
          <p:cNvPr id="8" name="Footer Placeholder 7">
            <a:extLst>
              <a:ext uri="{FF2B5EF4-FFF2-40B4-BE49-F238E27FC236}">
                <a16:creationId xmlns:a16="http://schemas.microsoft.com/office/drawing/2014/main" id="{E3F3180A-3267-4B62-80E7-03675191A82A}"/>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
        <p:nvSpPr>
          <p:cNvPr id="9" name="Slide Number Placeholder 8">
            <a:extLst>
              <a:ext uri="{FF2B5EF4-FFF2-40B4-BE49-F238E27FC236}">
                <a16:creationId xmlns:a16="http://schemas.microsoft.com/office/drawing/2014/main" id="{646BDBAB-B524-450C-94B7-875B8B031FBA}"/>
              </a:ext>
            </a:extLst>
          </p:cNvPr>
          <p:cNvSpPr>
            <a:spLocks noGrp="1"/>
          </p:cNvSpPr>
          <p:nvPr>
            <p:ph type="sldNum" sz="quarter" idx="12"/>
          </p:nvPr>
        </p:nvSpPr>
        <p:spPr/>
        <p:txBody>
          <a:bodyPr/>
          <a:lstStyle/>
          <a:p>
            <a:pPr marL="12700">
              <a:lnSpc>
                <a:spcPts val="2380"/>
              </a:lnSpc>
            </a:pPr>
            <a:r>
              <a:rPr lang="en-US" sz="3000" spc="-7" baseline="1388"/>
              <a:t>Lecture </a:t>
            </a:r>
            <a:r>
              <a:rPr lang="en-US" sz="3000" baseline="1388"/>
              <a:t>5 -</a:t>
            </a:r>
            <a:r>
              <a:rPr lang="en-US" sz="3000" spc="-270" baseline="1388"/>
              <a:t> </a:t>
            </a:r>
            <a:fld id="{81D60167-4931-47E6-BA6A-407CBD079E47}" type="slidenum">
              <a:rPr sz="2000" smtClean="0"/>
              <a:t>‹#›</a:t>
            </a:fld>
            <a:endParaRPr sz="2000"/>
          </a:p>
        </p:txBody>
      </p:sp>
    </p:spTree>
    <p:extLst>
      <p:ext uri="{BB962C8B-B14F-4D97-AF65-F5344CB8AC3E}">
        <p14:creationId xmlns:p14="http://schemas.microsoft.com/office/powerpoint/2010/main" val="3622110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866EA-C9D1-46EA-BD15-3F05A69EEB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3DFDA04-B73F-4EEA-87CC-BCDD3D2E2DB0}"/>
              </a:ext>
            </a:extLst>
          </p:cNvPr>
          <p:cNvSpPr>
            <a:spLocks noGrp="1"/>
          </p:cNvSpPr>
          <p:nvPr>
            <p:ph type="dt" sz="half" idx="10"/>
          </p:nvPr>
        </p:nvSpPr>
        <p:spPr/>
        <p:txBody>
          <a:bodyPr/>
          <a:lstStyle/>
          <a:p>
            <a:pPr marL="12700">
              <a:lnSpc>
                <a:spcPts val="2090"/>
              </a:lnSpc>
            </a:pPr>
            <a:endParaRPr lang="en-US" spc="-5" dirty="0"/>
          </a:p>
        </p:txBody>
      </p:sp>
      <p:sp>
        <p:nvSpPr>
          <p:cNvPr id="4" name="Footer Placeholder 3">
            <a:extLst>
              <a:ext uri="{FF2B5EF4-FFF2-40B4-BE49-F238E27FC236}">
                <a16:creationId xmlns:a16="http://schemas.microsoft.com/office/drawing/2014/main" id="{D5DA6B15-5378-453A-8733-6F43E17F2643}"/>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
        <p:nvSpPr>
          <p:cNvPr id="5" name="Slide Number Placeholder 4">
            <a:extLst>
              <a:ext uri="{FF2B5EF4-FFF2-40B4-BE49-F238E27FC236}">
                <a16:creationId xmlns:a16="http://schemas.microsoft.com/office/drawing/2014/main" id="{1BB9B529-BB25-4524-A2C1-771FF7995D91}"/>
              </a:ext>
            </a:extLst>
          </p:cNvPr>
          <p:cNvSpPr>
            <a:spLocks noGrp="1"/>
          </p:cNvSpPr>
          <p:nvPr>
            <p:ph type="sldNum" sz="quarter" idx="12"/>
          </p:nvPr>
        </p:nvSpPr>
        <p:spPr/>
        <p:txBody>
          <a:bodyPr/>
          <a:lstStyle/>
          <a:p>
            <a:pPr marL="12700">
              <a:lnSpc>
                <a:spcPts val="2380"/>
              </a:lnSpc>
            </a:pPr>
            <a:r>
              <a:rPr lang="en-US" sz="3000" spc="-7" baseline="1388"/>
              <a:t>Lecture </a:t>
            </a:r>
            <a:r>
              <a:rPr lang="en-US" sz="3000" baseline="1388"/>
              <a:t>5 -</a:t>
            </a:r>
            <a:r>
              <a:rPr lang="en-US" sz="3000" spc="-270" baseline="1388"/>
              <a:t> </a:t>
            </a:r>
            <a:fld id="{81D60167-4931-47E6-BA6A-407CBD079E47}" type="slidenum">
              <a:rPr sz="2000" smtClean="0"/>
              <a:t>‹#›</a:t>
            </a:fld>
            <a:endParaRPr sz="2000"/>
          </a:p>
        </p:txBody>
      </p:sp>
    </p:spTree>
    <p:extLst>
      <p:ext uri="{BB962C8B-B14F-4D97-AF65-F5344CB8AC3E}">
        <p14:creationId xmlns:p14="http://schemas.microsoft.com/office/powerpoint/2010/main" val="4090379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112F87-D0A8-4873-94E7-C47E53B95899}"/>
              </a:ext>
            </a:extLst>
          </p:cNvPr>
          <p:cNvSpPr>
            <a:spLocks noGrp="1"/>
          </p:cNvSpPr>
          <p:nvPr>
            <p:ph type="dt" sz="half" idx="10"/>
          </p:nvPr>
        </p:nvSpPr>
        <p:spPr/>
        <p:txBody>
          <a:bodyPr/>
          <a:lstStyle/>
          <a:p>
            <a:pPr marL="12700">
              <a:lnSpc>
                <a:spcPts val="2090"/>
              </a:lnSpc>
            </a:pPr>
            <a:endParaRPr lang="en-US" spc="-5" dirty="0"/>
          </a:p>
        </p:txBody>
      </p:sp>
      <p:sp>
        <p:nvSpPr>
          <p:cNvPr id="3" name="Footer Placeholder 2">
            <a:extLst>
              <a:ext uri="{FF2B5EF4-FFF2-40B4-BE49-F238E27FC236}">
                <a16:creationId xmlns:a16="http://schemas.microsoft.com/office/drawing/2014/main" id="{761E67E1-F1A2-45AE-8F15-18A58E7DB70D}"/>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
        <p:nvSpPr>
          <p:cNvPr id="4" name="Slide Number Placeholder 3">
            <a:extLst>
              <a:ext uri="{FF2B5EF4-FFF2-40B4-BE49-F238E27FC236}">
                <a16:creationId xmlns:a16="http://schemas.microsoft.com/office/drawing/2014/main" id="{BA86E526-35A1-49A3-80C4-F42F3F9982DA}"/>
              </a:ext>
            </a:extLst>
          </p:cNvPr>
          <p:cNvSpPr>
            <a:spLocks noGrp="1"/>
          </p:cNvSpPr>
          <p:nvPr>
            <p:ph type="sldNum" sz="quarter" idx="12"/>
          </p:nvPr>
        </p:nvSpPr>
        <p:spPr/>
        <p:txBody>
          <a:bodyPr/>
          <a:lstStyle/>
          <a:p>
            <a:pPr marL="12700">
              <a:lnSpc>
                <a:spcPts val="2380"/>
              </a:lnSpc>
            </a:pPr>
            <a:r>
              <a:rPr lang="en-US" sz="3000" spc="-7" baseline="1388"/>
              <a:t>Lecture </a:t>
            </a:r>
            <a:r>
              <a:rPr lang="en-US" sz="3000" baseline="1388"/>
              <a:t>5 -</a:t>
            </a:r>
            <a:r>
              <a:rPr lang="en-US" sz="3000" spc="-270" baseline="1388"/>
              <a:t> </a:t>
            </a:r>
            <a:fld id="{81D60167-4931-47E6-BA6A-407CBD079E47}" type="slidenum">
              <a:rPr sz="2000" smtClean="0"/>
              <a:t>‹#›</a:t>
            </a:fld>
            <a:endParaRPr sz="2000"/>
          </a:p>
        </p:txBody>
      </p:sp>
    </p:spTree>
    <p:extLst>
      <p:ext uri="{BB962C8B-B14F-4D97-AF65-F5344CB8AC3E}">
        <p14:creationId xmlns:p14="http://schemas.microsoft.com/office/powerpoint/2010/main" val="1108706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8FAF2-CAD0-436B-AC17-E1D2B8B5D9C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CDF4792D-B278-426D-890A-9774B7EF9ED5}"/>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1AF9E6F-53DB-4325-811F-AECC55A26D0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D0E67A4-DC10-45F2-8D62-32EBC1809908}"/>
              </a:ext>
            </a:extLst>
          </p:cNvPr>
          <p:cNvSpPr>
            <a:spLocks noGrp="1"/>
          </p:cNvSpPr>
          <p:nvPr>
            <p:ph type="dt" sz="half" idx="10"/>
          </p:nvPr>
        </p:nvSpPr>
        <p:spPr/>
        <p:txBody>
          <a:bodyPr/>
          <a:lstStyle/>
          <a:p>
            <a:pPr marL="12700">
              <a:lnSpc>
                <a:spcPts val="2090"/>
              </a:lnSpc>
            </a:pPr>
            <a:endParaRPr lang="en-US" spc="-5" dirty="0"/>
          </a:p>
        </p:txBody>
      </p:sp>
      <p:sp>
        <p:nvSpPr>
          <p:cNvPr id="6" name="Footer Placeholder 5">
            <a:extLst>
              <a:ext uri="{FF2B5EF4-FFF2-40B4-BE49-F238E27FC236}">
                <a16:creationId xmlns:a16="http://schemas.microsoft.com/office/drawing/2014/main" id="{ECC075BD-091B-411D-9654-EEC45E151778}"/>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
        <p:nvSpPr>
          <p:cNvPr id="7" name="Slide Number Placeholder 6">
            <a:extLst>
              <a:ext uri="{FF2B5EF4-FFF2-40B4-BE49-F238E27FC236}">
                <a16:creationId xmlns:a16="http://schemas.microsoft.com/office/drawing/2014/main" id="{19BD4496-20AF-4701-AF49-A56911F2D03F}"/>
              </a:ext>
            </a:extLst>
          </p:cNvPr>
          <p:cNvSpPr>
            <a:spLocks noGrp="1"/>
          </p:cNvSpPr>
          <p:nvPr>
            <p:ph type="sldNum" sz="quarter" idx="12"/>
          </p:nvPr>
        </p:nvSpPr>
        <p:spPr/>
        <p:txBody>
          <a:bodyPr/>
          <a:lstStyle/>
          <a:p>
            <a:pPr marL="12700">
              <a:lnSpc>
                <a:spcPts val="2380"/>
              </a:lnSpc>
            </a:pPr>
            <a:r>
              <a:rPr lang="en-US" sz="3000" spc="-7" baseline="1388"/>
              <a:t>Lecture </a:t>
            </a:r>
            <a:r>
              <a:rPr lang="en-US" sz="3000" baseline="1388"/>
              <a:t>5 -</a:t>
            </a:r>
            <a:r>
              <a:rPr lang="en-US" sz="3000" spc="-270" baseline="1388"/>
              <a:t> </a:t>
            </a:r>
            <a:fld id="{81D60167-4931-47E6-BA6A-407CBD079E47}" type="slidenum">
              <a:rPr sz="2000" smtClean="0"/>
              <a:t>‹#›</a:t>
            </a:fld>
            <a:endParaRPr sz="2000"/>
          </a:p>
        </p:txBody>
      </p:sp>
    </p:spTree>
    <p:extLst>
      <p:ext uri="{BB962C8B-B14F-4D97-AF65-F5344CB8AC3E}">
        <p14:creationId xmlns:p14="http://schemas.microsoft.com/office/powerpoint/2010/main" val="1736693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C657D-B3B5-4FDE-9FCE-98BE8B26567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0B603B71-C420-4510-8F62-15D6F1987C45}"/>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3AFACD3F-5586-4306-B53F-D830CB05CE7D}"/>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5449A38-7E5E-426C-9A42-2D38FF8DDE78}"/>
              </a:ext>
            </a:extLst>
          </p:cNvPr>
          <p:cNvSpPr>
            <a:spLocks noGrp="1"/>
          </p:cNvSpPr>
          <p:nvPr>
            <p:ph type="dt" sz="half" idx="10"/>
          </p:nvPr>
        </p:nvSpPr>
        <p:spPr/>
        <p:txBody>
          <a:bodyPr/>
          <a:lstStyle/>
          <a:p>
            <a:pPr marL="12700">
              <a:lnSpc>
                <a:spcPts val="2090"/>
              </a:lnSpc>
            </a:pPr>
            <a:endParaRPr lang="en-US" spc="-5" dirty="0"/>
          </a:p>
        </p:txBody>
      </p:sp>
      <p:sp>
        <p:nvSpPr>
          <p:cNvPr id="6" name="Footer Placeholder 5">
            <a:extLst>
              <a:ext uri="{FF2B5EF4-FFF2-40B4-BE49-F238E27FC236}">
                <a16:creationId xmlns:a16="http://schemas.microsoft.com/office/drawing/2014/main" id="{AD278A6B-FE53-45A1-9F42-328AC70FBF4F}"/>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
        <p:nvSpPr>
          <p:cNvPr id="7" name="Slide Number Placeholder 6">
            <a:extLst>
              <a:ext uri="{FF2B5EF4-FFF2-40B4-BE49-F238E27FC236}">
                <a16:creationId xmlns:a16="http://schemas.microsoft.com/office/drawing/2014/main" id="{906030A1-7F2E-4A3D-AB3C-FEC2A99E3EDC}"/>
              </a:ext>
            </a:extLst>
          </p:cNvPr>
          <p:cNvSpPr>
            <a:spLocks noGrp="1"/>
          </p:cNvSpPr>
          <p:nvPr>
            <p:ph type="sldNum" sz="quarter" idx="12"/>
          </p:nvPr>
        </p:nvSpPr>
        <p:spPr/>
        <p:txBody>
          <a:bodyPr/>
          <a:lstStyle/>
          <a:p>
            <a:pPr marL="12700">
              <a:lnSpc>
                <a:spcPts val="2380"/>
              </a:lnSpc>
            </a:pPr>
            <a:r>
              <a:rPr lang="en-US" sz="3000" spc="-7" baseline="1388"/>
              <a:t>Lecture </a:t>
            </a:r>
            <a:r>
              <a:rPr lang="en-US" sz="3000" baseline="1388"/>
              <a:t>5 -</a:t>
            </a:r>
            <a:r>
              <a:rPr lang="en-US" sz="3000" spc="-270" baseline="1388"/>
              <a:t> </a:t>
            </a:r>
            <a:fld id="{81D60167-4931-47E6-BA6A-407CBD079E47}" type="slidenum">
              <a:rPr sz="2000" smtClean="0"/>
              <a:t>‹#›</a:t>
            </a:fld>
            <a:endParaRPr sz="2000"/>
          </a:p>
        </p:txBody>
      </p:sp>
    </p:spTree>
    <p:extLst>
      <p:ext uri="{BB962C8B-B14F-4D97-AF65-F5344CB8AC3E}">
        <p14:creationId xmlns:p14="http://schemas.microsoft.com/office/powerpoint/2010/main" val="1086253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EDDA16-1B7A-4218-B656-D9522E1E35B4}"/>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16D4D6-55FC-4E22-AF78-F5DDEDC4DD08}"/>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37688B-3272-4E22-84C0-7183802A1489}"/>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marL="12700">
              <a:lnSpc>
                <a:spcPts val="2090"/>
              </a:lnSpc>
            </a:pPr>
            <a:endParaRPr lang="en-US" spc="-5" dirty="0"/>
          </a:p>
        </p:txBody>
      </p:sp>
      <p:sp>
        <p:nvSpPr>
          <p:cNvPr id="5" name="Footer Placeholder 4">
            <a:extLst>
              <a:ext uri="{FF2B5EF4-FFF2-40B4-BE49-F238E27FC236}">
                <a16:creationId xmlns:a16="http://schemas.microsoft.com/office/drawing/2014/main" id="{54C26C1E-CBFE-45BD-ADA6-D205ED65FA7D}"/>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marL="12700">
              <a:lnSpc>
                <a:spcPts val="2310"/>
              </a:lnSpc>
            </a:pPr>
            <a:r>
              <a:rPr lang="en-US" spc="-5"/>
              <a:t>Trong-Hop Do</a:t>
            </a:r>
            <a:endParaRPr lang="en-US" spc="-5" dirty="0"/>
          </a:p>
        </p:txBody>
      </p:sp>
      <p:sp>
        <p:nvSpPr>
          <p:cNvPr id="6" name="Slide Number Placeholder 5">
            <a:extLst>
              <a:ext uri="{FF2B5EF4-FFF2-40B4-BE49-F238E27FC236}">
                <a16:creationId xmlns:a16="http://schemas.microsoft.com/office/drawing/2014/main" id="{75CA9571-A140-4BCD-A5BA-DB08DBD575E6}"/>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12700">
              <a:lnSpc>
                <a:spcPts val="2380"/>
              </a:lnSpc>
            </a:pPr>
            <a:r>
              <a:rPr lang="en-US" sz="3000" spc="-7" baseline="1388"/>
              <a:t>Lecture </a:t>
            </a:r>
            <a:r>
              <a:rPr lang="en-US" sz="3000" baseline="1388"/>
              <a:t>5 -</a:t>
            </a:r>
            <a:r>
              <a:rPr lang="en-US" sz="3000" spc="-270" baseline="1388"/>
              <a:t> </a:t>
            </a:r>
            <a:fld id="{81D60167-4931-47E6-BA6A-407CBD079E47}" type="slidenum">
              <a:rPr sz="2000" smtClean="0"/>
              <a:t>‹#›</a:t>
            </a:fld>
            <a:endParaRPr sz="2000"/>
          </a:p>
        </p:txBody>
      </p:sp>
    </p:spTree>
    <p:extLst>
      <p:ext uri="{BB962C8B-B14F-4D97-AF65-F5344CB8AC3E}">
        <p14:creationId xmlns:p14="http://schemas.microsoft.com/office/powerpoint/2010/main" val="455915205"/>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Lst>
  <p:hf sldNum="0"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hyperlink" Target="https://github.com/tensorflow/models/tree/master/inception"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93.jpeg"/></Relationships>
</file>

<file path=ppt/slides/_rels/slide103.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98.png"/></Relationships>
</file>

<file path=ppt/slides/_rels/slide105.xml.rels><?xml version="1.0" encoding="UTF-8" standalone="yes"?>
<Relationships xmlns="http://schemas.openxmlformats.org/package/2006/relationships"><Relationship Id="rId3" Type="http://schemas.openxmlformats.org/officeDocument/2006/relationships/image" Target="../media/image199.emf"/><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98.png"/></Relationships>
</file>

<file path=ppt/slides/_rels/slide10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01.png"/></Relationships>
</file>

<file path=ppt/slides/_rels/slide10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02.png"/></Relationships>
</file>

<file path=ppt/slides/_rels/slide10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205.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06.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209.jpeg"/><Relationship Id="rId7" Type="http://schemas.openxmlformats.org/officeDocument/2006/relationships/image" Target="../media/image211.png"/><Relationship Id="rId2" Type="http://schemas.openxmlformats.org/officeDocument/2006/relationships/image" Target="../media/image208.jpeg"/><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hyperlink" Target="https://creativecommons.org/publicdomain/zero/1.0/deed.en" TargetMode="External"/><Relationship Id="rId4" Type="http://schemas.openxmlformats.org/officeDocument/2006/relationships/hyperlink" Target="https://pixabay.com/p-1246693/?no_redirect" TargetMode="External"/></Relationships>
</file>

<file path=ppt/slides/_rels/slide115.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jpeg"/><Relationship Id="rId1" Type="http://schemas.openxmlformats.org/officeDocument/2006/relationships/slideLayout" Target="../slideLayouts/slideLayout2.xml"/><Relationship Id="rId5" Type="http://schemas.openxmlformats.org/officeDocument/2006/relationships/image" Target="../media/image216.jpeg"/><Relationship Id="rId4" Type="http://schemas.openxmlformats.org/officeDocument/2006/relationships/image" Target="../media/image215.jpeg"/></Relationships>
</file>

<file path=ppt/slides/_rels/slide116.xml.rels><?xml version="1.0" encoding="UTF-8" standalone="yes"?>
<Relationships xmlns="http://schemas.openxmlformats.org/package/2006/relationships"><Relationship Id="rId3" Type="http://schemas.openxmlformats.org/officeDocument/2006/relationships/image" Target="../media/image215.jpeg"/><Relationship Id="rId2" Type="http://schemas.openxmlformats.org/officeDocument/2006/relationships/image" Target="../media/image214.png"/><Relationship Id="rId1" Type="http://schemas.openxmlformats.org/officeDocument/2006/relationships/slideLayout" Target="../slideLayouts/slideLayout2.xml"/><Relationship Id="rId5" Type="http://schemas.openxmlformats.org/officeDocument/2006/relationships/image" Target="../media/image213.jpeg"/><Relationship Id="rId4" Type="http://schemas.openxmlformats.org/officeDocument/2006/relationships/image" Target="../media/image216.jpeg"/></Relationships>
</file>

<file path=ppt/slides/_rels/slide117.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g"/><Relationship Id="rId1" Type="http://schemas.openxmlformats.org/officeDocument/2006/relationships/slideLayout" Target="../slideLayouts/slideLayout2.xml"/><Relationship Id="rId5" Type="http://schemas.openxmlformats.org/officeDocument/2006/relationships/hyperlink" Target="https://pixabay.com/en/galaxies-overlapping-galaxies-601015/" TargetMode="External"/><Relationship Id="rId4" Type="http://schemas.openxmlformats.org/officeDocument/2006/relationships/image" Target="../media/image24.png"/></Relationships>
</file>

<file path=ppt/slides/_rels/slide12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221.png"/></Relationships>
</file>

<file path=ppt/slides/_rels/slide121.xml.rels><?xml version="1.0" encoding="UTF-8" standalone="yes"?>
<Relationships xmlns="http://schemas.openxmlformats.org/package/2006/relationships"><Relationship Id="rId3" Type="http://schemas.openxmlformats.org/officeDocument/2006/relationships/image" Target="../media/image222.png"/><Relationship Id="rId7" Type="http://schemas.openxmlformats.org/officeDocument/2006/relationships/image" Target="../media/image226.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225.png"/><Relationship Id="rId5" Type="http://schemas.openxmlformats.org/officeDocument/2006/relationships/image" Target="../media/image224.png"/><Relationship Id="rId4" Type="http://schemas.openxmlformats.org/officeDocument/2006/relationships/image" Target="../media/image223.png"/></Relationships>
</file>

<file path=ppt/slides/_rels/slide122.xml.rels><?xml version="1.0" encoding="UTF-8" standalone="yes"?>
<Relationships xmlns="http://schemas.openxmlformats.org/package/2006/relationships"><Relationship Id="rId8" Type="http://schemas.openxmlformats.org/officeDocument/2006/relationships/image" Target="../media/image229.png"/><Relationship Id="rId3" Type="http://schemas.openxmlformats.org/officeDocument/2006/relationships/image" Target="../media/image220.png"/><Relationship Id="rId7" Type="http://schemas.openxmlformats.org/officeDocument/2006/relationships/image" Target="../media/image2280.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228.png"/><Relationship Id="rId5" Type="http://schemas.openxmlformats.org/officeDocument/2006/relationships/image" Target="../media/image227.png"/><Relationship Id="rId4" Type="http://schemas.openxmlformats.org/officeDocument/2006/relationships/image" Target="../media/image2250.png"/><Relationship Id="rId9" Type="http://schemas.openxmlformats.org/officeDocument/2006/relationships/image" Target="../media/image230.png"/></Relationships>
</file>

<file path=ppt/slides/_rels/slide123.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image" Target="../media/image232.png"/><Relationship Id="rId7" Type="http://schemas.openxmlformats.org/officeDocument/2006/relationships/image" Target="../media/image236.jpeg"/><Relationship Id="rId2" Type="http://schemas.openxmlformats.org/officeDocument/2006/relationships/image" Target="../media/image231.png"/><Relationship Id="rId1" Type="http://schemas.openxmlformats.org/officeDocument/2006/relationships/slideLayout" Target="../slideLayouts/slideLayout2.xml"/><Relationship Id="rId6" Type="http://schemas.openxmlformats.org/officeDocument/2006/relationships/image" Target="../media/image235.png"/><Relationship Id="rId5" Type="http://schemas.openxmlformats.org/officeDocument/2006/relationships/image" Target="../media/image234.png"/><Relationship Id="rId4" Type="http://schemas.openxmlformats.org/officeDocument/2006/relationships/image" Target="../media/image233.png"/></Relationships>
</file>

<file path=ppt/slides/_rels/slide124.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image" Target="../media/image232.png"/><Relationship Id="rId7" Type="http://schemas.openxmlformats.org/officeDocument/2006/relationships/image" Target="../media/image236.jpeg"/><Relationship Id="rId2" Type="http://schemas.openxmlformats.org/officeDocument/2006/relationships/image" Target="../media/image231.png"/><Relationship Id="rId1" Type="http://schemas.openxmlformats.org/officeDocument/2006/relationships/slideLayout" Target="../slideLayouts/slideLayout2.xml"/><Relationship Id="rId6" Type="http://schemas.openxmlformats.org/officeDocument/2006/relationships/image" Target="../media/image235.png"/><Relationship Id="rId5" Type="http://schemas.openxmlformats.org/officeDocument/2006/relationships/image" Target="../media/image234.png"/><Relationship Id="rId4" Type="http://schemas.openxmlformats.org/officeDocument/2006/relationships/image" Target="../media/image233.png"/></Relationships>
</file>

<file path=ppt/slides/_rels/slide125.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image" Target="../media/image232.png"/><Relationship Id="rId7" Type="http://schemas.openxmlformats.org/officeDocument/2006/relationships/image" Target="../media/image236.jpeg"/><Relationship Id="rId2" Type="http://schemas.openxmlformats.org/officeDocument/2006/relationships/image" Target="../media/image231.png"/><Relationship Id="rId1" Type="http://schemas.openxmlformats.org/officeDocument/2006/relationships/slideLayout" Target="../slideLayouts/slideLayout2.xml"/><Relationship Id="rId6" Type="http://schemas.openxmlformats.org/officeDocument/2006/relationships/image" Target="../media/image235.png"/><Relationship Id="rId5" Type="http://schemas.openxmlformats.org/officeDocument/2006/relationships/image" Target="../media/image234.png"/><Relationship Id="rId4" Type="http://schemas.openxmlformats.org/officeDocument/2006/relationships/image" Target="../media/image233.png"/></Relationships>
</file>

<file path=ppt/slides/_rels/slide126.xml.rels><?xml version="1.0" encoding="UTF-8" standalone="yes"?>
<Relationships xmlns="http://schemas.openxmlformats.org/package/2006/relationships"><Relationship Id="rId3" Type="http://schemas.openxmlformats.org/officeDocument/2006/relationships/image" Target="../media/image238.jpeg"/><Relationship Id="rId2" Type="http://schemas.openxmlformats.org/officeDocument/2006/relationships/hyperlink" Target="https://creativecommons.org/licenses/by/2.0/deed.en" TargetMode="External"/><Relationship Id="rId1" Type="http://schemas.openxmlformats.org/officeDocument/2006/relationships/slideLayout" Target="../slideLayouts/slideLayout2.xml"/><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image" Target="../media/image239.png"/></Relationships>
</file>

<file path=ppt/slides/_rels/slide127.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jpeg"/><Relationship Id="rId1" Type="http://schemas.openxmlformats.org/officeDocument/2006/relationships/slideLayout" Target="../slideLayouts/slideLayout2.xml"/><Relationship Id="rId6" Type="http://schemas.openxmlformats.org/officeDocument/2006/relationships/image" Target="../media/image237.png"/><Relationship Id="rId5" Type="http://schemas.openxmlformats.org/officeDocument/2006/relationships/image" Target="../media/image245.png"/><Relationship Id="rId4" Type="http://schemas.openxmlformats.org/officeDocument/2006/relationships/image" Target="../media/image244.png"/></Relationships>
</file>

<file path=ppt/slides/_rels/slide128.xml.rels><?xml version="1.0" encoding="UTF-8" standalone="yes"?>
<Relationships xmlns="http://schemas.openxmlformats.org/package/2006/relationships"><Relationship Id="rId8" Type="http://schemas.openxmlformats.org/officeDocument/2006/relationships/image" Target="../media/image248.png"/><Relationship Id="rId13" Type="http://schemas.openxmlformats.org/officeDocument/2006/relationships/image" Target="../media/image252.png"/><Relationship Id="rId3" Type="http://schemas.openxmlformats.org/officeDocument/2006/relationships/image" Target="../media/image243.png"/><Relationship Id="rId7" Type="http://schemas.openxmlformats.org/officeDocument/2006/relationships/image" Target="../media/image247.png"/><Relationship Id="rId12" Type="http://schemas.openxmlformats.org/officeDocument/2006/relationships/image" Target="../media/image251.png"/><Relationship Id="rId2" Type="http://schemas.openxmlformats.org/officeDocument/2006/relationships/image" Target="../media/image242.jpeg"/><Relationship Id="rId1" Type="http://schemas.openxmlformats.org/officeDocument/2006/relationships/slideLayout" Target="../slideLayouts/slideLayout2.xml"/><Relationship Id="rId6" Type="http://schemas.openxmlformats.org/officeDocument/2006/relationships/image" Target="../media/image246.png"/><Relationship Id="rId11" Type="http://schemas.openxmlformats.org/officeDocument/2006/relationships/image" Target="../media/image210.png"/><Relationship Id="rId5" Type="http://schemas.openxmlformats.org/officeDocument/2006/relationships/image" Target="../media/image245.png"/><Relationship Id="rId15" Type="http://schemas.openxmlformats.org/officeDocument/2006/relationships/image" Target="../media/image237.png"/><Relationship Id="rId10" Type="http://schemas.openxmlformats.org/officeDocument/2006/relationships/image" Target="../media/image250.png"/><Relationship Id="rId4" Type="http://schemas.openxmlformats.org/officeDocument/2006/relationships/image" Target="../media/image244.png"/><Relationship Id="rId9" Type="http://schemas.openxmlformats.org/officeDocument/2006/relationships/image" Target="../media/image249.png"/><Relationship Id="rId14" Type="http://schemas.openxmlformats.org/officeDocument/2006/relationships/image" Target="../media/image253.png"/></Relationships>
</file>

<file path=ppt/slides/_rels/slide129.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255.jpe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215.jpeg"/><Relationship Id="rId2" Type="http://schemas.openxmlformats.org/officeDocument/2006/relationships/image" Target="../media/image213.jpeg"/><Relationship Id="rId1" Type="http://schemas.openxmlformats.org/officeDocument/2006/relationships/slideLayout" Target="../slideLayouts/slideLayout2.xml"/><Relationship Id="rId5" Type="http://schemas.openxmlformats.org/officeDocument/2006/relationships/image" Target="../media/image214.png"/><Relationship Id="rId4" Type="http://schemas.openxmlformats.org/officeDocument/2006/relationships/image" Target="../media/image216.jpeg"/></Relationships>
</file>

<file path=ppt/slides/_rels/slide132.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259.jpe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image" Target="../media/image261.jpeg"/><Relationship Id="rId2" Type="http://schemas.openxmlformats.org/officeDocument/2006/relationships/image" Target="../media/image260.jpeg"/><Relationship Id="rId1" Type="http://schemas.openxmlformats.org/officeDocument/2006/relationships/slideLayout" Target="../slideLayouts/slideLayout2.xml"/><Relationship Id="rId5" Type="http://schemas.openxmlformats.org/officeDocument/2006/relationships/image" Target="../media/image263.png"/><Relationship Id="rId4" Type="http://schemas.openxmlformats.org/officeDocument/2006/relationships/image" Target="../media/image262.jpeg"/></Relationships>
</file>

<file path=ppt/slides/_rels/slide135.xml.rels><?xml version="1.0" encoding="UTF-8" standalone="yes"?>
<Relationships xmlns="http://schemas.openxmlformats.org/package/2006/relationships"><Relationship Id="rId3" Type="http://schemas.openxmlformats.org/officeDocument/2006/relationships/image" Target="../media/image260.jpe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263.png"/><Relationship Id="rId5" Type="http://schemas.openxmlformats.org/officeDocument/2006/relationships/image" Target="../media/image262.jpeg"/><Relationship Id="rId4" Type="http://schemas.openxmlformats.org/officeDocument/2006/relationships/image" Target="../media/image261.jpeg"/></Relationships>
</file>

<file path=ppt/slides/_rels/slide136.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image" Target="../media/image264.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image" Target="../media/image264.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image" Target="../media/image264.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image" Target="../media/image26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s://pixabay.com/en/luggage-antique-cat-1643010/" TargetMode="External"/><Relationship Id="rId13" Type="http://schemas.openxmlformats.org/officeDocument/2006/relationships/hyperlink" Target="https://pixabay.com/en/baseball-player-shortstop-infield-1045263/" TargetMode="External"/><Relationship Id="rId3" Type="http://schemas.openxmlformats.org/officeDocument/2006/relationships/image" Target="../media/image28.jpeg"/><Relationship Id="rId7" Type="http://schemas.openxmlformats.org/officeDocument/2006/relationships/image" Target="../media/image32.jpeg"/><Relationship Id="rId12" Type="http://schemas.openxmlformats.org/officeDocument/2006/relationships/hyperlink" Target="https://pixabay.com/en/handstand-lake-meditation-496008/" TargetMode="External"/><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image" Target="../media/image31.jpeg"/><Relationship Id="rId11" Type="http://schemas.openxmlformats.org/officeDocument/2006/relationships/hyperlink" Target="https://pixabay.com/en/woman-female-model-portrait-adult-983967/" TargetMode="External"/><Relationship Id="rId5" Type="http://schemas.openxmlformats.org/officeDocument/2006/relationships/image" Target="../media/image30.jpeg"/><Relationship Id="rId10" Type="http://schemas.openxmlformats.org/officeDocument/2006/relationships/hyperlink" Target="https://pixabay.com/en/surf-wave-summer-sport-litoral-1668716/" TargetMode="External"/><Relationship Id="rId4" Type="http://schemas.openxmlformats.org/officeDocument/2006/relationships/image" Target="../media/image29.jpeg"/><Relationship Id="rId9" Type="http://schemas.openxmlformats.org/officeDocument/2006/relationships/hyperlink" Target="https://pixabay.com/en/teddy-plush-bears-cute-teddy-bear-1623436/" TargetMode="External"/><Relationship Id="rId14" Type="http://schemas.openxmlformats.org/officeDocument/2006/relationships/hyperlink" Target="https://github.com/karpathy/neuraltalk2" TargetMode="External"/></Relationships>
</file>

<file path=ppt/slides/_rels/slide140.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image" Target="../media/image264.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8" Type="http://schemas.openxmlformats.org/officeDocument/2006/relationships/image" Target="../media/image271.jpeg"/><Relationship Id="rId3" Type="http://schemas.openxmlformats.org/officeDocument/2006/relationships/image" Target="../media/image266.png"/><Relationship Id="rId7" Type="http://schemas.openxmlformats.org/officeDocument/2006/relationships/image" Target="../media/image270.jpe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269.png"/><Relationship Id="rId11" Type="http://schemas.openxmlformats.org/officeDocument/2006/relationships/image" Target="../media/image274.jpeg"/><Relationship Id="rId5" Type="http://schemas.openxmlformats.org/officeDocument/2006/relationships/image" Target="../media/image268.png"/><Relationship Id="rId10" Type="http://schemas.openxmlformats.org/officeDocument/2006/relationships/image" Target="../media/image273.jpeg"/><Relationship Id="rId4" Type="http://schemas.openxmlformats.org/officeDocument/2006/relationships/image" Target="../media/image267.png"/><Relationship Id="rId9" Type="http://schemas.openxmlformats.org/officeDocument/2006/relationships/image" Target="../media/image272.png"/></Relationships>
</file>

<file path=ppt/slides/_rels/slide142.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143.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275.png"/><Relationship Id="rId4" Type="http://schemas.openxmlformats.org/officeDocument/2006/relationships/image" Target="../media/image267.png"/></Relationships>
</file>

<file path=ppt/slides/_rels/slide144.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280.jpeg"/></Relationships>
</file>

<file path=ppt/slides/_rels/slide148.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image" Target="../media/image281.jpe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6.xml"/><Relationship Id="rId4" Type="http://schemas.openxmlformats.org/officeDocument/2006/relationships/hyperlink" Target="https://dl.dropboxusercontent.com/s/vlyrkgd8nz8gy5l/fast-rcnn.pdf?dl=0"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1.jpeg"/><Relationship Id="rId3" Type="http://schemas.openxmlformats.org/officeDocument/2006/relationships/image" Target="../media/image34.jpeg"/><Relationship Id="rId7" Type="http://schemas.openxmlformats.org/officeDocument/2006/relationships/image" Target="../media/image37.jpeg"/><Relationship Id="rId12" Type="http://schemas.openxmlformats.org/officeDocument/2006/relationships/image" Target="../media/image40.jpeg"/><Relationship Id="rId2"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image" Target="../media/image36.jpeg"/><Relationship Id="rId11" Type="http://schemas.openxmlformats.org/officeDocument/2006/relationships/hyperlink" Target="https://pixabay.com/en/bokeh-abstract-background-blur-21951/" TargetMode="External"/><Relationship Id="rId5" Type="http://schemas.openxmlformats.org/officeDocument/2006/relationships/image" Target="../media/image35.jpeg"/><Relationship Id="rId10" Type="http://schemas.openxmlformats.org/officeDocument/2006/relationships/hyperlink" Target="https://pixabay.com/en/san-francisco-california-city-210230/" TargetMode="External"/><Relationship Id="rId4" Type="http://schemas.openxmlformats.org/officeDocument/2006/relationships/hyperlink" Target="https://research.googleblog.com/2015/06/inceptionism-going-deeper-into-neural.html" TargetMode="External"/><Relationship Id="rId9" Type="http://schemas.openxmlformats.org/officeDocument/2006/relationships/image" Target="../media/image39.jpeg"/></Relationships>
</file>

<file path=ppt/slides/_rels/slide150.xml.rels><?xml version="1.0" encoding="UTF-8" standalone="yes"?>
<Relationships xmlns="http://schemas.openxmlformats.org/package/2006/relationships"><Relationship Id="rId8" Type="http://schemas.openxmlformats.org/officeDocument/2006/relationships/image" Target="../media/image289.png"/><Relationship Id="rId3" Type="http://schemas.openxmlformats.org/officeDocument/2006/relationships/image" Target="../media/image284.png"/><Relationship Id="rId7" Type="http://schemas.openxmlformats.org/officeDocument/2006/relationships/image" Target="../media/image288.png"/><Relationship Id="rId2" Type="http://schemas.openxmlformats.org/officeDocument/2006/relationships/image" Target="../media/image283.png"/><Relationship Id="rId1" Type="http://schemas.openxmlformats.org/officeDocument/2006/relationships/slideLayout" Target="../slideLayouts/slideLayout6.xml"/><Relationship Id="rId6" Type="http://schemas.openxmlformats.org/officeDocument/2006/relationships/image" Target="../media/image287.png"/><Relationship Id="rId11" Type="http://schemas.openxmlformats.org/officeDocument/2006/relationships/hyperlink" Target="https://dl.dropboxusercontent.com/s/vlyrkgd8nz8gy5l/fast-rcnn.pdf?dl=0" TargetMode="External"/><Relationship Id="rId5" Type="http://schemas.openxmlformats.org/officeDocument/2006/relationships/image" Target="../media/image286.png"/><Relationship Id="rId10" Type="http://schemas.openxmlformats.org/officeDocument/2006/relationships/image" Target="../media/image291.png"/><Relationship Id="rId4" Type="http://schemas.openxmlformats.org/officeDocument/2006/relationships/image" Target="../media/image285.png"/><Relationship Id="rId9" Type="http://schemas.openxmlformats.org/officeDocument/2006/relationships/image" Target="../media/image290.png"/></Relationships>
</file>

<file path=ppt/slides/_rels/slide151.xml.rels><?xml version="1.0" encoding="UTF-8" standalone="yes"?>
<Relationships xmlns="http://schemas.openxmlformats.org/package/2006/relationships"><Relationship Id="rId8" Type="http://schemas.openxmlformats.org/officeDocument/2006/relationships/image" Target="../media/image289.png"/><Relationship Id="rId3" Type="http://schemas.openxmlformats.org/officeDocument/2006/relationships/image" Target="../media/image284.png"/><Relationship Id="rId7" Type="http://schemas.openxmlformats.org/officeDocument/2006/relationships/image" Target="../media/image288.png"/><Relationship Id="rId2" Type="http://schemas.openxmlformats.org/officeDocument/2006/relationships/image" Target="../media/image283.png"/><Relationship Id="rId1" Type="http://schemas.openxmlformats.org/officeDocument/2006/relationships/slideLayout" Target="../slideLayouts/slideLayout6.xml"/><Relationship Id="rId6" Type="http://schemas.openxmlformats.org/officeDocument/2006/relationships/image" Target="../media/image287.png"/><Relationship Id="rId11" Type="http://schemas.openxmlformats.org/officeDocument/2006/relationships/hyperlink" Target="https://dl.dropboxusercontent.com/s/vlyrkgd8nz8gy5l/fast-rcnn.pdf?dl=0" TargetMode="External"/><Relationship Id="rId5" Type="http://schemas.openxmlformats.org/officeDocument/2006/relationships/image" Target="../media/image286.png"/><Relationship Id="rId10" Type="http://schemas.openxmlformats.org/officeDocument/2006/relationships/image" Target="../media/image291.png"/><Relationship Id="rId4" Type="http://schemas.openxmlformats.org/officeDocument/2006/relationships/image" Target="../media/image292.png"/><Relationship Id="rId9" Type="http://schemas.openxmlformats.org/officeDocument/2006/relationships/image" Target="../media/image290.png"/></Relationships>
</file>

<file path=ppt/slides/_rels/slide152.xml.rels><?xml version="1.0" encoding="UTF-8" standalone="yes"?>
<Relationships xmlns="http://schemas.openxmlformats.org/package/2006/relationships"><Relationship Id="rId8" Type="http://schemas.openxmlformats.org/officeDocument/2006/relationships/image" Target="../media/image289.png"/><Relationship Id="rId13" Type="http://schemas.openxmlformats.org/officeDocument/2006/relationships/image" Target="../media/image296.png"/><Relationship Id="rId3" Type="http://schemas.openxmlformats.org/officeDocument/2006/relationships/image" Target="../media/image284.png"/><Relationship Id="rId7" Type="http://schemas.openxmlformats.org/officeDocument/2006/relationships/image" Target="../media/image288.png"/><Relationship Id="rId12" Type="http://schemas.openxmlformats.org/officeDocument/2006/relationships/image" Target="../media/image295.png"/><Relationship Id="rId2" Type="http://schemas.openxmlformats.org/officeDocument/2006/relationships/image" Target="../media/image283.png"/><Relationship Id="rId1" Type="http://schemas.openxmlformats.org/officeDocument/2006/relationships/slideLayout" Target="../slideLayouts/slideLayout6.xml"/><Relationship Id="rId6" Type="http://schemas.openxmlformats.org/officeDocument/2006/relationships/image" Target="../media/image287.png"/><Relationship Id="rId11" Type="http://schemas.openxmlformats.org/officeDocument/2006/relationships/image" Target="../media/image294.png"/><Relationship Id="rId5" Type="http://schemas.openxmlformats.org/officeDocument/2006/relationships/image" Target="../media/image286.png"/><Relationship Id="rId10" Type="http://schemas.openxmlformats.org/officeDocument/2006/relationships/image" Target="../media/image291.png"/><Relationship Id="rId4" Type="http://schemas.openxmlformats.org/officeDocument/2006/relationships/image" Target="../media/image293.png"/><Relationship Id="rId9" Type="http://schemas.openxmlformats.org/officeDocument/2006/relationships/image" Target="../media/image290.png"/><Relationship Id="rId14" Type="http://schemas.openxmlformats.org/officeDocument/2006/relationships/hyperlink" Target="https://dl.dropboxusercontent.com/s/vlyrkgd8nz8gy5l/fast-rcnn.pdf?dl=0" TargetMode="External"/></Relationships>
</file>

<file path=ppt/slides/_rels/slide153.xml.rels><?xml version="1.0" encoding="UTF-8" standalone="yes"?>
<Relationships xmlns="http://schemas.openxmlformats.org/package/2006/relationships"><Relationship Id="rId8" Type="http://schemas.openxmlformats.org/officeDocument/2006/relationships/image" Target="../media/image289.png"/><Relationship Id="rId13" Type="http://schemas.openxmlformats.org/officeDocument/2006/relationships/image" Target="../media/image296.png"/><Relationship Id="rId3" Type="http://schemas.openxmlformats.org/officeDocument/2006/relationships/image" Target="../media/image284.png"/><Relationship Id="rId7" Type="http://schemas.openxmlformats.org/officeDocument/2006/relationships/image" Target="../media/image288.png"/><Relationship Id="rId12" Type="http://schemas.openxmlformats.org/officeDocument/2006/relationships/image" Target="../media/image295.png"/><Relationship Id="rId2" Type="http://schemas.openxmlformats.org/officeDocument/2006/relationships/image" Target="../media/image283.png"/><Relationship Id="rId16" Type="http://schemas.openxmlformats.org/officeDocument/2006/relationships/hyperlink" Target="https://dl.dropboxusercontent.com/s/vlyrkgd8nz8gy5l/fast-rcnn.pdf?dl=0" TargetMode="External"/><Relationship Id="rId1" Type="http://schemas.openxmlformats.org/officeDocument/2006/relationships/slideLayout" Target="../slideLayouts/slideLayout6.xml"/><Relationship Id="rId6" Type="http://schemas.openxmlformats.org/officeDocument/2006/relationships/image" Target="../media/image287.png"/><Relationship Id="rId11" Type="http://schemas.openxmlformats.org/officeDocument/2006/relationships/image" Target="../media/image294.png"/><Relationship Id="rId5" Type="http://schemas.openxmlformats.org/officeDocument/2006/relationships/image" Target="../media/image286.png"/><Relationship Id="rId15" Type="http://schemas.openxmlformats.org/officeDocument/2006/relationships/image" Target="../media/image299.png"/><Relationship Id="rId10" Type="http://schemas.openxmlformats.org/officeDocument/2006/relationships/image" Target="../media/image291.png"/><Relationship Id="rId4" Type="http://schemas.openxmlformats.org/officeDocument/2006/relationships/image" Target="../media/image297.png"/><Relationship Id="rId9" Type="http://schemas.openxmlformats.org/officeDocument/2006/relationships/image" Target="../media/image290.png"/><Relationship Id="rId14" Type="http://schemas.openxmlformats.org/officeDocument/2006/relationships/image" Target="../media/image298.png"/></Relationships>
</file>

<file path=ppt/slides/_rels/slide154.xml.rels><?xml version="1.0" encoding="UTF-8" standalone="yes"?>
<Relationships xmlns="http://schemas.openxmlformats.org/package/2006/relationships"><Relationship Id="rId8" Type="http://schemas.openxmlformats.org/officeDocument/2006/relationships/image" Target="../media/image289.png"/><Relationship Id="rId13" Type="http://schemas.openxmlformats.org/officeDocument/2006/relationships/image" Target="../media/image296.png"/><Relationship Id="rId18" Type="http://schemas.openxmlformats.org/officeDocument/2006/relationships/image" Target="../media/image302.png"/><Relationship Id="rId3" Type="http://schemas.openxmlformats.org/officeDocument/2006/relationships/image" Target="../media/image284.png"/><Relationship Id="rId7" Type="http://schemas.openxmlformats.org/officeDocument/2006/relationships/image" Target="../media/image288.png"/><Relationship Id="rId12" Type="http://schemas.openxmlformats.org/officeDocument/2006/relationships/image" Target="../media/image295.png"/><Relationship Id="rId17" Type="http://schemas.openxmlformats.org/officeDocument/2006/relationships/image" Target="../media/image301.png"/><Relationship Id="rId2" Type="http://schemas.openxmlformats.org/officeDocument/2006/relationships/image" Target="../media/image283.png"/><Relationship Id="rId16" Type="http://schemas.openxmlformats.org/officeDocument/2006/relationships/image" Target="../media/image300.png"/><Relationship Id="rId20" Type="http://schemas.openxmlformats.org/officeDocument/2006/relationships/hyperlink" Target="https://dl.dropboxusercontent.com/s/vlyrkgd8nz8gy5l/fast-rcnn.pdf?dl=0" TargetMode="External"/><Relationship Id="rId1" Type="http://schemas.openxmlformats.org/officeDocument/2006/relationships/slideLayout" Target="../slideLayouts/slideLayout6.xml"/><Relationship Id="rId6" Type="http://schemas.openxmlformats.org/officeDocument/2006/relationships/image" Target="../media/image287.png"/><Relationship Id="rId11" Type="http://schemas.openxmlformats.org/officeDocument/2006/relationships/image" Target="../media/image294.png"/><Relationship Id="rId5" Type="http://schemas.openxmlformats.org/officeDocument/2006/relationships/image" Target="../media/image286.png"/><Relationship Id="rId15" Type="http://schemas.openxmlformats.org/officeDocument/2006/relationships/image" Target="../media/image299.png"/><Relationship Id="rId10" Type="http://schemas.openxmlformats.org/officeDocument/2006/relationships/image" Target="../media/image291.png"/><Relationship Id="rId19" Type="http://schemas.openxmlformats.org/officeDocument/2006/relationships/image" Target="../media/image303.png"/><Relationship Id="rId4" Type="http://schemas.openxmlformats.org/officeDocument/2006/relationships/image" Target="../media/image297.png"/><Relationship Id="rId9" Type="http://schemas.openxmlformats.org/officeDocument/2006/relationships/image" Target="../media/image290.png"/><Relationship Id="rId14" Type="http://schemas.openxmlformats.org/officeDocument/2006/relationships/image" Target="../media/image298.png"/></Relationships>
</file>

<file path=ppt/slides/_rels/slide155.xml.rels><?xml version="1.0" encoding="UTF-8" standalone="yes"?>
<Relationships xmlns="http://schemas.openxmlformats.org/package/2006/relationships"><Relationship Id="rId3" Type="http://schemas.openxmlformats.org/officeDocument/2006/relationships/hyperlink" Target="https://dl.dropboxusercontent.com/s/vlyrkgd8nz8gy5l/fast-rcnn.pdf?dl=0" TargetMode="External"/><Relationship Id="rId2" Type="http://schemas.openxmlformats.org/officeDocument/2006/relationships/image" Target="../media/image304.jpe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image" Target="../media/image305.png"/><Relationship Id="rId1" Type="http://schemas.openxmlformats.org/officeDocument/2006/relationships/slideLayout" Target="../slideLayouts/slideLayout6.xml"/><Relationship Id="rId4" Type="http://schemas.openxmlformats.org/officeDocument/2006/relationships/hyperlink" Target="https://dl.dropboxusercontent.com/s/vlyrkgd8nz8gy5l/fast-rcnn.pdf?dl=0" TargetMode="External"/></Relationships>
</file>

<file path=ppt/slides/_rels/slide157.xml.rels><?xml version="1.0" encoding="UTF-8" standalone="yes"?>
<Relationships xmlns="http://schemas.openxmlformats.org/package/2006/relationships"><Relationship Id="rId8" Type="http://schemas.openxmlformats.org/officeDocument/2006/relationships/hyperlink" Target="https://dl.dropboxusercontent.com/s/vlyrkgd8nz8gy5l/fast-rcnn.pdf?dl=0" TargetMode="External"/><Relationship Id="rId3" Type="http://schemas.openxmlformats.org/officeDocument/2006/relationships/image" Target="../media/image307.png"/><Relationship Id="rId7" Type="http://schemas.openxmlformats.org/officeDocument/2006/relationships/image" Target="../media/image310.png"/><Relationship Id="rId2" Type="http://schemas.openxmlformats.org/officeDocument/2006/relationships/image" Target="../media/image305.png"/><Relationship Id="rId1" Type="http://schemas.openxmlformats.org/officeDocument/2006/relationships/slideLayout" Target="../slideLayouts/slideLayout6.xml"/><Relationship Id="rId6" Type="http://schemas.openxmlformats.org/officeDocument/2006/relationships/image" Target="../media/image309.png"/><Relationship Id="rId5" Type="http://schemas.openxmlformats.org/officeDocument/2006/relationships/image" Target="../media/image306.png"/><Relationship Id="rId4" Type="http://schemas.openxmlformats.org/officeDocument/2006/relationships/image" Target="../media/image308.png"/></Relationships>
</file>

<file path=ppt/slides/_rels/slide158.xml.rels><?xml version="1.0" encoding="UTF-8" standalone="yes"?>
<Relationships xmlns="http://schemas.openxmlformats.org/package/2006/relationships"><Relationship Id="rId8" Type="http://schemas.openxmlformats.org/officeDocument/2006/relationships/image" Target="../media/image311.png"/><Relationship Id="rId13" Type="http://schemas.openxmlformats.org/officeDocument/2006/relationships/hyperlink" Target="https://dl.dropboxusercontent.com/s/vlyrkgd8nz8gy5l/fast-rcnn.pdf?dl=0" TargetMode="External"/><Relationship Id="rId3" Type="http://schemas.openxmlformats.org/officeDocument/2006/relationships/image" Target="../media/image307.png"/><Relationship Id="rId7" Type="http://schemas.openxmlformats.org/officeDocument/2006/relationships/image" Target="../media/image310.png"/><Relationship Id="rId12" Type="http://schemas.openxmlformats.org/officeDocument/2006/relationships/image" Target="../media/image315.png"/><Relationship Id="rId2" Type="http://schemas.openxmlformats.org/officeDocument/2006/relationships/image" Target="../media/image305.png"/><Relationship Id="rId1" Type="http://schemas.openxmlformats.org/officeDocument/2006/relationships/slideLayout" Target="../slideLayouts/slideLayout6.xml"/><Relationship Id="rId6" Type="http://schemas.openxmlformats.org/officeDocument/2006/relationships/image" Target="../media/image309.png"/><Relationship Id="rId11" Type="http://schemas.openxmlformats.org/officeDocument/2006/relationships/image" Target="../media/image314.png"/><Relationship Id="rId5" Type="http://schemas.openxmlformats.org/officeDocument/2006/relationships/image" Target="../media/image306.png"/><Relationship Id="rId10" Type="http://schemas.openxmlformats.org/officeDocument/2006/relationships/image" Target="../media/image313.png"/><Relationship Id="rId4" Type="http://schemas.openxmlformats.org/officeDocument/2006/relationships/image" Target="../media/image308.png"/><Relationship Id="rId9" Type="http://schemas.openxmlformats.org/officeDocument/2006/relationships/image" Target="../media/image312.png"/></Relationships>
</file>

<file path=ppt/slides/_rels/slide159.xml.rels><?xml version="1.0" encoding="UTF-8" standalone="yes"?>
<Relationships xmlns="http://schemas.openxmlformats.org/package/2006/relationships"><Relationship Id="rId8" Type="http://schemas.openxmlformats.org/officeDocument/2006/relationships/image" Target="../media/image311.png"/><Relationship Id="rId13" Type="http://schemas.openxmlformats.org/officeDocument/2006/relationships/image" Target="../media/image315.png"/><Relationship Id="rId3" Type="http://schemas.openxmlformats.org/officeDocument/2006/relationships/image" Target="../media/image307.png"/><Relationship Id="rId7" Type="http://schemas.openxmlformats.org/officeDocument/2006/relationships/image" Target="../media/image310.png"/><Relationship Id="rId12" Type="http://schemas.openxmlformats.org/officeDocument/2006/relationships/image" Target="../media/image314.png"/><Relationship Id="rId2" Type="http://schemas.openxmlformats.org/officeDocument/2006/relationships/image" Target="../media/image305.png"/><Relationship Id="rId1" Type="http://schemas.openxmlformats.org/officeDocument/2006/relationships/slideLayout" Target="../slideLayouts/slideLayout6.xml"/><Relationship Id="rId6" Type="http://schemas.openxmlformats.org/officeDocument/2006/relationships/image" Target="../media/image309.png"/><Relationship Id="rId11" Type="http://schemas.openxmlformats.org/officeDocument/2006/relationships/image" Target="../media/image312.png"/><Relationship Id="rId5" Type="http://schemas.openxmlformats.org/officeDocument/2006/relationships/image" Target="../media/image306.png"/><Relationship Id="rId10" Type="http://schemas.openxmlformats.org/officeDocument/2006/relationships/image" Target="../media/image313.png"/><Relationship Id="rId4" Type="http://schemas.openxmlformats.org/officeDocument/2006/relationships/image" Target="../media/image308.png"/><Relationship Id="rId9" Type="http://schemas.openxmlformats.org/officeDocument/2006/relationships/image" Target="../media/image316.png"/><Relationship Id="rId14" Type="http://schemas.openxmlformats.org/officeDocument/2006/relationships/hyperlink" Target="https://dl.dropboxusercontent.com/s/vlyrkgd8nz8gy5l/fast-rcnn.pdf?dl=0"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8" Type="http://schemas.openxmlformats.org/officeDocument/2006/relationships/image" Target="../media/image317.png"/><Relationship Id="rId13" Type="http://schemas.openxmlformats.org/officeDocument/2006/relationships/image" Target="../media/image314.png"/><Relationship Id="rId3" Type="http://schemas.openxmlformats.org/officeDocument/2006/relationships/image" Target="../media/image307.png"/><Relationship Id="rId7" Type="http://schemas.openxmlformats.org/officeDocument/2006/relationships/image" Target="../media/image310.png"/><Relationship Id="rId12" Type="http://schemas.openxmlformats.org/officeDocument/2006/relationships/image" Target="../media/image312.png"/><Relationship Id="rId17" Type="http://schemas.openxmlformats.org/officeDocument/2006/relationships/hyperlink" Target="https://dl.dropboxusercontent.com/s/vlyrkgd8nz8gy5l/fast-rcnn.pdf?dl=0" TargetMode="External"/><Relationship Id="rId2" Type="http://schemas.openxmlformats.org/officeDocument/2006/relationships/image" Target="../media/image305.png"/><Relationship Id="rId16" Type="http://schemas.openxmlformats.org/officeDocument/2006/relationships/image" Target="../media/image320.png"/><Relationship Id="rId1" Type="http://schemas.openxmlformats.org/officeDocument/2006/relationships/slideLayout" Target="../slideLayouts/slideLayout6.xml"/><Relationship Id="rId6" Type="http://schemas.openxmlformats.org/officeDocument/2006/relationships/image" Target="../media/image309.png"/><Relationship Id="rId11" Type="http://schemas.openxmlformats.org/officeDocument/2006/relationships/image" Target="../media/image313.png"/><Relationship Id="rId5" Type="http://schemas.openxmlformats.org/officeDocument/2006/relationships/image" Target="../media/image306.png"/><Relationship Id="rId15" Type="http://schemas.openxmlformats.org/officeDocument/2006/relationships/image" Target="../media/image319.png"/><Relationship Id="rId10" Type="http://schemas.openxmlformats.org/officeDocument/2006/relationships/image" Target="../media/image318.png"/><Relationship Id="rId4" Type="http://schemas.openxmlformats.org/officeDocument/2006/relationships/image" Target="../media/image308.png"/><Relationship Id="rId9" Type="http://schemas.openxmlformats.org/officeDocument/2006/relationships/image" Target="../media/image316.png"/><Relationship Id="rId14" Type="http://schemas.openxmlformats.org/officeDocument/2006/relationships/image" Target="../media/image315.png"/></Relationships>
</file>

<file path=ppt/slides/_rels/slide161.xml.rels><?xml version="1.0" encoding="UTF-8" standalone="yes"?>
<Relationships xmlns="http://schemas.openxmlformats.org/package/2006/relationships"><Relationship Id="rId8" Type="http://schemas.openxmlformats.org/officeDocument/2006/relationships/image" Target="../media/image321.png"/><Relationship Id="rId13" Type="http://schemas.openxmlformats.org/officeDocument/2006/relationships/image" Target="../media/image315.png"/><Relationship Id="rId3" Type="http://schemas.openxmlformats.org/officeDocument/2006/relationships/image" Target="../media/image307.png"/><Relationship Id="rId7" Type="http://schemas.openxmlformats.org/officeDocument/2006/relationships/image" Target="../media/image310.png"/><Relationship Id="rId12" Type="http://schemas.openxmlformats.org/officeDocument/2006/relationships/image" Target="../media/image314.png"/><Relationship Id="rId2" Type="http://schemas.openxmlformats.org/officeDocument/2006/relationships/image" Target="../media/image305.png"/><Relationship Id="rId16" Type="http://schemas.openxmlformats.org/officeDocument/2006/relationships/hyperlink" Target="https://dl.dropboxusercontent.com/s/vlyrkgd8nz8gy5l/fast-rcnn.pdf?dl=0" TargetMode="External"/><Relationship Id="rId1" Type="http://schemas.openxmlformats.org/officeDocument/2006/relationships/slideLayout" Target="../slideLayouts/slideLayout6.xml"/><Relationship Id="rId6" Type="http://schemas.openxmlformats.org/officeDocument/2006/relationships/image" Target="../media/image309.png"/><Relationship Id="rId11" Type="http://schemas.openxmlformats.org/officeDocument/2006/relationships/image" Target="../media/image312.png"/><Relationship Id="rId5" Type="http://schemas.openxmlformats.org/officeDocument/2006/relationships/image" Target="../media/image306.png"/><Relationship Id="rId15" Type="http://schemas.openxmlformats.org/officeDocument/2006/relationships/image" Target="../media/image323.png"/><Relationship Id="rId10" Type="http://schemas.openxmlformats.org/officeDocument/2006/relationships/image" Target="../media/image318.png"/><Relationship Id="rId4" Type="http://schemas.openxmlformats.org/officeDocument/2006/relationships/image" Target="../media/image308.png"/><Relationship Id="rId9" Type="http://schemas.openxmlformats.org/officeDocument/2006/relationships/image" Target="../media/image316.png"/><Relationship Id="rId14" Type="http://schemas.openxmlformats.org/officeDocument/2006/relationships/image" Target="../media/image322.png"/></Relationships>
</file>

<file path=ppt/slides/_rels/slide162.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3" Type="http://schemas.openxmlformats.org/officeDocument/2006/relationships/image" Target="../media/image326.jpe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328.png"/><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29.png"/><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8" Type="http://schemas.openxmlformats.org/officeDocument/2006/relationships/image" Target="../media/image334.png"/><Relationship Id="rId3" Type="http://schemas.openxmlformats.org/officeDocument/2006/relationships/image" Target="../media/image307.png"/><Relationship Id="rId7" Type="http://schemas.openxmlformats.org/officeDocument/2006/relationships/image" Target="../media/image333.png"/><Relationship Id="rId2" Type="http://schemas.openxmlformats.org/officeDocument/2006/relationships/image" Target="../media/image305.png"/><Relationship Id="rId1" Type="http://schemas.openxmlformats.org/officeDocument/2006/relationships/slideLayout" Target="../slideLayouts/slideLayout6.xml"/><Relationship Id="rId6" Type="http://schemas.openxmlformats.org/officeDocument/2006/relationships/image" Target="../media/image306.png"/><Relationship Id="rId11" Type="http://schemas.openxmlformats.org/officeDocument/2006/relationships/hyperlink" Target="https://dl.dropboxusercontent.com/s/vlyrkgd8nz8gy5l/fast-rcnn.pdf?dl=0" TargetMode="External"/><Relationship Id="rId5" Type="http://schemas.openxmlformats.org/officeDocument/2006/relationships/image" Target="../media/image332.png"/><Relationship Id="rId10" Type="http://schemas.openxmlformats.org/officeDocument/2006/relationships/image" Target="../media/image336.png"/><Relationship Id="rId4" Type="http://schemas.openxmlformats.org/officeDocument/2006/relationships/image" Target="../media/image308.png"/><Relationship Id="rId9" Type="http://schemas.openxmlformats.org/officeDocument/2006/relationships/image" Target="../media/image335.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8" Type="http://schemas.openxmlformats.org/officeDocument/2006/relationships/image" Target="../media/image334.png"/><Relationship Id="rId13" Type="http://schemas.openxmlformats.org/officeDocument/2006/relationships/image" Target="../media/image342.png"/><Relationship Id="rId3" Type="http://schemas.openxmlformats.org/officeDocument/2006/relationships/image" Target="../media/image337.png"/><Relationship Id="rId7" Type="http://schemas.openxmlformats.org/officeDocument/2006/relationships/image" Target="../media/image333.png"/><Relationship Id="rId12" Type="http://schemas.openxmlformats.org/officeDocument/2006/relationships/image" Target="../media/image341.png"/><Relationship Id="rId17" Type="http://schemas.openxmlformats.org/officeDocument/2006/relationships/hyperlink" Target="https://dl.dropboxusercontent.com/s/vlyrkgd8nz8gy5l/fast-rcnn.pdf?dl=0" TargetMode="External"/><Relationship Id="rId2" Type="http://schemas.openxmlformats.org/officeDocument/2006/relationships/image" Target="../media/image305.png"/><Relationship Id="rId16" Type="http://schemas.openxmlformats.org/officeDocument/2006/relationships/image" Target="../media/image345.png"/><Relationship Id="rId1" Type="http://schemas.openxmlformats.org/officeDocument/2006/relationships/slideLayout" Target="../slideLayouts/slideLayout6.xml"/><Relationship Id="rId6" Type="http://schemas.openxmlformats.org/officeDocument/2006/relationships/image" Target="../media/image306.png"/><Relationship Id="rId11" Type="http://schemas.openxmlformats.org/officeDocument/2006/relationships/image" Target="../media/image340.png"/><Relationship Id="rId5" Type="http://schemas.openxmlformats.org/officeDocument/2006/relationships/image" Target="../media/image339.png"/><Relationship Id="rId15" Type="http://schemas.openxmlformats.org/officeDocument/2006/relationships/image" Target="../media/image344.png"/><Relationship Id="rId10" Type="http://schemas.openxmlformats.org/officeDocument/2006/relationships/image" Target="../media/image336.png"/><Relationship Id="rId4" Type="http://schemas.openxmlformats.org/officeDocument/2006/relationships/image" Target="../media/image338.png"/><Relationship Id="rId9" Type="http://schemas.openxmlformats.org/officeDocument/2006/relationships/image" Target="../media/image335.png"/><Relationship Id="rId14" Type="http://schemas.openxmlformats.org/officeDocument/2006/relationships/image" Target="../media/image343.png"/></Relationships>
</file>

<file path=ppt/slides/_rels/slide171.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image" Target="../media/image346.jpeg"/><Relationship Id="rId1" Type="http://schemas.openxmlformats.org/officeDocument/2006/relationships/slideLayout" Target="../slideLayouts/slideLayout2.xml"/><Relationship Id="rId5" Type="http://schemas.openxmlformats.org/officeDocument/2006/relationships/image" Target="../media/image349.png"/><Relationship Id="rId4" Type="http://schemas.openxmlformats.org/officeDocument/2006/relationships/image" Target="../media/image348.png"/></Relationships>
</file>

<file path=ppt/slides/_rels/slide172.xml.rels><?xml version="1.0" encoding="UTF-8" standalone="yes"?>
<Relationships xmlns="http://schemas.openxmlformats.org/package/2006/relationships"><Relationship Id="rId3" Type="http://schemas.openxmlformats.org/officeDocument/2006/relationships/image" Target="../media/image351.jpg"/><Relationship Id="rId2" Type="http://schemas.openxmlformats.org/officeDocument/2006/relationships/image" Target="../media/image350.jp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3" Type="http://schemas.openxmlformats.org/officeDocument/2006/relationships/image" Target="../media/image350.jpg"/><Relationship Id="rId2" Type="http://schemas.openxmlformats.org/officeDocument/2006/relationships/image" Target="../media/image352.jpg"/><Relationship Id="rId1" Type="http://schemas.openxmlformats.org/officeDocument/2006/relationships/slideLayout" Target="../slideLayouts/slideLayout2.xml"/><Relationship Id="rId4" Type="http://schemas.openxmlformats.org/officeDocument/2006/relationships/image" Target="../media/image353.png"/></Relationships>
</file>

<file path=ppt/slides/_rels/slide174.xml.rels><?xml version="1.0" encoding="UTF-8" standalone="yes"?>
<Relationships xmlns="http://schemas.openxmlformats.org/package/2006/relationships"><Relationship Id="rId2" Type="http://schemas.openxmlformats.org/officeDocument/2006/relationships/image" Target="../media/image354.jpe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355.jp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3" Type="http://schemas.openxmlformats.org/officeDocument/2006/relationships/image" Target="../media/image357.jpeg"/><Relationship Id="rId7" Type="http://schemas.openxmlformats.org/officeDocument/2006/relationships/image" Target="../media/image359.png"/><Relationship Id="rId2" Type="http://schemas.openxmlformats.org/officeDocument/2006/relationships/image" Target="../media/image356.jpeg"/><Relationship Id="rId1" Type="http://schemas.openxmlformats.org/officeDocument/2006/relationships/slideLayout" Target="../slideLayouts/slideLayout2.xml"/><Relationship Id="rId6" Type="http://schemas.openxmlformats.org/officeDocument/2006/relationships/image" Target="../media/image358.png"/><Relationship Id="rId5" Type="http://schemas.openxmlformats.org/officeDocument/2006/relationships/image" Target="../media/image282.png"/><Relationship Id="rId4" Type="http://schemas.openxmlformats.org/officeDocument/2006/relationships/image" Target="../media/image241.png"/></Relationships>
</file>

<file path=ppt/slides/_rels/slide177.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image" Target="../media/image357.jpeg"/><Relationship Id="rId7" Type="http://schemas.openxmlformats.org/officeDocument/2006/relationships/image" Target="../media/image359.png"/><Relationship Id="rId2" Type="http://schemas.openxmlformats.org/officeDocument/2006/relationships/image" Target="../media/image356.jpeg"/><Relationship Id="rId1" Type="http://schemas.openxmlformats.org/officeDocument/2006/relationships/slideLayout" Target="../slideLayouts/slideLayout2.xml"/><Relationship Id="rId6" Type="http://schemas.openxmlformats.org/officeDocument/2006/relationships/image" Target="../media/image358.png"/><Relationship Id="rId5" Type="http://schemas.openxmlformats.org/officeDocument/2006/relationships/image" Target="../media/image282.png"/><Relationship Id="rId4" Type="http://schemas.openxmlformats.org/officeDocument/2006/relationships/image" Target="../media/image241.png"/></Relationships>
</file>

<file path=ppt/slides/_rels/slide178.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3440.png"/><Relationship Id="rId4" Type="http://schemas.openxmlformats.org/officeDocument/2006/relationships/image" Target="../media/image364.png"/></Relationships>
</file>

<file path=ppt/slides/_rels/slide181.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364.png"/></Relationships>
</file>

<file path=ppt/slides/_rels/slide182.xml.rels><?xml version="1.0" encoding="UTF-8" standalone="yes"?>
<Relationships xmlns="http://schemas.openxmlformats.org/package/2006/relationships"><Relationship Id="rId3" Type="http://schemas.openxmlformats.org/officeDocument/2006/relationships/image" Target="../media/image366.png"/><Relationship Id="rId2" Type="http://schemas.openxmlformats.org/officeDocument/2006/relationships/image" Target="../media/image365.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3510.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372.png"/></Relationships>
</file>

<file path=ppt/slides/_rels/slide188.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3540.png"/><Relationship Id="rId5" Type="http://schemas.openxmlformats.org/officeDocument/2006/relationships/image" Target="../media/image375.png"/><Relationship Id="rId4" Type="http://schemas.openxmlformats.org/officeDocument/2006/relationships/image" Target="../media/image374.png"/></Relationships>
</file>

<file path=ppt/slides/_rels/slide189.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3560.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377.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378.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79.emf"/><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383.png"/><Relationship Id="rId4" Type="http://schemas.openxmlformats.org/officeDocument/2006/relationships/image" Target="../media/image382.png"/></Relationships>
</file>

<file path=ppt/slides/_rels/slide194.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385.jpe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386.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387.jpeg"/><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2" Type="http://schemas.openxmlformats.org/officeDocument/2006/relationships/image" Target="../media/image388.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00.xml.rels><?xml version="1.0" encoding="UTF-8" standalone="yes"?>
<Relationships xmlns="http://schemas.openxmlformats.org/package/2006/relationships"><Relationship Id="rId2" Type="http://schemas.openxmlformats.org/officeDocument/2006/relationships/image" Target="../media/image389.jp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213.jpeg"/><Relationship Id="rId2" Type="http://schemas.openxmlformats.org/officeDocument/2006/relationships/image" Target="../media/image214.png"/><Relationship Id="rId1" Type="http://schemas.openxmlformats.org/officeDocument/2006/relationships/slideLayout" Target="../slideLayouts/slideLayout2.xml"/><Relationship Id="rId5" Type="http://schemas.openxmlformats.org/officeDocument/2006/relationships/image" Target="../media/image216.jpeg"/><Relationship Id="rId4" Type="http://schemas.openxmlformats.org/officeDocument/2006/relationships/image" Target="../media/image215.jpeg"/></Relationships>
</file>

<file path=ppt/slides/_rels/slide202.xml.rels><?xml version="1.0" encoding="UTF-8" standalone="yes"?>
<Relationships xmlns="http://schemas.openxmlformats.org/package/2006/relationships"><Relationship Id="rId3" Type="http://schemas.openxmlformats.org/officeDocument/2006/relationships/hyperlink" Target="https://pixabay.com/p-1246693/?no_redirect" TargetMode="External"/><Relationship Id="rId2" Type="http://schemas.openxmlformats.org/officeDocument/2006/relationships/image" Target="../media/image390.jpeg"/><Relationship Id="rId1" Type="http://schemas.openxmlformats.org/officeDocument/2006/relationships/slideLayout" Target="../slideLayouts/slideLayout2.xml"/><Relationship Id="rId6" Type="http://schemas.openxmlformats.org/officeDocument/2006/relationships/image" Target="../media/image213.jpeg"/><Relationship Id="rId5" Type="http://schemas.openxmlformats.org/officeDocument/2006/relationships/image" Target="../media/image216.jpeg"/><Relationship Id="rId4" Type="http://schemas.openxmlformats.org/officeDocument/2006/relationships/hyperlink" Target="https://pixabay.com/en/cows-two-cows-dairy-agriculture-1264546/" TargetMode="External"/></Relationships>
</file>

<file path=ppt/slides/_rels/slide203.xml.rels><?xml version="1.0" encoding="UTF-8" standalone="yes"?>
<Relationships xmlns="http://schemas.openxmlformats.org/package/2006/relationships"><Relationship Id="rId8" Type="http://schemas.openxmlformats.org/officeDocument/2006/relationships/image" Target="../media/image396.png"/><Relationship Id="rId3" Type="http://schemas.openxmlformats.org/officeDocument/2006/relationships/image" Target="../media/image391.jpeg"/><Relationship Id="rId7" Type="http://schemas.openxmlformats.org/officeDocument/2006/relationships/image" Target="../media/image395.jpeg"/><Relationship Id="rId2" Type="http://schemas.openxmlformats.org/officeDocument/2006/relationships/image" Target="../media/image390.jpeg"/><Relationship Id="rId1" Type="http://schemas.openxmlformats.org/officeDocument/2006/relationships/slideLayout" Target="../slideLayouts/slideLayout2.xml"/><Relationship Id="rId6" Type="http://schemas.openxmlformats.org/officeDocument/2006/relationships/image" Target="../media/image394.jpeg"/><Relationship Id="rId5" Type="http://schemas.openxmlformats.org/officeDocument/2006/relationships/image" Target="../media/image393.png"/><Relationship Id="rId4" Type="http://schemas.openxmlformats.org/officeDocument/2006/relationships/image" Target="../media/image392.jpeg"/><Relationship Id="rId9" Type="http://schemas.openxmlformats.org/officeDocument/2006/relationships/image" Target="../media/image397.png"/></Relationships>
</file>

<file path=ppt/slides/_rels/slide204.xml.rels><?xml version="1.0" encoding="UTF-8" standalone="yes"?>
<Relationships xmlns="http://schemas.openxmlformats.org/package/2006/relationships"><Relationship Id="rId8" Type="http://schemas.openxmlformats.org/officeDocument/2006/relationships/image" Target="../media/image396.png"/><Relationship Id="rId3" Type="http://schemas.openxmlformats.org/officeDocument/2006/relationships/image" Target="../media/image391.jpeg"/><Relationship Id="rId7" Type="http://schemas.openxmlformats.org/officeDocument/2006/relationships/image" Target="../media/image395.jpeg"/><Relationship Id="rId2" Type="http://schemas.openxmlformats.org/officeDocument/2006/relationships/image" Target="../media/image390.jpeg"/><Relationship Id="rId1" Type="http://schemas.openxmlformats.org/officeDocument/2006/relationships/slideLayout" Target="../slideLayouts/slideLayout2.xml"/><Relationship Id="rId6" Type="http://schemas.openxmlformats.org/officeDocument/2006/relationships/image" Target="../media/image394.jpeg"/><Relationship Id="rId5" Type="http://schemas.openxmlformats.org/officeDocument/2006/relationships/image" Target="../media/image393.png"/><Relationship Id="rId4" Type="http://schemas.openxmlformats.org/officeDocument/2006/relationships/image" Target="../media/image392.jpeg"/><Relationship Id="rId9" Type="http://schemas.openxmlformats.org/officeDocument/2006/relationships/image" Target="../media/image397.png"/></Relationships>
</file>

<file path=ppt/slides/_rels/slide205.xml.rels><?xml version="1.0" encoding="UTF-8" standalone="yes"?>
<Relationships xmlns="http://schemas.openxmlformats.org/package/2006/relationships"><Relationship Id="rId3" Type="http://schemas.openxmlformats.org/officeDocument/2006/relationships/image" Target="../media/image399.png"/><Relationship Id="rId2" Type="http://schemas.openxmlformats.org/officeDocument/2006/relationships/image" Target="../media/image398.jpeg"/><Relationship Id="rId1" Type="http://schemas.openxmlformats.org/officeDocument/2006/relationships/slideLayout" Target="../slideLayouts/slideLayout2.xml"/><Relationship Id="rId4" Type="http://schemas.openxmlformats.org/officeDocument/2006/relationships/image" Target="../media/image400.png"/></Relationships>
</file>

<file path=ppt/slides/_rels/slide206.xml.rels><?xml version="1.0" encoding="UTF-8" standalone="yes"?>
<Relationships xmlns="http://schemas.openxmlformats.org/package/2006/relationships"><Relationship Id="rId3" Type="http://schemas.openxmlformats.org/officeDocument/2006/relationships/image" Target="../media/image399.png"/><Relationship Id="rId2" Type="http://schemas.openxmlformats.org/officeDocument/2006/relationships/image" Target="../media/image398.jpeg"/><Relationship Id="rId1" Type="http://schemas.openxmlformats.org/officeDocument/2006/relationships/slideLayout" Target="../slideLayouts/slideLayout2.xml"/><Relationship Id="rId5" Type="http://schemas.openxmlformats.org/officeDocument/2006/relationships/image" Target="../media/image401.png"/><Relationship Id="rId4" Type="http://schemas.openxmlformats.org/officeDocument/2006/relationships/image" Target="../media/image400.png"/></Relationships>
</file>

<file path=ppt/slides/_rels/slide207.xml.rels><?xml version="1.0" encoding="UTF-8" standalone="yes"?>
<Relationships xmlns="http://schemas.openxmlformats.org/package/2006/relationships"><Relationship Id="rId2" Type="http://schemas.openxmlformats.org/officeDocument/2006/relationships/image" Target="../media/image398.jpe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398.jpe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404.jpg"/><Relationship Id="rId2" Type="http://schemas.openxmlformats.org/officeDocument/2006/relationships/image" Target="../media/image403.jpe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404.jpg"/><Relationship Id="rId2" Type="http://schemas.openxmlformats.org/officeDocument/2006/relationships/image" Target="../media/image403.jpeg"/><Relationship Id="rId1" Type="http://schemas.openxmlformats.org/officeDocument/2006/relationships/slideLayout" Target="../slideLayouts/slideLayout13.xml"/><Relationship Id="rId5" Type="http://schemas.openxmlformats.org/officeDocument/2006/relationships/image" Target="../media/image406.jpeg"/><Relationship Id="rId4" Type="http://schemas.openxmlformats.org/officeDocument/2006/relationships/image" Target="../media/image405.jpg"/></Relationships>
</file>

<file path=ppt/slides/_rels/slide225.xml.rels><?xml version="1.0" encoding="UTF-8" standalone="yes"?>
<Relationships xmlns="http://schemas.openxmlformats.org/package/2006/relationships"><Relationship Id="rId3" Type="http://schemas.openxmlformats.org/officeDocument/2006/relationships/image" Target="../media/image407.jpeg"/><Relationship Id="rId2" Type="http://schemas.openxmlformats.org/officeDocument/2006/relationships/image" Target="../media/image404.jp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408.jpeg"/><Relationship Id="rId2" Type="http://schemas.openxmlformats.org/officeDocument/2006/relationships/image" Target="../media/image404.jpg"/><Relationship Id="rId1" Type="http://schemas.openxmlformats.org/officeDocument/2006/relationships/slideLayout" Target="../slideLayouts/slideLayout13.xml"/><Relationship Id="rId5" Type="http://schemas.openxmlformats.org/officeDocument/2006/relationships/image" Target="../media/image409.jpeg"/><Relationship Id="rId4" Type="http://schemas.openxmlformats.org/officeDocument/2006/relationships/image" Target="../media/image405.jpg"/></Relationships>
</file>

<file path=ppt/slides/_rels/slide227.xml.rels><?xml version="1.0" encoding="UTF-8" standalone="yes"?>
<Relationships xmlns="http://schemas.openxmlformats.org/package/2006/relationships"><Relationship Id="rId2" Type="http://schemas.openxmlformats.org/officeDocument/2006/relationships/image" Target="../media/image398.jpe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6.jpeg"/><Relationship Id="rId1" Type="http://schemas.openxmlformats.org/officeDocument/2006/relationships/slideLayout" Target="../slideLayouts/slideLayout2.xml"/><Relationship Id="rId5" Type="http://schemas.openxmlformats.org/officeDocument/2006/relationships/image" Target="../media/image215.jpeg"/><Relationship Id="rId4" Type="http://schemas.openxmlformats.org/officeDocument/2006/relationships/image" Target="../media/image213.jpeg"/></Relationships>
</file>

<file path=ppt/slides/_rels/slide229.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image" Target="../media/image410.png"/><Relationship Id="rId1" Type="http://schemas.openxmlformats.org/officeDocument/2006/relationships/slideLayout" Target="../slideLayouts/slideLayout2.xml"/><Relationship Id="rId5" Type="http://schemas.openxmlformats.org/officeDocument/2006/relationships/image" Target="../media/image400.png"/><Relationship Id="rId4" Type="http://schemas.openxmlformats.org/officeDocument/2006/relationships/image" Target="../media/image210.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412.png"/><Relationship Id="rId7" Type="http://schemas.openxmlformats.org/officeDocument/2006/relationships/image" Target="../media/image416.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415.png"/><Relationship Id="rId5" Type="http://schemas.openxmlformats.org/officeDocument/2006/relationships/image" Target="../media/image414.png"/><Relationship Id="rId4" Type="http://schemas.openxmlformats.org/officeDocument/2006/relationships/image" Target="../media/image413.png"/></Relationships>
</file>

<file path=ppt/slides/_rels/slide231.xml.rels><?xml version="1.0" encoding="UTF-8" standalone="yes"?>
<Relationships xmlns="http://schemas.openxmlformats.org/package/2006/relationships"><Relationship Id="rId3" Type="http://schemas.openxmlformats.org/officeDocument/2006/relationships/image" Target="../media/image418.jpeg"/><Relationship Id="rId2" Type="http://schemas.openxmlformats.org/officeDocument/2006/relationships/image" Target="../media/image417.jpeg"/><Relationship Id="rId1" Type="http://schemas.openxmlformats.org/officeDocument/2006/relationships/slideLayout" Target="../slideLayouts/slideLayout2.xml"/><Relationship Id="rId4" Type="http://schemas.openxmlformats.org/officeDocument/2006/relationships/image" Target="../media/image419.jpeg"/></Relationships>
</file>

<file path=ppt/slides/_rels/slide232.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image" Target="../media/image410.png"/><Relationship Id="rId1" Type="http://schemas.openxmlformats.org/officeDocument/2006/relationships/slideLayout" Target="../slideLayouts/slideLayout2.xml"/><Relationship Id="rId5" Type="http://schemas.openxmlformats.org/officeDocument/2006/relationships/image" Target="../media/image400.png"/><Relationship Id="rId4" Type="http://schemas.openxmlformats.org/officeDocument/2006/relationships/image" Target="../media/image210.png"/></Relationships>
</file>

<file path=ppt/slides/_rels/slide233.xml.rels><?xml version="1.0" encoding="UTF-8" standalone="yes"?>
<Relationships xmlns="http://schemas.openxmlformats.org/package/2006/relationships"><Relationship Id="rId3" Type="http://schemas.openxmlformats.org/officeDocument/2006/relationships/image" Target="../media/image421.jpeg"/><Relationship Id="rId2" Type="http://schemas.openxmlformats.org/officeDocument/2006/relationships/image" Target="../media/image420.jpeg"/><Relationship Id="rId1" Type="http://schemas.openxmlformats.org/officeDocument/2006/relationships/slideLayout" Target="../slideLayouts/slideLayout2.xml"/><Relationship Id="rId4" Type="http://schemas.openxmlformats.org/officeDocument/2006/relationships/image" Target="../media/image422.jpe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9.png"/><Relationship Id="rId7" Type="http://schemas.openxmlformats.org/officeDocument/2006/relationships/image" Target="../media/image8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7.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8.png"/><Relationship Id="rId9" Type="http://schemas.openxmlformats.org/officeDocument/2006/relationships/image" Target="../media/image84.png"/></Relationships>
</file>

<file path=ppt/slides/_rels/slide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92.png"/><Relationship Id="rId4" Type="http://schemas.openxmlformats.org/officeDocument/2006/relationships/image" Target="../media/image91.png"/></Relationships>
</file>

<file path=ppt/slides/_rels/slide4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jpeg"/></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s>
</file>

<file path=ppt/slides/_rels/slide61.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png"/><Relationship Id="rId2" Type="http://schemas.openxmlformats.org/officeDocument/2006/relationships/notesSlide" Target="../notesSlides/notesSlide21.xml"/><Relationship Id="rId16"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5" Type="http://schemas.openxmlformats.org/officeDocument/2006/relationships/image" Target="../media/image107.pn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png"/></Relationships>
</file>

<file path=ppt/slides/_rels/slide6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6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5.png"/><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6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38.png"/><Relationship Id="rId1" Type="http://schemas.openxmlformats.org/officeDocument/2006/relationships/slideLayout" Target="../slideLayouts/slideLayout2.xml"/><Relationship Id="rId5" Type="http://schemas.openxmlformats.org/officeDocument/2006/relationships/image" Target="../media/image142.png"/><Relationship Id="rId4" Type="http://schemas.openxmlformats.org/officeDocument/2006/relationships/image" Target="../media/image140.png"/></Relationships>
</file>

<file path=ppt/slides/_rels/slide6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4.png"/><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6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53.png"/><Relationship Id="rId7" Type="http://schemas.openxmlformats.org/officeDocument/2006/relationships/image" Target="../media/image16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1.png"/><Relationship Id="rId4" Type="http://schemas.openxmlformats.org/officeDocument/2006/relationships/image" Target="../media/image162.png"/></Relationships>
</file>

<file path=ppt/slides/_rels/slide8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66.jpeg"/></Relationships>
</file>

<file path=ppt/slides/_rels/slide8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69.jpeg"/><Relationship Id="rId4" Type="http://schemas.openxmlformats.org/officeDocument/2006/relationships/image" Target="../media/image168.jpeg"/></Relationships>
</file>

<file path=ppt/slides/_rels/slide8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8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74.png"/><Relationship Id="rId4" Type="http://schemas.openxmlformats.org/officeDocument/2006/relationships/image" Target="../media/image172.png"/></Relationships>
</file>

<file path=ppt/slides/_rels/slide8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75.png"/></Relationships>
</file>

<file path=ppt/slides/_rels/slide8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69.jpeg"/><Relationship Id="rId4" Type="http://schemas.openxmlformats.org/officeDocument/2006/relationships/image" Target="../media/image168.jpeg"/></Relationships>
</file>

<file path=ppt/slides/_rels/slide8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hyperlink" Target="https://creativecommons.org/licenses/by/2.0/" TargetMode="External"/><Relationship Id="rId4" Type="http://schemas.openxmlformats.org/officeDocument/2006/relationships/hyperlink" Target="https://www.flickr.com/photos/gbpublic/8178512552"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790.png"/><Relationship Id="rId5" Type="http://schemas.openxmlformats.org/officeDocument/2006/relationships/image" Target="../media/image174.png"/><Relationship Id="rId4" Type="http://schemas.openxmlformats.org/officeDocument/2006/relationships/image" Target="../media/image179.png"/></Relationships>
</file>

<file path=ppt/slides/_rels/slide92.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image" Target="../media/image180.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9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399125" y="4704900"/>
            <a:ext cx="1238885" cy="309245"/>
          </a:xfrm>
          <a:prstGeom prst="rect">
            <a:avLst/>
          </a:prstGeom>
        </p:spPr>
        <p:txBody>
          <a:bodyPr vert="horz" wrap="square" lIns="0" tIns="0" rIns="0" bIns="0" rtlCol="0">
            <a:spAutoFit/>
          </a:bodyPr>
          <a:lstStyle/>
          <a:p>
            <a:pPr marL="12700">
              <a:lnSpc>
                <a:spcPts val="2310"/>
              </a:lnSpc>
            </a:pPr>
            <a:r>
              <a:rPr sz="2000" spc="-5" dirty="0">
                <a:solidFill>
                  <a:srgbClr val="FFFFFF"/>
                </a:solidFill>
                <a:latin typeface="Arial"/>
                <a:cs typeface="Arial"/>
              </a:rPr>
              <a:t>Lecture </a:t>
            </a:r>
            <a:r>
              <a:rPr sz="2000" dirty="0">
                <a:solidFill>
                  <a:srgbClr val="FFFFFF"/>
                </a:solidFill>
                <a:latin typeface="Arial"/>
                <a:cs typeface="Arial"/>
              </a:rPr>
              <a:t>5</a:t>
            </a:r>
            <a:r>
              <a:rPr sz="2000" spc="-90"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6" name="object 6"/>
          <p:cNvSpPr txBox="1"/>
          <p:nvPr/>
        </p:nvSpPr>
        <p:spPr>
          <a:xfrm>
            <a:off x="6703314" y="4713450"/>
            <a:ext cx="217804" cy="309245"/>
          </a:xfrm>
          <a:prstGeom prst="rect">
            <a:avLst/>
          </a:prstGeom>
        </p:spPr>
        <p:txBody>
          <a:bodyPr vert="horz" wrap="square" lIns="0" tIns="0" rIns="0" bIns="0" rtlCol="0">
            <a:spAutoFit/>
          </a:bodyPr>
          <a:lstStyle/>
          <a:p>
            <a:pPr marL="38100">
              <a:lnSpc>
                <a:spcPts val="2310"/>
              </a:lnSpc>
            </a:pPr>
            <a:fld id="{81D60167-4931-47E6-BA6A-407CBD079E47}" type="slidenum">
              <a:rPr sz="2000" dirty="0">
                <a:solidFill>
                  <a:srgbClr val="FFFFFF"/>
                </a:solidFill>
                <a:latin typeface="Arial"/>
                <a:cs typeface="Arial"/>
              </a:rPr>
              <a:t>1</a:t>
            </a:fld>
            <a:endParaRPr sz="2000">
              <a:latin typeface="Arial"/>
              <a:cs typeface="Arial"/>
            </a:endParaRPr>
          </a:p>
        </p:txBody>
      </p:sp>
      <p:sp>
        <p:nvSpPr>
          <p:cNvPr id="4" name="TextBox 3">
            <a:extLst>
              <a:ext uri="{FF2B5EF4-FFF2-40B4-BE49-F238E27FC236}">
                <a16:creationId xmlns:a16="http://schemas.microsoft.com/office/drawing/2014/main" id="{0F6334BA-07C1-4E03-8850-A9AF11D3F7DC}"/>
              </a:ext>
            </a:extLst>
          </p:cNvPr>
          <p:cNvSpPr txBox="1"/>
          <p:nvPr/>
        </p:nvSpPr>
        <p:spPr>
          <a:xfrm>
            <a:off x="762000" y="1123950"/>
            <a:ext cx="7467600" cy="707886"/>
          </a:xfrm>
          <a:prstGeom prst="rect">
            <a:avLst/>
          </a:prstGeom>
          <a:noFill/>
        </p:spPr>
        <p:txBody>
          <a:bodyPr wrap="square" rtlCol="0">
            <a:spAutoFit/>
          </a:bodyPr>
          <a:lstStyle/>
          <a:p>
            <a:pPr algn="ctr"/>
            <a:r>
              <a:rPr lang="en-US" sz="4000" spc="20"/>
              <a:t>Convolutional </a:t>
            </a:r>
            <a:r>
              <a:rPr lang="en-US" sz="4000" spc="-35"/>
              <a:t>Neural </a:t>
            </a:r>
            <a:r>
              <a:rPr lang="en-US" sz="4000" spc="45"/>
              <a:t>Networks</a:t>
            </a:r>
            <a:endParaRPr lang="en-US" sz="4000"/>
          </a:p>
        </p:txBody>
      </p:sp>
      <p:sp>
        <p:nvSpPr>
          <p:cNvPr id="2" name="TextBox 1">
            <a:extLst>
              <a:ext uri="{FF2B5EF4-FFF2-40B4-BE49-F238E27FC236}">
                <a16:creationId xmlns:a16="http://schemas.microsoft.com/office/drawing/2014/main" id="{71510D3F-38DA-4F35-A665-F481641A573B}"/>
              </a:ext>
            </a:extLst>
          </p:cNvPr>
          <p:cNvSpPr txBox="1"/>
          <p:nvPr/>
        </p:nvSpPr>
        <p:spPr>
          <a:xfrm>
            <a:off x="3752038" y="2571750"/>
            <a:ext cx="1487523" cy="369332"/>
          </a:xfrm>
          <a:prstGeom prst="rect">
            <a:avLst/>
          </a:prstGeom>
          <a:noFill/>
        </p:spPr>
        <p:txBody>
          <a:bodyPr wrap="none" rtlCol="0">
            <a:spAutoFit/>
          </a:bodyPr>
          <a:lstStyle/>
          <a:p>
            <a:r>
              <a:rPr lang="en-US"/>
              <a:t>Trong-Hop Do</a:t>
            </a:r>
          </a:p>
        </p:txBody>
      </p:sp>
      <p:sp>
        <p:nvSpPr>
          <p:cNvPr id="5" name="Footer Placeholder 4">
            <a:extLst>
              <a:ext uri="{FF2B5EF4-FFF2-40B4-BE49-F238E27FC236}">
                <a16:creationId xmlns:a16="http://schemas.microsoft.com/office/drawing/2014/main" id="{16DC28CD-D26C-42F4-B83A-0D898BCA2718}"/>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5187" y="559725"/>
            <a:ext cx="9033623" cy="1863575"/>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 name="object 3"/>
          <p:cNvSpPr txBox="1">
            <a:spLocks noGrp="1"/>
          </p:cNvSpPr>
          <p:nvPr>
            <p:ph type="title"/>
          </p:nvPr>
        </p:nvSpPr>
        <p:spPr>
          <a:xfrm>
            <a:off x="273397" y="57784"/>
            <a:ext cx="8225790" cy="482600"/>
          </a:xfrm>
          <a:prstGeom prst="rect">
            <a:avLst/>
          </a:prstGeom>
        </p:spPr>
        <p:txBody>
          <a:bodyPr vert="horz" wrap="square" lIns="0" tIns="12700" rIns="0" bIns="0" rtlCol="0">
            <a:spAutoFit/>
          </a:bodyPr>
          <a:lstStyle/>
          <a:p>
            <a:pPr marL="12700">
              <a:lnSpc>
                <a:spcPct val="100000"/>
              </a:lnSpc>
              <a:spcBef>
                <a:spcPts val="100"/>
              </a:spcBef>
            </a:pPr>
            <a:r>
              <a:rPr spc="-5" dirty="0"/>
              <a:t>Fast-forward to today: ConvNets are</a:t>
            </a:r>
            <a:r>
              <a:rPr spc="-95" dirty="0"/>
              <a:t> </a:t>
            </a:r>
            <a:r>
              <a:rPr spc="-5" dirty="0"/>
              <a:t>everywhere</a:t>
            </a:r>
          </a:p>
        </p:txBody>
      </p:sp>
      <p:sp>
        <p:nvSpPr>
          <p:cNvPr id="4" name="object 4"/>
          <p:cNvSpPr txBox="1"/>
          <p:nvPr/>
        </p:nvSpPr>
        <p:spPr>
          <a:xfrm>
            <a:off x="165375" y="2343430"/>
            <a:ext cx="1692910" cy="238760"/>
          </a:xfrm>
          <a:prstGeom prst="rect">
            <a:avLst/>
          </a:prstGeom>
        </p:spPr>
        <p:txBody>
          <a:bodyPr vert="horz" wrap="square" lIns="0" tIns="12700" rIns="0" bIns="0" rtlCol="0">
            <a:spAutoFit/>
          </a:bodyPr>
          <a:lstStyle/>
          <a:p>
            <a:pPr marL="12700">
              <a:lnSpc>
                <a:spcPct val="100000"/>
              </a:lnSpc>
              <a:spcBef>
                <a:spcPts val="100"/>
              </a:spcBef>
            </a:pPr>
            <a:r>
              <a:rPr sz="1400" i="1" spc="-5" dirty="0">
                <a:latin typeface="Arial"/>
                <a:cs typeface="Arial"/>
              </a:rPr>
              <a:t>[Taigman et al.</a:t>
            </a:r>
            <a:r>
              <a:rPr sz="1400" i="1" spc="-80" dirty="0">
                <a:latin typeface="Arial"/>
                <a:cs typeface="Arial"/>
              </a:rPr>
              <a:t> </a:t>
            </a:r>
            <a:r>
              <a:rPr sz="1400" i="1" spc="-5" dirty="0">
                <a:latin typeface="Arial"/>
                <a:cs typeface="Arial"/>
              </a:rPr>
              <a:t>2014]</a:t>
            </a:r>
            <a:endParaRPr sz="1400">
              <a:latin typeface="Arial"/>
              <a:cs typeface="Arial"/>
            </a:endParaRPr>
          </a:p>
        </p:txBody>
      </p:sp>
      <p:sp>
        <p:nvSpPr>
          <p:cNvPr id="5" name="object 5"/>
          <p:cNvSpPr/>
          <p:nvPr/>
        </p:nvSpPr>
        <p:spPr>
          <a:xfrm>
            <a:off x="92350" y="2643085"/>
            <a:ext cx="4523700" cy="1595139"/>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164624" y="4304138"/>
            <a:ext cx="1791335" cy="238760"/>
          </a:xfrm>
          <a:prstGeom prst="rect">
            <a:avLst/>
          </a:prstGeom>
        </p:spPr>
        <p:txBody>
          <a:bodyPr vert="horz" wrap="square" lIns="0" tIns="12700" rIns="0" bIns="0" rtlCol="0">
            <a:spAutoFit/>
          </a:bodyPr>
          <a:lstStyle/>
          <a:p>
            <a:pPr marL="12700">
              <a:lnSpc>
                <a:spcPct val="100000"/>
              </a:lnSpc>
              <a:spcBef>
                <a:spcPts val="100"/>
              </a:spcBef>
            </a:pPr>
            <a:r>
              <a:rPr sz="1400" i="1" spc="-5" dirty="0">
                <a:latin typeface="Arial"/>
                <a:cs typeface="Arial"/>
              </a:rPr>
              <a:t>[Simonyan et al.</a:t>
            </a:r>
            <a:r>
              <a:rPr sz="1400" i="1" spc="-80" dirty="0">
                <a:latin typeface="Arial"/>
                <a:cs typeface="Arial"/>
              </a:rPr>
              <a:t> </a:t>
            </a:r>
            <a:r>
              <a:rPr sz="1400" i="1" spc="-5" dirty="0">
                <a:latin typeface="Arial"/>
                <a:cs typeface="Arial"/>
              </a:rPr>
              <a:t>2014]</a:t>
            </a:r>
            <a:endParaRPr sz="1400">
              <a:latin typeface="Arial"/>
              <a:cs typeface="Arial"/>
            </a:endParaRPr>
          </a:p>
        </p:txBody>
      </p:sp>
      <p:sp>
        <p:nvSpPr>
          <p:cNvPr id="7" name="object 7"/>
          <p:cNvSpPr txBox="1"/>
          <p:nvPr/>
        </p:nvSpPr>
        <p:spPr>
          <a:xfrm>
            <a:off x="2492000" y="4254431"/>
            <a:ext cx="1668780" cy="311150"/>
          </a:xfrm>
          <a:prstGeom prst="rect">
            <a:avLst/>
          </a:prstGeom>
        </p:spPr>
        <p:txBody>
          <a:bodyPr vert="horz" wrap="square" lIns="0" tIns="12700" rIns="0" bIns="0" rtlCol="0">
            <a:spAutoFit/>
          </a:bodyPr>
          <a:lstStyle/>
          <a:p>
            <a:pPr marL="12700" marR="5080">
              <a:lnSpc>
                <a:spcPct val="117200"/>
              </a:lnSpc>
              <a:spcBef>
                <a:spcPts val="100"/>
              </a:spcBef>
            </a:pPr>
            <a:r>
              <a:rPr sz="800" spc="-5" dirty="0">
                <a:latin typeface="Calibri"/>
                <a:cs typeface="Calibri"/>
              </a:rPr>
              <a:t>Figures copyright Simonyan et </a:t>
            </a:r>
            <a:r>
              <a:rPr sz="800" dirty="0">
                <a:latin typeface="Calibri"/>
                <a:cs typeface="Calibri"/>
              </a:rPr>
              <a:t>al., </a:t>
            </a:r>
            <a:r>
              <a:rPr sz="800" spc="-5" dirty="0">
                <a:latin typeface="Calibri"/>
                <a:cs typeface="Calibri"/>
              </a:rPr>
              <a:t>2014.  Reproduced with</a:t>
            </a:r>
            <a:r>
              <a:rPr sz="800" spc="-15" dirty="0">
                <a:latin typeface="Calibri"/>
                <a:cs typeface="Calibri"/>
              </a:rPr>
              <a:t> </a:t>
            </a:r>
            <a:r>
              <a:rPr sz="800" spc="-5" dirty="0">
                <a:latin typeface="Calibri"/>
                <a:cs typeface="Calibri"/>
              </a:rPr>
              <a:t>permission.</a:t>
            </a:r>
            <a:endParaRPr sz="800">
              <a:latin typeface="Calibri"/>
              <a:cs typeface="Calibri"/>
            </a:endParaRPr>
          </a:p>
        </p:txBody>
      </p:sp>
      <p:sp>
        <p:nvSpPr>
          <p:cNvPr id="8" name="object 8"/>
          <p:cNvSpPr txBox="1"/>
          <p:nvPr/>
        </p:nvSpPr>
        <p:spPr>
          <a:xfrm>
            <a:off x="5286424" y="2348318"/>
            <a:ext cx="3742690" cy="311150"/>
          </a:xfrm>
          <a:prstGeom prst="rect">
            <a:avLst/>
          </a:prstGeom>
        </p:spPr>
        <p:txBody>
          <a:bodyPr vert="horz" wrap="square" lIns="0" tIns="12700" rIns="0" bIns="0" rtlCol="0">
            <a:spAutoFit/>
          </a:bodyPr>
          <a:lstStyle/>
          <a:p>
            <a:pPr marL="12700" marR="5080">
              <a:lnSpc>
                <a:spcPct val="117200"/>
              </a:lnSpc>
              <a:spcBef>
                <a:spcPts val="100"/>
              </a:spcBef>
            </a:pPr>
            <a:r>
              <a:rPr sz="800" spc="-5" dirty="0">
                <a:latin typeface="Calibri"/>
                <a:cs typeface="Calibri"/>
              </a:rPr>
              <a:t>Activations of </a:t>
            </a:r>
            <a:r>
              <a:rPr sz="800" u="sng" spc="-5" dirty="0">
                <a:solidFill>
                  <a:srgbClr val="1155CC"/>
                </a:solidFill>
                <a:uFill>
                  <a:solidFill>
                    <a:srgbClr val="1155CC"/>
                  </a:solidFill>
                </a:uFill>
                <a:latin typeface="Calibri"/>
                <a:cs typeface="Calibri"/>
                <a:hlinkClick r:id="rId4"/>
              </a:rPr>
              <a:t>inception-v3 </a:t>
            </a:r>
            <a:r>
              <a:rPr sz="800" u="sng" dirty="0">
                <a:solidFill>
                  <a:srgbClr val="1155CC"/>
                </a:solidFill>
                <a:uFill>
                  <a:solidFill>
                    <a:srgbClr val="1155CC"/>
                  </a:solidFill>
                </a:uFill>
                <a:latin typeface="Calibri"/>
                <a:cs typeface="Calibri"/>
                <a:hlinkClick r:id="rId4"/>
              </a:rPr>
              <a:t>architecture</a:t>
            </a:r>
            <a:r>
              <a:rPr sz="800" dirty="0">
                <a:solidFill>
                  <a:srgbClr val="1155CC"/>
                </a:solidFill>
                <a:latin typeface="Calibri"/>
                <a:cs typeface="Calibri"/>
                <a:hlinkClick r:id="rId4"/>
              </a:rPr>
              <a:t> </a:t>
            </a:r>
            <a:r>
              <a:rPr sz="800" spc="-5" dirty="0">
                <a:latin typeface="Calibri"/>
                <a:cs typeface="Calibri"/>
              </a:rPr>
              <a:t>[Szegedy et </a:t>
            </a:r>
            <a:r>
              <a:rPr sz="800" dirty="0">
                <a:latin typeface="Calibri"/>
                <a:cs typeface="Calibri"/>
              </a:rPr>
              <a:t>al. </a:t>
            </a:r>
            <a:r>
              <a:rPr sz="800" spc="-5" dirty="0">
                <a:latin typeface="Calibri"/>
                <a:cs typeface="Calibri"/>
              </a:rPr>
              <a:t>2015] to image of Emma McIntosh,  used with permission. Figure </a:t>
            </a:r>
            <a:r>
              <a:rPr sz="800" dirty="0">
                <a:latin typeface="Calibri"/>
                <a:cs typeface="Calibri"/>
              </a:rPr>
              <a:t>and architecture </a:t>
            </a:r>
            <a:r>
              <a:rPr sz="800" spc="-5" dirty="0">
                <a:latin typeface="Calibri"/>
                <a:cs typeface="Calibri"/>
              </a:rPr>
              <a:t>not from Taigman et </a:t>
            </a:r>
            <a:r>
              <a:rPr sz="800" dirty="0">
                <a:latin typeface="Calibri"/>
                <a:cs typeface="Calibri"/>
              </a:rPr>
              <a:t>al.</a:t>
            </a:r>
            <a:r>
              <a:rPr sz="800" spc="-35" dirty="0">
                <a:latin typeface="Calibri"/>
                <a:cs typeface="Calibri"/>
              </a:rPr>
              <a:t> </a:t>
            </a:r>
            <a:r>
              <a:rPr sz="800" spc="-5" dirty="0">
                <a:latin typeface="Calibri"/>
                <a:cs typeface="Calibri"/>
              </a:rPr>
              <a:t>2014.</a:t>
            </a:r>
            <a:endParaRPr sz="800">
              <a:latin typeface="Calibri"/>
              <a:cs typeface="Calibri"/>
            </a:endParaRPr>
          </a:p>
        </p:txBody>
      </p:sp>
      <p:sp>
        <p:nvSpPr>
          <p:cNvPr id="9" name="object 9"/>
          <p:cNvSpPr txBox="1"/>
          <p:nvPr/>
        </p:nvSpPr>
        <p:spPr>
          <a:xfrm>
            <a:off x="4689075" y="4164086"/>
            <a:ext cx="1247140" cy="394970"/>
          </a:xfrm>
          <a:prstGeom prst="rect">
            <a:avLst/>
          </a:prstGeom>
        </p:spPr>
        <p:txBody>
          <a:bodyPr vert="horz" wrap="square" lIns="0" tIns="10795" rIns="0" bIns="0" rtlCol="0">
            <a:spAutoFit/>
          </a:bodyPr>
          <a:lstStyle/>
          <a:p>
            <a:pPr marL="12700" marR="5080">
              <a:lnSpc>
                <a:spcPct val="101600"/>
              </a:lnSpc>
              <a:spcBef>
                <a:spcPts val="85"/>
              </a:spcBef>
            </a:pPr>
            <a:r>
              <a:rPr sz="800" spc="-5" dirty="0">
                <a:latin typeface="Calibri"/>
                <a:cs typeface="Calibri"/>
              </a:rPr>
              <a:t>Illustration by Lane McIntosh,  photos of Katie Cumnock  used with</a:t>
            </a:r>
            <a:r>
              <a:rPr sz="800" spc="-20" dirty="0">
                <a:latin typeface="Calibri"/>
                <a:cs typeface="Calibri"/>
              </a:rPr>
              <a:t> </a:t>
            </a:r>
            <a:r>
              <a:rPr sz="800" spc="-5" dirty="0">
                <a:latin typeface="Calibri"/>
                <a:cs typeface="Calibri"/>
              </a:rPr>
              <a:t>permission.</a:t>
            </a:r>
            <a:endParaRPr sz="800">
              <a:latin typeface="Calibri"/>
              <a:cs typeface="Calibri"/>
            </a:endParaRPr>
          </a:p>
        </p:txBody>
      </p:sp>
      <p:sp>
        <p:nvSpPr>
          <p:cNvPr id="10" name="object 10"/>
          <p:cNvSpPr/>
          <p:nvPr/>
        </p:nvSpPr>
        <p:spPr>
          <a:xfrm>
            <a:off x="5512810" y="2725725"/>
            <a:ext cx="3575979" cy="1863576"/>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1" name="Footer Placeholder 10">
            <a:extLst>
              <a:ext uri="{FF2B5EF4-FFF2-40B4-BE49-F238E27FC236}">
                <a16:creationId xmlns:a16="http://schemas.microsoft.com/office/drawing/2014/main" id="{188E719E-2ABA-4ECF-B347-A2A3266D7164}"/>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37376-B02D-4C95-923B-FF07CF413E7B}"/>
              </a:ext>
            </a:extLst>
          </p:cNvPr>
          <p:cNvSpPr>
            <a:spLocks noGrp="1"/>
          </p:cNvSpPr>
          <p:nvPr>
            <p:ph type="title"/>
          </p:nvPr>
        </p:nvSpPr>
        <p:spPr>
          <a:xfrm>
            <a:off x="628650" y="273844"/>
            <a:ext cx="7886700" cy="545306"/>
          </a:xfrm>
        </p:spPr>
        <p:txBody>
          <a:bodyPr/>
          <a:lstStyle/>
          <a:p>
            <a:r>
              <a:rPr lang="en-US"/>
              <a:t>Inception Network</a:t>
            </a:r>
          </a:p>
        </p:txBody>
      </p:sp>
      <p:sp>
        <p:nvSpPr>
          <p:cNvPr id="3" name="Content Placeholder 2">
            <a:extLst>
              <a:ext uri="{FF2B5EF4-FFF2-40B4-BE49-F238E27FC236}">
                <a16:creationId xmlns:a16="http://schemas.microsoft.com/office/drawing/2014/main" id="{81FC1573-2F64-42AE-8C38-05B57021F755}"/>
              </a:ext>
            </a:extLst>
          </p:cNvPr>
          <p:cNvSpPr>
            <a:spLocks noGrp="1"/>
          </p:cNvSpPr>
          <p:nvPr>
            <p:ph idx="1"/>
          </p:nvPr>
        </p:nvSpPr>
        <p:spPr>
          <a:xfrm>
            <a:off x="628650" y="1123950"/>
            <a:ext cx="7886700" cy="3508773"/>
          </a:xfrm>
        </p:spPr>
        <p:txBody>
          <a:bodyPr/>
          <a:lstStyle/>
          <a:p>
            <a:r>
              <a:rPr lang="en-US"/>
              <a:t>An example of an Inception module</a:t>
            </a:r>
          </a:p>
        </p:txBody>
      </p:sp>
      <p:pic>
        <p:nvPicPr>
          <p:cNvPr id="13314" name="Picture 2" descr="Inception module">
            <a:extLst>
              <a:ext uri="{FF2B5EF4-FFF2-40B4-BE49-F238E27FC236}">
                <a16:creationId xmlns:a16="http://schemas.microsoft.com/office/drawing/2014/main" id="{B8AB44B7-4D1E-48D4-8266-C44A34E7742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71600" y="1369219"/>
            <a:ext cx="5967412" cy="3641133"/>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2B3F2756-6508-4E18-BAD6-B1C51920D4EA}"/>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151426913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37376-B02D-4C95-923B-FF07CF413E7B}"/>
              </a:ext>
            </a:extLst>
          </p:cNvPr>
          <p:cNvSpPr>
            <a:spLocks noGrp="1"/>
          </p:cNvSpPr>
          <p:nvPr>
            <p:ph type="title"/>
          </p:nvPr>
        </p:nvSpPr>
        <p:spPr/>
        <p:txBody>
          <a:bodyPr/>
          <a:lstStyle/>
          <a:p>
            <a:r>
              <a:rPr lang="en-US"/>
              <a:t>Inception Network</a:t>
            </a:r>
          </a:p>
        </p:txBody>
      </p:sp>
      <p:sp>
        <p:nvSpPr>
          <p:cNvPr id="3" name="Content Placeholder 2">
            <a:extLst>
              <a:ext uri="{FF2B5EF4-FFF2-40B4-BE49-F238E27FC236}">
                <a16:creationId xmlns:a16="http://schemas.microsoft.com/office/drawing/2014/main" id="{81FC1573-2F64-42AE-8C38-05B57021F755}"/>
              </a:ext>
            </a:extLst>
          </p:cNvPr>
          <p:cNvSpPr>
            <a:spLocks noGrp="1"/>
          </p:cNvSpPr>
          <p:nvPr>
            <p:ph idx="1"/>
          </p:nvPr>
        </p:nvSpPr>
        <p:spPr/>
        <p:txBody>
          <a:bodyPr/>
          <a:lstStyle/>
          <a:p>
            <a:endParaRPr lang="en-US"/>
          </a:p>
        </p:txBody>
      </p:sp>
      <p:pic>
        <p:nvPicPr>
          <p:cNvPr id="14338" name="Picture 2" descr="Inception network architecture">
            <a:extLst>
              <a:ext uri="{FF2B5EF4-FFF2-40B4-BE49-F238E27FC236}">
                <a16:creationId xmlns:a16="http://schemas.microsoft.com/office/drawing/2014/main" id="{0EDC4C28-C017-4204-BDEE-627BE901AFEE}"/>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7200" y="742950"/>
            <a:ext cx="8515350" cy="407435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33C542C1-606F-4162-BE61-BDF44BD1A4E7}"/>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287018166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D11DA-04E3-4CF0-80CC-C8E1679A0279}"/>
              </a:ext>
            </a:extLst>
          </p:cNvPr>
          <p:cNvSpPr>
            <a:spLocks noGrp="1"/>
          </p:cNvSpPr>
          <p:nvPr>
            <p:ph type="title"/>
          </p:nvPr>
        </p:nvSpPr>
        <p:spPr/>
        <p:txBody>
          <a:bodyPr/>
          <a:lstStyle/>
          <a:p>
            <a:r>
              <a:rPr lang="en-US"/>
              <a:t>Transfer Learning</a:t>
            </a:r>
          </a:p>
        </p:txBody>
      </p:sp>
      <p:grpSp>
        <p:nvGrpSpPr>
          <p:cNvPr id="19" name="Group 18">
            <a:extLst>
              <a:ext uri="{FF2B5EF4-FFF2-40B4-BE49-F238E27FC236}">
                <a16:creationId xmlns:a16="http://schemas.microsoft.com/office/drawing/2014/main" id="{E1FD3D8B-E563-47CD-B01C-C98396DF33A4}"/>
              </a:ext>
            </a:extLst>
          </p:cNvPr>
          <p:cNvGrpSpPr/>
          <p:nvPr/>
        </p:nvGrpSpPr>
        <p:grpSpPr>
          <a:xfrm>
            <a:off x="1981164" y="1384730"/>
            <a:ext cx="4333875" cy="1260880"/>
            <a:chOff x="1981164" y="1384730"/>
            <a:chExt cx="4333875" cy="1260880"/>
          </a:xfrm>
        </p:grpSpPr>
        <p:grpSp>
          <p:nvGrpSpPr>
            <p:cNvPr id="8" name="Group 7">
              <a:extLst>
                <a:ext uri="{FF2B5EF4-FFF2-40B4-BE49-F238E27FC236}">
                  <a16:creationId xmlns:a16="http://schemas.microsoft.com/office/drawing/2014/main" id="{C160D7D9-3C99-4D49-955A-31AD9CA63101}"/>
                </a:ext>
              </a:extLst>
            </p:cNvPr>
            <p:cNvGrpSpPr/>
            <p:nvPr/>
          </p:nvGrpSpPr>
          <p:grpSpPr>
            <a:xfrm>
              <a:off x="1981164" y="1733550"/>
              <a:ext cx="4333875" cy="912060"/>
              <a:chOff x="1295401" y="1638259"/>
              <a:chExt cx="4333875" cy="912060"/>
            </a:xfrm>
          </p:grpSpPr>
          <p:pic>
            <p:nvPicPr>
              <p:cNvPr id="6" name="Picture 5">
                <a:extLst>
                  <a:ext uri="{FF2B5EF4-FFF2-40B4-BE49-F238E27FC236}">
                    <a16:creationId xmlns:a16="http://schemas.microsoft.com/office/drawing/2014/main" id="{6A77E056-6A31-4636-B625-0CC81284C01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295401" y="1638259"/>
                <a:ext cx="4333875" cy="912060"/>
              </a:xfrm>
              <a:prstGeom prst="rect">
                <a:avLst/>
              </a:prstGeom>
            </p:spPr>
          </p:pic>
          <p:pic>
            <p:nvPicPr>
              <p:cNvPr id="16388" name="Picture 4" descr="Alfie is an elegant and sweet black cat – Orange County Register">
                <a:extLst>
                  <a:ext uri="{FF2B5EF4-FFF2-40B4-BE49-F238E27FC236}">
                    <a16:creationId xmlns:a16="http://schemas.microsoft.com/office/drawing/2014/main" id="{718DFFC8-56E1-41AD-9714-FF7F7284F435}"/>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4395789" y="1689455"/>
                <a:ext cx="1233487" cy="72989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E2A35C9E-3276-4BCF-883A-E398454F8833}"/>
                </a:ext>
              </a:extLst>
            </p:cNvPr>
            <p:cNvSpPr txBox="1"/>
            <p:nvPr/>
          </p:nvSpPr>
          <p:spPr>
            <a:xfrm>
              <a:off x="3938727" y="1384730"/>
              <a:ext cx="465192" cy="369332"/>
            </a:xfrm>
            <a:prstGeom prst="rect">
              <a:avLst/>
            </a:prstGeom>
            <a:noFill/>
          </p:spPr>
          <p:txBody>
            <a:bodyPr wrap="none" rtlCol="0">
              <a:spAutoFit/>
            </a:bodyPr>
            <a:lstStyle/>
            <a:p>
              <a:r>
                <a:rPr lang="en-US">
                  <a:solidFill>
                    <a:srgbClr val="FF0000"/>
                  </a:solidFill>
                </a:rPr>
                <a:t>Pig</a:t>
              </a:r>
            </a:p>
          </p:txBody>
        </p:sp>
        <p:sp>
          <p:nvSpPr>
            <p:cNvPr id="10" name="TextBox 9">
              <a:extLst>
                <a:ext uri="{FF2B5EF4-FFF2-40B4-BE49-F238E27FC236}">
                  <a16:creationId xmlns:a16="http://schemas.microsoft.com/office/drawing/2014/main" id="{10BC6A3C-ABB1-44E1-A7BF-2388BA05718F}"/>
                </a:ext>
              </a:extLst>
            </p:cNvPr>
            <p:cNvSpPr txBox="1"/>
            <p:nvPr/>
          </p:nvSpPr>
          <p:spPr>
            <a:xfrm>
              <a:off x="2514600" y="1384730"/>
              <a:ext cx="558166" cy="369332"/>
            </a:xfrm>
            <a:prstGeom prst="rect">
              <a:avLst/>
            </a:prstGeom>
            <a:noFill/>
          </p:spPr>
          <p:txBody>
            <a:bodyPr wrap="none" rtlCol="0">
              <a:spAutoFit/>
            </a:bodyPr>
            <a:lstStyle/>
            <a:p>
              <a:r>
                <a:rPr lang="en-US">
                  <a:solidFill>
                    <a:schemeClr val="accent1"/>
                  </a:solidFill>
                </a:rPr>
                <a:t>Dog</a:t>
              </a:r>
            </a:p>
          </p:txBody>
        </p:sp>
        <p:sp>
          <p:nvSpPr>
            <p:cNvPr id="11" name="TextBox 10">
              <a:extLst>
                <a:ext uri="{FF2B5EF4-FFF2-40B4-BE49-F238E27FC236}">
                  <a16:creationId xmlns:a16="http://schemas.microsoft.com/office/drawing/2014/main" id="{31989421-FE0D-46F2-BCD0-E347C591EB43}"/>
                </a:ext>
              </a:extLst>
            </p:cNvPr>
            <p:cNvSpPr txBox="1"/>
            <p:nvPr/>
          </p:nvSpPr>
          <p:spPr>
            <a:xfrm>
              <a:off x="5334000" y="1397820"/>
              <a:ext cx="896399" cy="369332"/>
            </a:xfrm>
            <a:prstGeom prst="rect">
              <a:avLst/>
            </a:prstGeom>
            <a:noFill/>
          </p:spPr>
          <p:txBody>
            <a:bodyPr wrap="none" rtlCol="0">
              <a:spAutoFit/>
            </a:bodyPr>
            <a:lstStyle/>
            <a:p>
              <a:r>
                <a:rPr lang="en-US">
                  <a:solidFill>
                    <a:srgbClr val="00B050"/>
                  </a:solidFill>
                </a:rPr>
                <a:t>Neither</a:t>
              </a:r>
            </a:p>
          </p:txBody>
        </p:sp>
      </p:grpSp>
      <p:grpSp>
        <p:nvGrpSpPr>
          <p:cNvPr id="21" name="Group 20">
            <a:extLst>
              <a:ext uri="{FF2B5EF4-FFF2-40B4-BE49-F238E27FC236}">
                <a16:creationId xmlns:a16="http://schemas.microsoft.com/office/drawing/2014/main" id="{5258BE96-84D4-4646-9DA4-D950EF74BE0F}"/>
              </a:ext>
            </a:extLst>
          </p:cNvPr>
          <p:cNvGrpSpPr/>
          <p:nvPr/>
        </p:nvGrpSpPr>
        <p:grpSpPr>
          <a:xfrm>
            <a:off x="1634953" y="3156348"/>
            <a:ext cx="5433646" cy="1476375"/>
            <a:chOff x="1634953" y="3156348"/>
            <a:chExt cx="5433646" cy="1476375"/>
          </a:xfrm>
        </p:grpSpPr>
        <p:grpSp>
          <p:nvGrpSpPr>
            <p:cNvPr id="7" name="Group 6">
              <a:extLst>
                <a:ext uri="{FF2B5EF4-FFF2-40B4-BE49-F238E27FC236}">
                  <a16:creationId xmlns:a16="http://schemas.microsoft.com/office/drawing/2014/main" id="{CA6DCE82-5E25-403E-990D-64EB4888E202}"/>
                </a:ext>
              </a:extLst>
            </p:cNvPr>
            <p:cNvGrpSpPr/>
            <p:nvPr/>
          </p:nvGrpSpPr>
          <p:grpSpPr>
            <a:xfrm>
              <a:off x="1634953" y="3156348"/>
              <a:ext cx="4537247" cy="1476375"/>
              <a:chOff x="1295401" y="3257551"/>
              <a:chExt cx="4537247" cy="1476375"/>
            </a:xfrm>
          </p:grpSpPr>
          <p:pic>
            <p:nvPicPr>
              <p:cNvPr id="4" name="Picture 3">
                <a:extLst>
                  <a:ext uri="{FF2B5EF4-FFF2-40B4-BE49-F238E27FC236}">
                    <a16:creationId xmlns:a16="http://schemas.microsoft.com/office/drawing/2014/main" id="{F5143B0D-C175-49DC-A44D-11AB35636A4C}"/>
                  </a:ext>
                </a:extLst>
              </p:cNvPr>
              <p:cNvPicPr>
                <a:picLocks noChangeAspect="1"/>
              </p:cNvPicPr>
              <p:nvPr/>
            </p:nvPicPr>
            <p:blipFill>
              <a:blip r:embed="rId5"/>
              <a:stretch>
                <a:fillRect/>
              </a:stretch>
            </p:blipFill>
            <p:spPr>
              <a:xfrm>
                <a:off x="1295401" y="3257551"/>
                <a:ext cx="3197496" cy="1476375"/>
              </a:xfrm>
              <a:prstGeom prst="rect">
                <a:avLst/>
              </a:prstGeom>
            </p:spPr>
          </p:pic>
          <p:pic>
            <p:nvPicPr>
              <p:cNvPr id="5" name="Picture 4">
                <a:extLst>
                  <a:ext uri="{FF2B5EF4-FFF2-40B4-BE49-F238E27FC236}">
                    <a16:creationId xmlns:a16="http://schemas.microsoft.com/office/drawing/2014/main" id="{D54ADCD6-C5D7-4DC3-BE04-D1A18F9A9C37}"/>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492897" y="3454045"/>
                <a:ext cx="1339751" cy="1104900"/>
              </a:xfrm>
              <a:prstGeom prst="rect">
                <a:avLst/>
              </a:prstGeom>
            </p:spPr>
          </p:pic>
        </p:grpSp>
        <p:sp>
          <p:nvSpPr>
            <p:cNvPr id="13" name="TextBox 12">
              <a:extLst>
                <a:ext uri="{FF2B5EF4-FFF2-40B4-BE49-F238E27FC236}">
                  <a16:creationId xmlns:a16="http://schemas.microsoft.com/office/drawing/2014/main" id="{7C36C262-0EF3-4F91-AC9E-74F8F6C4FF7D}"/>
                </a:ext>
              </a:extLst>
            </p:cNvPr>
            <p:cNvSpPr txBox="1"/>
            <p:nvPr/>
          </p:nvSpPr>
          <p:spPr>
            <a:xfrm>
              <a:off x="6152819" y="3352842"/>
              <a:ext cx="558166" cy="369332"/>
            </a:xfrm>
            <a:prstGeom prst="rect">
              <a:avLst/>
            </a:prstGeom>
            <a:noFill/>
          </p:spPr>
          <p:txBody>
            <a:bodyPr wrap="none" rtlCol="0">
              <a:spAutoFit/>
            </a:bodyPr>
            <a:lstStyle/>
            <a:p>
              <a:r>
                <a:rPr lang="en-US">
                  <a:solidFill>
                    <a:schemeClr val="accent1"/>
                  </a:solidFill>
                </a:rPr>
                <a:t>Dog</a:t>
              </a:r>
            </a:p>
          </p:txBody>
        </p:sp>
        <p:sp>
          <p:nvSpPr>
            <p:cNvPr id="15" name="TextBox 14">
              <a:extLst>
                <a:ext uri="{FF2B5EF4-FFF2-40B4-BE49-F238E27FC236}">
                  <a16:creationId xmlns:a16="http://schemas.microsoft.com/office/drawing/2014/main" id="{26ADBD18-CA47-4946-AD46-8AC016E36EFC}"/>
                </a:ext>
              </a:extLst>
            </p:cNvPr>
            <p:cNvSpPr txBox="1"/>
            <p:nvPr/>
          </p:nvSpPr>
          <p:spPr>
            <a:xfrm>
              <a:off x="6172200" y="3709869"/>
              <a:ext cx="465192" cy="369332"/>
            </a:xfrm>
            <a:prstGeom prst="rect">
              <a:avLst/>
            </a:prstGeom>
            <a:noFill/>
          </p:spPr>
          <p:txBody>
            <a:bodyPr wrap="none" rtlCol="0">
              <a:spAutoFit/>
            </a:bodyPr>
            <a:lstStyle/>
            <a:p>
              <a:r>
                <a:rPr lang="en-US">
                  <a:solidFill>
                    <a:srgbClr val="FF0000"/>
                  </a:solidFill>
                </a:rPr>
                <a:t>Pig</a:t>
              </a:r>
            </a:p>
          </p:txBody>
        </p:sp>
        <p:sp>
          <p:nvSpPr>
            <p:cNvPr id="17" name="TextBox 16">
              <a:extLst>
                <a:ext uri="{FF2B5EF4-FFF2-40B4-BE49-F238E27FC236}">
                  <a16:creationId xmlns:a16="http://schemas.microsoft.com/office/drawing/2014/main" id="{3D36AA11-6C47-45D5-B80F-6019526273C9}"/>
                </a:ext>
              </a:extLst>
            </p:cNvPr>
            <p:cNvSpPr txBox="1"/>
            <p:nvPr/>
          </p:nvSpPr>
          <p:spPr>
            <a:xfrm>
              <a:off x="6172200" y="4088410"/>
              <a:ext cx="896399" cy="369332"/>
            </a:xfrm>
            <a:prstGeom prst="rect">
              <a:avLst/>
            </a:prstGeom>
            <a:noFill/>
          </p:spPr>
          <p:txBody>
            <a:bodyPr wrap="none" rtlCol="0">
              <a:spAutoFit/>
            </a:bodyPr>
            <a:lstStyle/>
            <a:p>
              <a:r>
                <a:rPr lang="en-US">
                  <a:solidFill>
                    <a:srgbClr val="00B050"/>
                  </a:solidFill>
                </a:rPr>
                <a:t>Neither</a:t>
              </a:r>
            </a:p>
          </p:txBody>
        </p:sp>
      </p:grpSp>
      <p:sp>
        <p:nvSpPr>
          <p:cNvPr id="3" name="Footer Placeholder 2">
            <a:extLst>
              <a:ext uri="{FF2B5EF4-FFF2-40B4-BE49-F238E27FC236}">
                <a16:creationId xmlns:a16="http://schemas.microsoft.com/office/drawing/2014/main" id="{AE11608E-BC0A-474E-A9EE-E8C9EED4EBE5}"/>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6215528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4751B-844B-4379-86DD-6F05D002DCE3}"/>
              </a:ext>
            </a:extLst>
          </p:cNvPr>
          <p:cNvSpPr>
            <a:spLocks noGrp="1"/>
          </p:cNvSpPr>
          <p:nvPr>
            <p:ph type="title"/>
          </p:nvPr>
        </p:nvSpPr>
        <p:spPr/>
        <p:txBody>
          <a:bodyPr/>
          <a:lstStyle/>
          <a:p>
            <a:r>
              <a:rPr lang="en-US"/>
              <a:t>Transfer Learning</a:t>
            </a:r>
          </a:p>
        </p:txBody>
      </p:sp>
      <p:sp>
        <p:nvSpPr>
          <p:cNvPr id="3" name="Content Placeholder 2">
            <a:extLst>
              <a:ext uri="{FF2B5EF4-FFF2-40B4-BE49-F238E27FC236}">
                <a16:creationId xmlns:a16="http://schemas.microsoft.com/office/drawing/2014/main" id="{9BC1551A-19BD-447A-9AAC-73D76FDDDBF0}"/>
              </a:ext>
            </a:extLst>
          </p:cNvPr>
          <p:cNvSpPr>
            <a:spLocks noGrp="1"/>
          </p:cNvSpPr>
          <p:nvPr>
            <p:ph idx="1"/>
          </p:nvPr>
        </p:nvSpPr>
        <p:spPr/>
        <p:txBody>
          <a:bodyPr/>
          <a:lstStyle/>
          <a:p>
            <a:r>
              <a:rPr lang="en-US"/>
              <a:t>Trained network with 1000 classes output.</a:t>
            </a:r>
          </a:p>
        </p:txBody>
      </p:sp>
      <p:pic>
        <p:nvPicPr>
          <p:cNvPr id="19458" name="Picture 2" descr="Neural Network example">
            <a:extLst>
              <a:ext uri="{FF2B5EF4-FFF2-40B4-BE49-F238E27FC236}">
                <a16:creationId xmlns:a16="http://schemas.microsoft.com/office/drawing/2014/main" id="{FC6EEE64-D289-4379-A2CF-C5B3D4871CF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2190750"/>
            <a:ext cx="9144000" cy="1970087"/>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B1C3A8C8-1A13-4C6D-9EC5-4F34C57CC053}"/>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18382825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1D244-6EE4-4060-883D-C0EF9DC33428}"/>
              </a:ext>
            </a:extLst>
          </p:cNvPr>
          <p:cNvSpPr>
            <a:spLocks noGrp="1"/>
          </p:cNvSpPr>
          <p:nvPr>
            <p:ph type="title"/>
          </p:nvPr>
        </p:nvSpPr>
        <p:spPr/>
        <p:txBody>
          <a:bodyPr/>
          <a:lstStyle/>
          <a:p>
            <a:r>
              <a:rPr lang="en-US"/>
              <a:t>Transfer Learning</a:t>
            </a:r>
          </a:p>
        </p:txBody>
      </p:sp>
      <p:sp>
        <p:nvSpPr>
          <p:cNvPr id="3" name="Content Placeholder 2">
            <a:extLst>
              <a:ext uri="{FF2B5EF4-FFF2-40B4-BE49-F238E27FC236}">
                <a16:creationId xmlns:a16="http://schemas.microsoft.com/office/drawing/2014/main" id="{C1537134-6B3B-4B9B-8A9A-D91044BC7348}"/>
              </a:ext>
            </a:extLst>
          </p:cNvPr>
          <p:cNvSpPr>
            <a:spLocks noGrp="1"/>
          </p:cNvSpPr>
          <p:nvPr>
            <p:ph idx="1"/>
          </p:nvPr>
        </p:nvSpPr>
        <p:spPr/>
        <p:txBody>
          <a:bodyPr/>
          <a:lstStyle/>
          <a:p>
            <a:endParaRPr lang="en-US"/>
          </a:p>
        </p:txBody>
      </p:sp>
      <p:pic>
        <p:nvPicPr>
          <p:cNvPr id="17410" name="Picture 2" descr="Neural Network with Softmax activation function">
            <a:extLst>
              <a:ext uri="{FF2B5EF4-FFF2-40B4-BE49-F238E27FC236}">
                <a16:creationId xmlns:a16="http://schemas.microsoft.com/office/drawing/2014/main" id="{C2F0FE23-C0FB-4829-927E-2D38C82E6322}"/>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703562" y="2147118"/>
            <a:ext cx="6501388" cy="195695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A5BA621-2CF3-4C99-A9AF-D22F48A12D0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62800" y="2495550"/>
            <a:ext cx="826836" cy="994172"/>
          </a:xfrm>
          <a:prstGeom prst="rect">
            <a:avLst/>
          </a:prstGeom>
        </p:spPr>
      </p:pic>
      <p:sp>
        <p:nvSpPr>
          <p:cNvPr id="4" name="Footer Placeholder 3">
            <a:extLst>
              <a:ext uri="{FF2B5EF4-FFF2-40B4-BE49-F238E27FC236}">
                <a16:creationId xmlns:a16="http://schemas.microsoft.com/office/drawing/2014/main" id="{90F6E743-0525-4029-85A1-FA825573CA4F}"/>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14270114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CAF5B-626F-45A0-8786-2B8EBCF0EC47}"/>
              </a:ext>
            </a:extLst>
          </p:cNvPr>
          <p:cNvSpPr>
            <a:spLocks noGrp="1"/>
          </p:cNvSpPr>
          <p:nvPr>
            <p:ph type="title"/>
          </p:nvPr>
        </p:nvSpPr>
        <p:spPr/>
        <p:txBody>
          <a:bodyPr/>
          <a:lstStyle/>
          <a:p>
            <a:r>
              <a:rPr lang="en-US"/>
              <a:t>Transfer Learning</a:t>
            </a:r>
          </a:p>
        </p:txBody>
      </p:sp>
      <p:pic>
        <p:nvPicPr>
          <p:cNvPr id="12" name="Picture 11">
            <a:extLst>
              <a:ext uri="{FF2B5EF4-FFF2-40B4-BE49-F238E27FC236}">
                <a16:creationId xmlns:a16="http://schemas.microsoft.com/office/drawing/2014/main" id="{D6EFB30A-5CED-4EDF-8ABE-C91FF9BEB07D}"/>
              </a:ext>
            </a:extLst>
          </p:cNvPr>
          <p:cNvPicPr>
            <a:picLocks noChangeAspect="1"/>
          </p:cNvPicPr>
          <p:nvPr/>
        </p:nvPicPr>
        <p:blipFill>
          <a:blip r:embed="rId3"/>
          <a:stretch>
            <a:fillRect/>
          </a:stretch>
        </p:blipFill>
        <p:spPr>
          <a:xfrm>
            <a:off x="533400" y="1962150"/>
            <a:ext cx="7086600" cy="2098527"/>
          </a:xfrm>
          <a:prstGeom prst="rect">
            <a:avLst/>
          </a:prstGeom>
        </p:spPr>
      </p:pic>
      <p:pic>
        <p:nvPicPr>
          <p:cNvPr id="5" name="Picture 4">
            <a:extLst>
              <a:ext uri="{FF2B5EF4-FFF2-40B4-BE49-F238E27FC236}">
                <a16:creationId xmlns:a16="http://schemas.microsoft.com/office/drawing/2014/main" id="{C88B6FBC-1678-4F3A-863D-B19B5DF0269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15200" y="2419350"/>
            <a:ext cx="826836" cy="994172"/>
          </a:xfrm>
          <a:prstGeom prst="rect">
            <a:avLst/>
          </a:prstGeom>
        </p:spPr>
      </p:pic>
      <p:sp>
        <p:nvSpPr>
          <p:cNvPr id="3" name="Footer Placeholder 2">
            <a:extLst>
              <a:ext uri="{FF2B5EF4-FFF2-40B4-BE49-F238E27FC236}">
                <a16:creationId xmlns:a16="http://schemas.microsoft.com/office/drawing/2014/main" id="{65D7B4DB-21DD-4540-984B-8F0173941C03}"/>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172295194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BE2D8-16F3-472D-AC13-3F22D24C5B7A}"/>
              </a:ext>
            </a:extLst>
          </p:cNvPr>
          <p:cNvSpPr>
            <a:spLocks noGrp="1"/>
          </p:cNvSpPr>
          <p:nvPr>
            <p:ph type="title"/>
          </p:nvPr>
        </p:nvSpPr>
        <p:spPr/>
        <p:txBody>
          <a:bodyPr/>
          <a:lstStyle/>
          <a:p>
            <a:r>
              <a:rPr lang="en-US"/>
              <a:t>Transfer Learning</a:t>
            </a:r>
          </a:p>
        </p:txBody>
      </p:sp>
      <p:sp>
        <p:nvSpPr>
          <p:cNvPr id="3" name="Content Placeholder 2">
            <a:extLst>
              <a:ext uri="{FF2B5EF4-FFF2-40B4-BE49-F238E27FC236}">
                <a16:creationId xmlns:a16="http://schemas.microsoft.com/office/drawing/2014/main" id="{3FF57D28-659A-46A4-B0DC-BB8FF8456C95}"/>
              </a:ext>
            </a:extLst>
          </p:cNvPr>
          <p:cNvSpPr>
            <a:spLocks noGrp="1"/>
          </p:cNvSpPr>
          <p:nvPr>
            <p:ph idx="1"/>
          </p:nvPr>
        </p:nvSpPr>
        <p:spPr/>
        <p:txBody>
          <a:bodyPr/>
          <a:lstStyle/>
          <a:p>
            <a:endParaRPr lang="en-US"/>
          </a:p>
        </p:txBody>
      </p:sp>
      <p:grpSp>
        <p:nvGrpSpPr>
          <p:cNvPr id="6" name="Group 5">
            <a:extLst>
              <a:ext uri="{FF2B5EF4-FFF2-40B4-BE49-F238E27FC236}">
                <a16:creationId xmlns:a16="http://schemas.microsoft.com/office/drawing/2014/main" id="{03AD3A67-5C74-4DC1-B19D-D22310F62151}"/>
              </a:ext>
            </a:extLst>
          </p:cNvPr>
          <p:cNvGrpSpPr/>
          <p:nvPr/>
        </p:nvGrpSpPr>
        <p:grpSpPr>
          <a:xfrm>
            <a:off x="914400" y="2266950"/>
            <a:ext cx="7315200" cy="1852612"/>
            <a:chOff x="914400" y="2266950"/>
            <a:chExt cx="7315200" cy="1852612"/>
          </a:xfrm>
        </p:grpSpPr>
        <p:pic>
          <p:nvPicPr>
            <p:cNvPr id="4" name="Picture 3">
              <a:extLst>
                <a:ext uri="{FF2B5EF4-FFF2-40B4-BE49-F238E27FC236}">
                  <a16:creationId xmlns:a16="http://schemas.microsoft.com/office/drawing/2014/main" id="{3363824F-DCF0-413D-8FD3-A4C5405C0F2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14400" y="2266950"/>
              <a:ext cx="5334000" cy="1852612"/>
            </a:xfrm>
            <a:prstGeom prst="rect">
              <a:avLst/>
            </a:prstGeom>
          </p:spPr>
        </p:pic>
        <p:pic>
          <p:nvPicPr>
            <p:cNvPr id="5" name="Picture 4">
              <a:extLst>
                <a:ext uri="{FF2B5EF4-FFF2-40B4-BE49-F238E27FC236}">
                  <a16:creationId xmlns:a16="http://schemas.microsoft.com/office/drawing/2014/main" id="{DE1A53EB-4FF3-4956-98B4-8D456795E815}"/>
                </a:ext>
              </a:extLst>
            </p:cNvPr>
            <p:cNvPicPr>
              <a:picLocks noChangeAspect="1"/>
            </p:cNvPicPr>
            <p:nvPr/>
          </p:nvPicPr>
          <p:blipFill>
            <a:blip r:embed="rId4"/>
            <a:stretch>
              <a:fillRect/>
            </a:stretch>
          </p:blipFill>
          <p:spPr>
            <a:xfrm>
              <a:off x="6276975" y="2419350"/>
              <a:ext cx="1952625" cy="885825"/>
            </a:xfrm>
            <a:prstGeom prst="rect">
              <a:avLst/>
            </a:prstGeom>
          </p:spPr>
        </p:pic>
      </p:grpSp>
      <p:sp>
        <p:nvSpPr>
          <p:cNvPr id="7" name="Footer Placeholder 6">
            <a:extLst>
              <a:ext uri="{FF2B5EF4-FFF2-40B4-BE49-F238E27FC236}">
                <a16:creationId xmlns:a16="http://schemas.microsoft.com/office/drawing/2014/main" id="{A8194ECD-AF05-4392-B282-A206135946CA}"/>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240741828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BE2D8-16F3-472D-AC13-3F22D24C5B7A}"/>
              </a:ext>
            </a:extLst>
          </p:cNvPr>
          <p:cNvSpPr>
            <a:spLocks noGrp="1"/>
          </p:cNvSpPr>
          <p:nvPr>
            <p:ph type="title"/>
          </p:nvPr>
        </p:nvSpPr>
        <p:spPr/>
        <p:txBody>
          <a:bodyPr/>
          <a:lstStyle/>
          <a:p>
            <a:r>
              <a:rPr lang="en-US"/>
              <a:t>Transfer Learning</a:t>
            </a:r>
          </a:p>
        </p:txBody>
      </p:sp>
      <p:grpSp>
        <p:nvGrpSpPr>
          <p:cNvPr id="8" name="Group 7">
            <a:extLst>
              <a:ext uri="{FF2B5EF4-FFF2-40B4-BE49-F238E27FC236}">
                <a16:creationId xmlns:a16="http://schemas.microsoft.com/office/drawing/2014/main" id="{E7C489DE-63CA-431C-B6C2-FE335FC7C020}"/>
              </a:ext>
            </a:extLst>
          </p:cNvPr>
          <p:cNvGrpSpPr/>
          <p:nvPr/>
        </p:nvGrpSpPr>
        <p:grpSpPr>
          <a:xfrm>
            <a:off x="-47625" y="2114550"/>
            <a:ext cx="8886825" cy="1676400"/>
            <a:chOff x="-152400" y="2114550"/>
            <a:chExt cx="8886825" cy="1676400"/>
          </a:xfrm>
        </p:grpSpPr>
        <p:pic>
          <p:nvPicPr>
            <p:cNvPr id="5" name="Picture 4">
              <a:extLst>
                <a:ext uri="{FF2B5EF4-FFF2-40B4-BE49-F238E27FC236}">
                  <a16:creationId xmlns:a16="http://schemas.microsoft.com/office/drawing/2014/main" id="{DE1A53EB-4FF3-4956-98B4-8D456795E815}"/>
                </a:ext>
              </a:extLst>
            </p:cNvPr>
            <p:cNvPicPr>
              <a:picLocks noChangeAspect="1"/>
            </p:cNvPicPr>
            <p:nvPr/>
          </p:nvPicPr>
          <p:blipFill>
            <a:blip r:embed="rId3"/>
            <a:stretch>
              <a:fillRect/>
            </a:stretch>
          </p:blipFill>
          <p:spPr>
            <a:xfrm>
              <a:off x="7086600" y="2395700"/>
              <a:ext cx="1647825" cy="747550"/>
            </a:xfrm>
            <a:prstGeom prst="rect">
              <a:avLst/>
            </a:prstGeom>
          </p:spPr>
        </p:pic>
        <p:pic>
          <p:nvPicPr>
            <p:cNvPr id="20482" name="Picture 2" descr="Freezing the first few layers ">
              <a:extLst>
                <a:ext uri="{FF2B5EF4-FFF2-40B4-BE49-F238E27FC236}">
                  <a16:creationId xmlns:a16="http://schemas.microsoft.com/office/drawing/2014/main" id="{E63C6E9E-C060-4910-9415-154FF2E9E46E}"/>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1" b="-2"/>
            <a:stretch/>
          </p:blipFill>
          <p:spPr bwMode="auto">
            <a:xfrm>
              <a:off x="-152400" y="2114550"/>
              <a:ext cx="7201495" cy="1676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Footer Placeholder 2">
            <a:extLst>
              <a:ext uri="{FF2B5EF4-FFF2-40B4-BE49-F238E27FC236}">
                <a16:creationId xmlns:a16="http://schemas.microsoft.com/office/drawing/2014/main" id="{FCA9B96D-72C2-4B4C-96B1-4A424F312C87}"/>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348060733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C0BCE-6050-453A-B04D-2EDBE95695E5}"/>
              </a:ext>
            </a:extLst>
          </p:cNvPr>
          <p:cNvSpPr>
            <a:spLocks noGrp="1"/>
          </p:cNvSpPr>
          <p:nvPr>
            <p:ph type="title"/>
          </p:nvPr>
        </p:nvSpPr>
        <p:spPr/>
        <p:txBody>
          <a:bodyPr/>
          <a:lstStyle/>
          <a:p>
            <a:r>
              <a:rPr lang="en-US"/>
              <a:t>Transfer Learning</a:t>
            </a:r>
          </a:p>
        </p:txBody>
      </p:sp>
      <p:pic>
        <p:nvPicPr>
          <p:cNvPr id="21506" name="Picture 2" descr="Training a neural network, transfer learning">
            <a:extLst>
              <a:ext uri="{FF2B5EF4-FFF2-40B4-BE49-F238E27FC236}">
                <a16:creationId xmlns:a16="http://schemas.microsoft.com/office/drawing/2014/main" id="{5D5F1D76-8E97-4EEC-82DD-6FD2E878D43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85800" y="2093355"/>
            <a:ext cx="7886700" cy="2168843"/>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6B1E91CE-3623-4722-ABF3-5A9EC1EC2CE3}"/>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243333304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277E2-75C1-4D34-88BA-BF309990586F}"/>
              </a:ext>
            </a:extLst>
          </p:cNvPr>
          <p:cNvSpPr>
            <a:spLocks noGrp="1"/>
          </p:cNvSpPr>
          <p:nvPr>
            <p:ph type="title"/>
          </p:nvPr>
        </p:nvSpPr>
        <p:spPr/>
        <p:txBody>
          <a:bodyPr>
            <a:normAutofit fontScale="90000"/>
          </a:bodyPr>
          <a:lstStyle/>
          <a:p>
            <a:r>
              <a:rPr lang="en-US"/>
              <a:t>Data augmentation methods in computer vision</a:t>
            </a:r>
          </a:p>
        </p:txBody>
      </p:sp>
      <p:pic>
        <p:nvPicPr>
          <p:cNvPr id="22530" name="Picture 2" descr="Cat - Mirroring, Data augmentation">
            <a:extLst>
              <a:ext uri="{FF2B5EF4-FFF2-40B4-BE49-F238E27FC236}">
                <a16:creationId xmlns:a16="http://schemas.microsoft.com/office/drawing/2014/main" id="{6EF36EB3-B10C-4187-A4BE-CDFE6F18F9A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96516" y="1459858"/>
            <a:ext cx="7714804" cy="2635892"/>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E896FAC4-BDBD-43FF-BDCE-6CF399B7775F}"/>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1747156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3397" y="57784"/>
            <a:ext cx="8225790" cy="482600"/>
          </a:xfrm>
          <a:prstGeom prst="rect">
            <a:avLst/>
          </a:prstGeom>
        </p:spPr>
        <p:txBody>
          <a:bodyPr vert="horz" wrap="square" lIns="0" tIns="12700" rIns="0" bIns="0" rtlCol="0">
            <a:spAutoFit/>
          </a:bodyPr>
          <a:lstStyle/>
          <a:p>
            <a:pPr marL="12700">
              <a:lnSpc>
                <a:spcPct val="100000"/>
              </a:lnSpc>
              <a:spcBef>
                <a:spcPts val="100"/>
              </a:spcBef>
            </a:pPr>
            <a:r>
              <a:rPr spc="-5" dirty="0"/>
              <a:t>Fast-forward to today: ConvNets are</a:t>
            </a:r>
            <a:r>
              <a:rPr spc="-95" dirty="0"/>
              <a:t> </a:t>
            </a:r>
            <a:r>
              <a:rPr spc="-5" dirty="0"/>
              <a:t>everywhere</a:t>
            </a:r>
          </a:p>
        </p:txBody>
      </p:sp>
      <p:sp>
        <p:nvSpPr>
          <p:cNvPr id="3" name="object 3"/>
          <p:cNvSpPr txBox="1"/>
          <p:nvPr/>
        </p:nvSpPr>
        <p:spPr>
          <a:xfrm>
            <a:off x="364475" y="2236863"/>
            <a:ext cx="1938020" cy="238760"/>
          </a:xfrm>
          <a:prstGeom prst="rect">
            <a:avLst/>
          </a:prstGeom>
        </p:spPr>
        <p:txBody>
          <a:bodyPr vert="horz" wrap="square" lIns="0" tIns="12700" rIns="0" bIns="0" rtlCol="0">
            <a:spAutoFit/>
          </a:bodyPr>
          <a:lstStyle/>
          <a:p>
            <a:pPr marL="12700">
              <a:lnSpc>
                <a:spcPct val="100000"/>
              </a:lnSpc>
              <a:spcBef>
                <a:spcPts val="100"/>
              </a:spcBef>
            </a:pPr>
            <a:r>
              <a:rPr sz="1400" i="1" spc="-5" dirty="0">
                <a:latin typeface="Arial"/>
                <a:cs typeface="Arial"/>
              </a:rPr>
              <a:t>[Toshev, Szegedy</a:t>
            </a:r>
            <a:r>
              <a:rPr sz="1400" i="1" spc="-80" dirty="0">
                <a:latin typeface="Arial"/>
                <a:cs typeface="Arial"/>
              </a:rPr>
              <a:t> </a:t>
            </a:r>
            <a:r>
              <a:rPr sz="1400" i="1" spc="-5" dirty="0">
                <a:latin typeface="Arial"/>
                <a:cs typeface="Arial"/>
              </a:rPr>
              <a:t>2014]</a:t>
            </a:r>
            <a:endParaRPr sz="1400">
              <a:latin typeface="Arial"/>
              <a:cs typeface="Arial"/>
            </a:endParaRPr>
          </a:p>
        </p:txBody>
      </p:sp>
      <p:sp>
        <p:nvSpPr>
          <p:cNvPr id="4" name="object 4"/>
          <p:cNvSpPr txBox="1"/>
          <p:nvPr/>
        </p:nvSpPr>
        <p:spPr>
          <a:xfrm>
            <a:off x="442100" y="4193763"/>
            <a:ext cx="1338580" cy="238760"/>
          </a:xfrm>
          <a:prstGeom prst="rect">
            <a:avLst/>
          </a:prstGeom>
        </p:spPr>
        <p:txBody>
          <a:bodyPr vert="horz" wrap="square" lIns="0" tIns="12700" rIns="0" bIns="0" rtlCol="0">
            <a:spAutoFit/>
          </a:bodyPr>
          <a:lstStyle/>
          <a:p>
            <a:pPr marL="12700">
              <a:lnSpc>
                <a:spcPct val="100000"/>
              </a:lnSpc>
              <a:spcBef>
                <a:spcPts val="100"/>
              </a:spcBef>
            </a:pPr>
            <a:r>
              <a:rPr sz="1400" i="1" spc="-5" dirty="0">
                <a:latin typeface="Arial"/>
                <a:cs typeface="Arial"/>
              </a:rPr>
              <a:t>[Guo et al.</a:t>
            </a:r>
            <a:r>
              <a:rPr sz="1400" i="1" spc="-80" dirty="0">
                <a:latin typeface="Arial"/>
                <a:cs typeface="Arial"/>
              </a:rPr>
              <a:t> </a:t>
            </a:r>
            <a:r>
              <a:rPr sz="1400" i="1" spc="-5" dirty="0">
                <a:latin typeface="Arial"/>
                <a:cs typeface="Arial"/>
              </a:rPr>
              <a:t>2014]</a:t>
            </a:r>
            <a:endParaRPr sz="1400">
              <a:latin typeface="Arial"/>
              <a:cs typeface="Arial"/>
            </a:endParaRPr>
          </a:p>
        </p:txBody>
      </p:sp>
      <p:sp>
        <p:nvSpPr>
          <p:cNvPr id="5" name="object 5"/>
          <p:cNvSpPr txBox="1"/>
          <p:nvPr/>
        </p:nvSpPr>
        <p:spPr>
          <a:xfrm>
            <a:off x="4137025" y="2128023"/>
            <a:ext cx="4533900" cy="147320"/>
          </a:xfrm>
          <a:prstGeom prst="rect">
            <a:avLst/>
          </a:prstGeom>
        </p:spPr>
        <p:txBody>
          <a:bodyPr vert="horz" wrap="square" lIns="0" tIns="12700" rIns="0" bIns="0" rtlCol="0">
            <a:spAutoFit/>
          </a:bodyPr>
          <a:lstStyle/>
          <a:p>
            <a:pPr marL="12700">
              <a:lnSpc>
                <a:spcPct val="100000"/>
              </a:lnSpc>
              <a:spcBef>
                <a:spcPts val="100"/>
              </a:spcBef>
            </a:pPr>
            <a:r>
              <a:rPr sz="800" spc="-5" dirty="0">
                <a:latin typeface="Calibri"/>
                <a:cs typeface="Calibri"/>
              </a:rPr>
              <a:t>Images </a:t>
            </a:r>
            <a:r>
              <a:rPr sz="800" dirty="0">
                <a:latin typeface="Calibri"/>
                <a:cs typeface="Calibri"/>
              </a:rPr>
              <a:t>are </a:t>
            </a:r>
            <a:r>
              <a:rPr sz="800" spc="-5" dirty="0">
                <a:latin typeface="Calibri"/>
                <a:cs typeface="Calibri"/>
              </a:rPr>
              <a:t>examples of pose estimation, not </a:t>
            </a:r>
            <a:r>
              <a:rPr sz="800" dirty="0">
                <a:latin typeface="Calibri"/>
                <a:cs typeface="Calibri"/>
              </a:rPr>
              <a:t>actually </a:t>
            </a:r>
            <a:r>
              <a:rPr sz="800" spc="-5" dirty="0">
                <a:latin typeface="Calibri"/>
                <a:cs typeface="Calibri"/>
              </a:rPr>
              <a:t>from Toshev </a:t>
            </a:r>
            <a:r>
              <a:rPr sz="800" dirty="0">
                <a:latin typeface="Calibri"/>
                <a:cs typeface="Calibri"/>
              </a:rPr>
              <a:t>&amp; </a:t>
            </a:r>
            <a:r>
              <a:rPr sz="800" spc="-5" dirty="0">
                <a:latin typeface="Calibri"/>
                <a:cs typeface="Calibri"/>
              </a:rPr>
              <a:t>Szegedy 2014. Copyright Lane</a:t>
            </a:r>
            <a:r>
              <a:rPr sz="800" spc="-55" dirty="0">
                <a:latin typeface="Calibri"/>
                <a:cs typeface="Calibri"/>
              </a:rPr>
              <a:t> </a:t>
            </a:r>
            <a:r>
              <a:rPr sz="800" spc="-5" dirty="0">
                <a:latin typeface="Calibri"/>
                <a:cs typeface="Calibri"/>
              </a:rPr>
              <a:t>McIntosh.</a:t>
            </a:r>
            <a:endParaRPr sz="800">
              <a:latin typeface="Calibri"/>
              <a:cs typeface="Calibri"/>
            </a:endParaRPr>
          </a:p>
        </p:txBody>
      </p:sp>
      <p:sp>
        <p:nvSpPr>
          <p:cNvPr id="6" name="object 6"/>
          <p:cNvSpPr/>
          <p:nvPr/>
        </p:nvSpPr>
        <p:spPr>
          <a:xfrm>
            <a:off x="369075" y="708224"/>
            <a:ext cx="8405851" cy="1406858"/>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7" name="object 7"/>
          <p:cNvSpPr/>
          <p:nvPr/>
        </p:nvSpPr>
        <p:spPr>
          <a:xfrm>
            <a:off x="369075" y="2564550"/>
            <a:ext cx="8451474" cy="1652374"/>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8" name="object 8"/>
          <p:cNvSpPr txBox="1"/>
          <p:nvPr/>
        </p:nvSpPr>
        <p:spPr>
          <a:xfrm>
            <a:off x="5743332" y="4199756"/>
            <a:ext cx="3124835" cy="311150"/>
          </a:xfrm>
          <a:prstGeom prst="rect">
            <a:avLst/>
          </a:prstGeom>
        </p:spPr>
        <p:txBody>
          <a:bodyPr vert="horz" wrap="square" lIns="0" tIns="12700" rIns="0" bIns="0" rtlCol="0">
            <a:spAutoFit/>
          </a:bodyPr>
          <a:lstStyle/>
          <a:p>
            <a:pPr marL="867410" marR="5080" indent="-855344">
              <a:lnSpc>
                <a:spcPct val="117200"/>
              </a:lnSpc>
              <a:spcBef>
                <a:spcPts val="100"/>
              </a:spcBef>
            </a:pPr>
            <a:r>
              <a:rPr sz="800" spc="-5" dirty="0">
                <a:latin typeface="Calibri"/>
                <a:cs typeface="Calibri"/>
              </a:rPr>
              <a:t>Figures copyright Xiaoxiao Guo, Satinder Singh, Honglak Lee, Richard Lewis,  </a:t>
            </a:r>
            <a:r>
              <a:rPr sz="800" dirty="0">
                <a:latin typeface="Calibri"/>
                <a:cs typeface="Calibri"/>
              </a:rPr>
              <a:t>and </a:t>
            </a:r>
            <a:r>
              <a:rPr sz="800" spc="-5" dirty="0">
                <a:latin typeface="Calibri"/>
                <a:cs typeface="Calibri"/>
              </a:rPr>
              <a:t>Xiaoshi Wang, 2014. Reproduced with</a:t>
            </a:r>
            <a:r>
              <a:rPr sz="800" spc="-75" dirty="0">
                <a:latin typeface="Calibri"/>
                <a:cs typeface="Calibri"/>
              </a:rPr>
              <a:t> </a:t>
            </a:r>
            <a:r>
              <a:rPr sz="800" spc="-5" dirty="0">
                <a:latin typeface="Calibri"/>
                <a:cs typeface="Calibri"/>
              </a:rPr>
              <a:t>permission.</a:t>
            </a:r>
            <a:endParaRPr sz="800">
              <a:latin typeface="Calibri"/>
              <a:cs typeface="Calibri"/>
            </a:endParaRPr>
          </a:p>
        </p:txBody>
      </p:sp>
      <p:sp>
        <p:nvSpPr>
          <p:cNvPr id="9" name="Footer Placeholder 8">
            <a:extLst>
              <a:ext uri="{FF2B5EF4-FFF2-40B4-BE49-F238E27FC236}">
                <a16:creationId xmlns:a16="http://schemas.microsoft.com/office/drawing/2014/main" id="{4F0AA5A1-FA75-46D4-9A19-65437F2807E7}"/>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277E2-75C1-4D34-88BA-BF309990586F}"/>
              </a:ext>
            </a:extLst>
          </p:cNvPr>
          <p:cNvSpPr>
            <a:spLocks noGrp="1"/>
          </p:cNvSpPr>
          <p:nvPr>
            <p:ph type="title"/>
          </p:nvPr>
        </p:nvSpPr>
        <p:spPr/>
        <p:txBody>
          <a:bodyPr>
            <a:normAutofit fontScale="90000"/>
          </a:bodyPr>
          <a:lstStyle/>
          <a:p>
            <a:r>
              <a:rPr lang="en-US"/>
              <a:t>Data augmentation methods in computer vision</a:t>
            </a:r>
          </a:p>
        </p:txBody>
      </p:sp>
      <p:pic>
        <p:nvPicPr>
          <p:cNvPr id="22532" name="Picture 4" descr="Cat - random cropping, Data augmentation">
            <a:extLst>
              <a:ext uri="{FF2B5EF4-FFF2-40B4-BE49-F238E27FC236}">
                <a16:creationId xmlns:a16="http://schemas.microsoft.com/office/drawing/2014/main" id="{0E327B53-D51A-4B7B-8A81-29F5A8C5227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27191" y="1581150"/>
            <a:ext cx="5889617" cy="274320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EB15564F-3BAA-4046-8D89-78B37E47C4E2}"/>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83683073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277E2-75C1-4D34-88BA-BF309990586F}"/>
              </a:ext>
            </a:extLst>
          </p:cNvPr>
          <p:cNvSpPr>
            <a:spLocks noGrp="1"/>
          </p:cNvSpPr>
          <p:nvPr>
            <p:ph type="title"/>
          </p:nvPr>
        </p:nvSpPr>
        <p:spPr/>
        <p:txBody>
          <a:bodyPr>
            <a:normAutofit fontScale="90000"/>
          </a:bodyPr>
          <a:lstStyle/>
          <a:p>
            <a:r>
              <a:rPr lang="en-US"/>
              <a:t>Data augmentation methods in computer vision</a:t>
            </a:r>
          </a:p>
        </p:txBody>
      </p:sp>
      <p:pic>
        <p:nvPicPr>
          <p:cNvPr id="22534" name="Picture 6" descr="Cat - color shifting, Data augmentation">
            <a:extLst>
              <a:ext uri="{FF2B5EF4-FFF2-40B4-BE49-F238E27FC236}">
                <a16:creationId xmlns:a16="http://schemas.microsoft.com/office/drawing/2014/main" id="{4D0E7E95-0429-47E2-BC98-13705C5BAD0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981200" y="1302306"/>
            <a:ext cx="4800600" cy="377614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E192ADF4-A8C6-4D00-AC0C-98FC407FBD03}"/>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34604315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277E2-75C1-4D34-88BA-BF309990586F}"/>
              </a:ext>
            </a:extLst>
          </p:cNvPr>
          <p:cNvSpPr>
            <a:spLocks noGrp="1"/>
          </p:cNvSpPr>
          <p:nvPr>
            <p:ph type="title"/>
          </p:nvPr>
        </p:nvSpPr>
        <p:spPr/>
        <p:txBody>
          <a:bodyPr>
            <a:normAutofit fontScale="90000"/>
          </a:bodyPr>
          <a:lstStyle/>
          <a:p>
            <a:r>
              <a:rPr lang="en-US"/>
              <a:t>Data augmentation methods in computer vision</a:t>
            </a:r>
          </a:p>
        </p:txBody>
      </p:sp>
      <p:pic>
        <p:nvPicPr>
          <p:cNvPr id="4" name="Picture 3">
            <a:extLst>
              <a:ext uri="{FF2B5EF4-FFF2-40B4-BE49-F238E27FC236}">
                <a16:creationId xmlns:a16="http://schemas.microsoft.com/office/drawing/2014/main" id="{3C8893F5-DE2D-4CCE-A8BC-44813E84E0C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19200" y="1616869"/>
            <a:ext cx="6893831" cy="2831306"/>
          </a:xfrm>
          <a:prstGeom prst="rect">
            <a:avLst/>
          </a:prstGeom>
        </p:spPr>
      </p:pic>
      <p:sp>
        <p:nvSpPr>
          <p:cNvPr id="3" name="Footer Placeholder 2">
            <a:extLst>
              <a:ext uri="{FF2B5EF4-FFF2-40B4-BE49-F238E27FC236}">
                <a16:creationId xmlns:a16="http://schemas.microsoft.com/office/drawing/2014/main" id="{8493F0CE-D99A-46EB-AE82-58ECB1E3A493}"/>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407962624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2CD9F6-EEA6-495B-AD75-00DF61AE82CE}"/>
              </a:ext>
            </a:extLst>
          </p:cNvPr>
          <p:cNvSpPr>
            <a:spLocks noGrp="1"/>
          </p:cNvSpPr>
          <p:nvPr>
            <p:ph idx="1"/>
          </p:nvPr>
        </p:nvSpPr>
        <p:spPr/>
        <p:txBody>
          <a:bodyPr>
            <a:normAutofit/>
          </a:bodyPr>
          <a:lstStyle/>
          <a:p>
            <a:pPr marL="0" indent="0" algn="ctr">
              <a:buNone/>
            </a:pPr>
            <a:r>
              <a:rPr lang="en-US" sz="3600" spc="-5"/>
              <a:t>CNN for Computer </a:t>
            </a:r>
            <a:r>
              <a:rPr lang="en-US" sz="3600" spc="-10"/>
              <a:t>Vision</a:t>
            </a:r>
            <a:endParaRPr lang="en-US" sz="3600"/>
          </a:p>
        </p:txBody>
      </p:sp>
      <p:sp>
        <p:nvSpPr>
          <p:cNvPr id="2" name="Footer Placeholder 1">
            <a:extLst>
              <a:ext uri="{FF2B5EF4-FFF2-40B4-BE49-F238E27FC236}">
                <a16:creationId xmlns:a16="http://schemas.microsoft.com/office/drawing/2014/main" id="{BDC2CD73-47E2-4FF4-812E-854F854FD97A}"/>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236555536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728725" y="2055212"/>
            <a:ext cx="1141095" cy="1076960"/>
          </a:xfrm>
          <a:prstGeom prst="rect">
            <a:avLst/>
          </a:prstGeom>
        </p:spPr>
        <p:txBody>
          <a:bodyPr vert="horz" wrap="square" lIns="0" tIns="12700" rIns="0" bIns="0" rtlCol="0">
            <a:spAutoFit/>
          </a:bodyPr>
          <a:lstStyle/>
          <a:p>
            <a:pPr marL="12700">
              <a:lnSpc>
                <a:spcPts val="1664"/>
              </a:lnSpc>
              <a:spcBef>
                <a:spcPts val="100"/>
              </a:spcBef>
            </a:pPr>
            <a:r>
              <a:rPr sz="1400" b="1" spc="-5" dirty="0">
                <a:latin typeface="Arial"/>
                <a:cs typeface="Arial"/>
              </a:rPr>
              <a:t>Class</a:t>
            </a:r>
            <a:r>
              <a:rPr sz="1400" b="1" spc="-75" dirty="0">
                <a:latin typeface="Arial"/>
                <a:cs typeface="Arial"/>
              </a:rPr>
              <a:t> </a:t>
            </a:r>
            <a:r>
              <a:rPr sz="1400" b="1" spc="-5" dirty="0">
                <a:latin typeface="Arial"/>
                <a:cs typeface="Arial"/>
              </a:rPr>
              <a:t>Scores</a:t>
            </a:r>
            <a:endParaRPr sz="1400">
              <a:latin typeface="Arial"/>
              <a:cs typeface="Arial"/>
            </a:endParaRPr>
          </a:p>
          <a:p>
            <a:pPr marL="12700">
              <a:lnSpc>
                <a:spcPts val="1650"/>
              </a:lnSpc>
            </a:pPr>
            <a:r>
              <a:rPr sz="1400" spc="-5" dirty="0">
                <a:latin typeface="Arial"/>
                <a:cs typeface="Arial"/>
              </a:rPr>
              <a:t>Cat:</a:t>
            </a:r>
            <a:r>
              <a:rPr sz="1400" spc="-15" dirty="0">
                <a:latin typeface="Arial"/>
                <a:cs typeface="Arial"/>
              </a:rPr>
              <a:t> </a:t>
            </a:r>
            <a:r>
              <a:rPr sz="1400" spc="-5" dirty="0">
                <a:latin typeface="Arial"/>
                <a:cs typeface="Arial"/>
              </a:rPr>
              <a:t>0.9</a:t>
            </a:r>
            <a:endParaRPr sz="1400">
              <a:latin typeface="Arial"/>
              <a:cs typeface="Arial"/>
            </a:endParaRPr>
          </a:p>
          <a:p>
            <a:pPr marL="12700">
              <a:lnSpc>
                <a:spcPts val="1650"/>
              </a:lnSpc>
            </a:pPr>
            <a:r>
              <a:rPr sz="1400" spc="-5" dirty="0">
                <a:latin typeface="Arial"/>
                <a:cs typeface="Arial"/>
              </a:rPr>
              <a:t>Dog:</a:t>
            </a:r>
            <a:r>
              <a:rPr sz="1400" spc="-20" dirty="0">
                <a:latin typeface="Arial"/>
                <a:cs typeface="Arial"/>
              </a:rPr>
              <a:t> </a:t>
            </a:r>
            <a:r>
              <a:rPr sz="1400" spc="-5" dirty="0">
                <a:latin typeface="Arial"/>
                <a:cs typeface="Arial"/>
              </a:rPr>
              <a:t>0.05</a:t>
            </a:r>
            <a:endParaRPr sz="1400">
              <a:latin typeface="Arial"/>
              <a:cs typeface="Arial"/>
            </a:endParaRPr>
          </a:p>
          <a:p>
            <a:pPr marL="12700">
              <a:lnSpc>
                <a:spcPts val="1650"/>
              </a:lnSpc>
            </a:pPr>
            <a:r>
              <a:rPr sz="1400" spc="-5" dirty="0">
                <a:latin typeface="Arial"/>
                <a:cs typeface="Arial"/>
              </a:rPr>
              <a:t>Car:</a:t>
            </a:r>
            <a:r>
              <a:rPr sz="1400" spc="-20" dirty="0">
                <a:latin typeface="Arial"/>
                <a:cs typeface="Arial"/>
              </a:rPr>
              <a:t> </a:t>
            </a:r>
            <a:r>
              <a:rPr sz="1400" spc="-5" dirty="0">
                <a:latin typeface="Arial"/>
                <a:cs typeface="Arial"/>
              </a:rPr>
              <a:t>0.01</a:t>
            </a:r>
            <a:endParaRPr sz="1400">
              <a:latin typeface="Arial"/>
              <a:cs typeface="Arial"/>
            </a:endParaRPr>
          </a:p>
          <a:p>
            <a:pPr marL="12700">
              <a:lnSpc>
                <a:spcPts val="1664"/>
              </a:lnSpc>
            </a:pPr>
            <a:r>
              <a:rPr sz="1400" spc="-5" dirty="0">
                <a:latin typeface="Arial"/>
                <a:cs typeface="Arial"/>
              </a:rPr>
              <a:t>...</a:t>
            </a:r>
            <a:endParaRPr sz="1400">
              <a:latin typeface="Arial"/>
              <a:cs typeface="Arial"/>
            </a:endParaRPr>
          </a:p>
        </p:txBody>
      </p:sp>
      <p:sp>
        <p:nvSpPr>
          <p:cNvPr id="3" name="object 3"/>
          <p:cNvSpPr txBox="1">
            <a:spLocks noGrp="1"/>
          </p:cNvSpPr>
          <p:nvPr>
            <p:ph type="title"/>
          </p:nvPr>
        </p:nvSpPr>
        <p:spPr>
          <a:xfrm>
            <a:off x="382950" y="242225"/>
            <a:ext cx="8004564" cy="520655"/>
          </a:xfrm>
          <a:prstGeom prst="rect">
            <a:avLst/>
          </a:prstGeom>
        </p:spPr>
        <p:txBody>
          <a:bodyPr vert="horz" wrap="square" lIns="0" tIns="12700" rIns="0" bIns="0" rtlCol="0">
            <a:spAutoFit/>
          </a:bodyPr>
          <a:lstStyle/>
          <a:p>
            <a:pPr marL="12700">
              <a:lnSpc>
                <a:spcPct val="100000"/>
              </a:lnSpc>
              <a:spcBef>
                <a:spcPts val="100"/>
              </a:spcBef>
            </a:pPr>
            <a:r>
              <a:rPr spc="-5" dirty="0"/>
              <a:t>So far: Image</a:t>
            </a:r>
            <a:r>
              <a:rPr spc="-105" dirty="0"/>
              <a:t> </a:t>
            </a:r>
            <a:r>
              <a:rPr spc="-5" dirty="0"/>
              <a:t>Classification</a:t>
            </a:r>
          </a:p>
        </p:txBody>
      </p:sp>
      <p:sp>
        <p:nvSpPr>
          <p:cNvPr id="4" name="object 4"/>
          <p:cNvSpPr/>
          <p:nvPr/>
        </p:nvSpPr>
        <p:spPr>
          <a:xfrm>
            <a:off x="136399" y="1995648"/>
            <a:ext cx="1305299" cy="112986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5" name="object 5"/>
          <p:cNvSpPr/>
          <p:nvPr/>
        </p:nvSpPr>
        <p:spPr>
          <a:xfrm>
            <a:off x="1522547" y="2120135"/>
            <a:ext cx="2866276" cy="960959"/>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6" name="object 6"/>
          <p:cNvSpPr txBox="1"/>
          <p:nvPr/>
        </p:nvSpPr>
        <p:spPr>
          <a:xfrm>
            <a:off x="232000" y="3195477"/>
            <a:ext cx="1139190" cy="116839"/>
          </a:xfrm>
          <a:prstGeom prst="rect">
            <a:avLst/>
          </a:prstGeom>
        </p:spPr>
        <p:txBody>
          <a:bodyPr vert="horz" wrap="square" lIns="0" tIns="12700" rIns="0" bIns="0" rtlCol="0">
            <a:spAutoFit/>
          </a:bodyPr>
          <a:lstStyle/>
          <a:p>
            <a:pPr marL="12700">
              <a:lnSpc>
                <a:spcPct val="100000"/>
              </a:lnSpc>
              <a:spcBef>
                <a:spcPts val="100"/>
              </a:spcBef>
            </a:pPr>
            <a:r>
              <a:rPr sz="600" u="sng" spc="-5" dirty="0">
                <a:solidFill>
                  <a:srgbClr val="999999"/>
                </a:solidFill>
                <a:uFill>
                  <a:solidFill>
                    <a:srgbClr val="999999"/>
                  </a:solidFill>
                </a:uFill>
                <a:latin typeface="Arial"/>
                <a:cs typeface="Arial"/>
                <a:hlinkClick r:id="rId4"/>
              </a:rPr>
              <a:t>This image</a:t>
            </a:r>
            <a:r>
              <a:rPr sz="600" spc="-5" dirty="0">
                <a:solidFill>
                  <a:srgbClr val="999999"/>
                </a:solidFill>
                <a:latin typeface="Arial"/>
                <a:cs typeface="Arial"/>
                <a:hlinkClick r:id="rId4"/>
              </a:rPr>
              <a:t> </a:t>
            </a:r>
            <a:r>
              <a:rPr sz="600" spc="-5" dirty="0">
                <a:solidFill>
                  <a:srgbClr val="999999"/>
                </a:solidFill>
                <a:latin typeface="Arial"/>
                <a:cs typeface="Arial"/>
              </a:rPr>
              <a:t>is </a:t>
            </a:r>
            <a:r>
              <a:rPr sz="600" u="sng" spc="-5" dirty="0">
                <a:solidFill>
                  <a:srgbClr val="999999"/>
                </a:solidFill>
                <a:uFill>
                  <a:solidFill>
                    <a:srgbClr val="999999"/>
                  </a:solidFill>
                </a:uFill>
                <a:latin typeface="Arial"/>
                <a:cs typeface="Arial"/>
                <a:hlinkClick r:id="rId5"/>
              </a:rPr>
              <a:t>CC0 public</a:t>
            </a:r>
            <a:r>
              <a:rPr sz="600" u="sng" spc="-55" dirty="0">
                <a:solidFill>
                  <a:srgbClr val="999999"/>
                </a:solidFill>
                <a:uFill>
                  <a:solidFill>
                    <a:srgbClr val="999999"/>
                  </a:solidFill>
                </a:uFill>
                <a:latin typeface="Arial"/>
                <a:cs typeface="Arial"/>
                <a:hlinkClick r:id="rId5"/>
              </a:rPr>
              <a:t> </a:t>
            </a:r>
            <a:r>
              <a:rPr sz="600" u="sng" spc="-5" dirty="0">
                <a:solidFill>
                  <a:srgbClr val="999999"/>
                </a:solidFill>
                <a:uFill>
                  <a:solidFill>
                    <a:srgbClr val="999999"/>
                  </a:solidFill>
                </a:uFill>
                <a:latin typeface="Arial"/>
                <a:cs typeface="Arial"/>
                <a:hlinkClick r:id="rId5"/>
              </a:rPr>
              <a:t>domain</a:t>
            </a:r>
            <a:endParaRPr sz="600">
              <a:latin typeface="Arial"/>
              <a:cs typeface="Arial"/>
            </a:endParaRPr>
          </a:p>
        </p:txBody>
      </p:sp>
      <p:sp>
        <p:nvSpPr>
          <p:cNvPr id="7" name="object 7"/>
          <p:cNvSpPr/>
          <p:nvPr/>
        </p:nvSpPr>
        <p:spPr>
          <a:xfrm>
            <a:off x="4650025" y="2183175"/>
            <a:ext cx="0" cy="755015"/>
          </a:xfrm>
          <a:custGeom>
            <a:avLst/>
            <a:gdLst/>
            <a:ahLst/>
            <a:cxnLst/>
            <a:rect l="l" t="t" r="r" b="b"/>
            <a:pathLst>
              <a:path h="755014">
                <a:moveTo>
                  <a:pt x="0" y="0"/>
                </a:moveTo>
                <a:lnTo>
                  <a:pt x="0" y="754799"/>
                </a:lnTo>
              </a:path>
            </a:pathLst>
          </a:custGeom>
          <a:ln w="38099">
            <a:solidFill>
              <a:srgbClr val="666666"/>
            </a:solidFill>
          </a:ln>
        </p:spPr>
        <p:txBody>
          <a:bodyPr wrap="square" lIns="0" tIns="0" rIns="0" bIns="0" rtlCol="0"/>
          <a:lstStyle/>
          <a:p>
            <a:endParaRPr/>
          </a:p>
        </p:txBody>
      </p:sp>
      <p:sp>
        <p:nvSpPr>
          <p:cNvPr id="8" name="object 8"/>
          <p:cNvSpPr txBox="1"/>
          <p:nvPr/>
        </p:nvSpPr>
        <p:spPr>
          <a:xfrm>
            <a:off x="4331207" y="3066688"/>
            <a:ext cx="636905" cy="448309"/>
          </a:xfrm>
          <a:prstGeom prst="rect">
            <a:avLst/>
          </a:prstGeom>
        </p:spPr>
        <p:txBody>
          <a:bodyPr vert="horz" wrap="square" lIns="0" tIns="12700" rIns="0" bIns="0" rtlCol="0">
            <a:spAutoFit/>
          </a:bodyPr>
          <a:lstStyle/>
          <a:p>
            <a:pPr algn="ctr">
              <a:lnSpc>
                <a:spcPts val="1664"/>
              </a:lnSpc>
              <a:spcBef>
                <a:spcPts val="100"/>
              </a:spcBef>
            </a:pPr>
            <a:r>
              <a:rPr sz="1400" b="1" spc="-5" dirty="0">
                <a:latin typeface="Arial"/>
                <a:cs typeface="Arial"/>
              </a:rPr>
              <a:t>Vector:</a:t>
            </a:r>
            <a:endParaRPr sz="1400">
              <a:latin typeface="Arial"/>
              <a:cs typeface="Arial"/>
            </a:endParaRPr>
          </a:p>
          <a:p>
            <a:pPr marL="635" algn="ctr">
              <a:lnSpc>
                <a:spcPts val="1664"/>
              </a:lnSpc>
            </a:pPr>
            <a:r>
              <a:rPr sz="1400" spc="-5" dirty="0">
                <a:latin typeface="Arial"/>
                <a:cs typeface="Arial"/>
              </a:rPr>
              <a:t>4096</a:t>
            </a:r>
            <a:endParaRPr sz="1400">
              <a:latin typeface="Arial"/>
              <a:cs typeface="Arial"/>
            </a:endParaRPr>
          </a:p>
        </p:txBody>
      </p:sp>
      <p:sp>
        <p:nvSpPr>
          <p:cNvPr id="9" name="object 9"/>
          <p:cNvSpPr txBox="1"/>
          <p:nvPr/>
        </p:nvSpPr>
        <p:spPr>
          <a:xfrm>
            <a:off x="5081779" y="2625031"/>
            <a:ext cx="1466850" cy="448309"/>
          </a:xfrm>
          <a:prstGeom prst="rect">
            <a:avLst/>
          </a:prstGeom>
        </p:spPr>
        <p:txBody>
          <a:bodyPr vert="horz" wrap="square" lIns="0" tIns="22860" rIns="0" bIns="0" rtlCol="0">
            <a:spAutoFit/>
          </a:bodyPr>
          <a:lstStyle/>
          <a:p>
            <a:pPr marL="12700" marR="5080">
              <a:lnSpc>
                <a:spcPts val="1650"/>
              </a:lnSpc>
              <a:spcBef>
                <a:spcPts val="180"/>
              </a:spcBef>
            </a:pPr>
            <a:r>
              <a:rPr sz="1400" b="1" spc="-5" dirty="0">
                <a:latin typeface="Arial"/>
                <a:cs typeface="Arial"/>
              </a:rPr>
              <a:t>Fully-Connecte</a:t>
            </a:r>
            <a:r>
              <a:rPr sz="1400" b="1" spc="10" dirty="0">
                <a:latin typeface="Arial"/>
                <a:cs typeface="Arial"/>
              </a:rPr>
              <a:t>d</a:t>
            </a:r>
            <a:r>
              <a:rPr sz="1400" dirty="0">
                <a:latin typeface="Arial"/>
                <a:cs typeface="Arial"/>
              </a:rPr>
              <a:t>:  </a:t>
            </a:r>
            <a:r>
              <a:rPr sz="1400" spc="-5" dirty="0">
                <a:latin typeface="Arial"/>
                <a:cs typeface="Arial"/>
              </a:rPr>
              <a:t>4096 to</a:t>
            </a:r>
            <a:r>
              <a:rPr sz="1400" spc="-25" dirty="0">
                <a:latin typeface="Arial"/>
                <a:cs typeface="Arial"/>
              </a:rPr>
              <a:t> </a:t>
            </a:r>
            <a:r>
              <a:rPr sz="1400" spc="-5" dirty="0">
                <a:latin typeface="Arial"/>
                <a:cs typeface="Arial"/>
              </a:rPr>
              <a:t>1000</a:t>
            </a:r>
            <a:endParaRPr sz="1400">
              <a:latin typeface="Arial"/>
              <a:cs typeface="Arial"/>
            </a:endParaRPr>
          </a:p>
        </p:txBody>
      </p:sp>
      <p:sp>
        <p:nvSpPr>
          <p:cNvPr id="10" name="object 10"/>
          <p:cNvSpPr/>
          <p:nvPr/>
        </p:nvSpPr>
        <p:spPr>
          <a:xfrm>
            <a:off x="5125525" y="2560524"/>
            <a:ext cx="1278890" cy="0"/>
          </a:xfrm>
          <a:custGeom>
            <a:avLst/>
            <a:gdLst/>
            <a:ahLst/>
            <a:cxnLst/>
            <a:rect l="l" t="t" r="r" b="b"/>
            <a:pathLst>
              <a:path w="1278889">
                <a:moveTo>
                  <a:pt x="0" y="0"/>
                </a:moveTo>
                <a:lnTo>
                  <a:pt x="1278299" y="0"/>
                </a:lnTo>
              </a:path>
            </a:pathLst>
          </a:custGeom>
          <a:ln w="19049">
            <a:solidFill>
              <a:srgbClr val="666666"/>
            </a:solidFill>
          </a:ln>
        </p:spPr>
        <p:txBody>
          <a:bodyPr wrap="square" lIns="0" tIns="0" rIns="0" bIns="0" rtlCol="0"/>
          <a:lstStyle/>
          <a:p>
            <a:endParaRPr/>
          </a:p>
        </p:txBody>
      </p:sp>
      <p:sp>
        <p:nvSpPr>
          <p:cNvPr id="11" name="object 11"/>
          <p:cNvSpPr/>
          <p:nvPr/>
        </p:nvSpPr>
        <p:spPr>
          <a:xfrm>
            <a:off x="6394300" y="2519534"/>
            <a:ext cx="105500" cy="81980"/>
          </a:xfrm>
          <a:prstGeom prst="rect">
            <a:avLst/>
          </a:prstGeom>
          <a:blipFill>
            <a:blip r:embed="rId6"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2" name="object 12"/>
          <p:cNvSpPr/>
          <p:nvPr/>
        </p:nvSpPr>
        <p:spPr>
          <a:xfrm>
            <a:off x="2107592" y="3171384"/>
            <a:ext cx="1598210" cy="65335"/>
          </a:xfrm>
          <a:prstGeom prst="rect">
            <a:avLst/>
          </a:prstGeom>
          <a:blipFill>
            <a:blip r:embed="rId7"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3" name="object 13"/>
          <p:cNvSpPr/>
          <p:nvPr/>
        </p:nvSpPr>
        <p:spPr>
          <a:xfrm>
            <a:off x="2104598" y="3275862"/>
            <a:ext cx="1625538" cy="65633"/>
          </a:xfrm>
          <a:prstGeom prst="rect">
            <a:avLst/>
          </a:prstGeom>
          <a:blipFill>
            <a:blip r:embed="rId8"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5" name="object 15"/>
          <p:cNvSpPr txBox="1"/>
          <p:nvPr/>
        </p:nvSpPr>
        <p:spPr>
          <a:xfrm>
            <a:off x="7456525" y="4704900"/>
            <a:ext cx="1564005" cy="309245"/>
          </a:xfrm>
          <a:prstGeom prst="rect">
            <a:avLst/>
          </a:prstGeom>
        </p:spPr>
        <p:txBody>
          <a:bodyPr vert="horz" wrap="square" lIns="0" tIns="0" rIns="0" bIns="0" rtlCol="0">
            <a:spAutoFit/>
          </a:bodyPr>
          <a:lstStyle/>
          <a:p>
            <a:pPr marL="12700">
              <a:lnSpc>
                <a:spcPts val="2310"/>
              </a:lnSpc>
            </a:pPr>
            <a:r>
              <a:rPr sz="2000" dirty="0">
                <a:solidFill>
                  <a:srgbClr val="FFFFFF"/>
                </a:solidFill>
                <a:latin typeface="Arial"/>
                <a:cs typeface="Arial"/>
              </a:rPr>
              <a:t>May </a:t>
            </a:r>
            <a:r>
              <a:rPr sz="2000" spc="-5" dirty="0">
                <a:solidFill>
                  <a:srgbClr val="FFFFFF"/>
                </a:solidFill>
                <a:latin typeface="Arial"/>
                <a:cs typeface="Arial"/>
              </a:rPr>
              <a:t>10,</a:t>
            </a:r>
            <a:r>
              <a:rPr sz="2000" spc="-95" dirty="0">
                <a:solidFill>
                  <a:srgbClr val="FFFFFF"/>
                </a:solidFill>
                <a:latin typeface="Arial"/>
                <a:cs typeface="Arial"/>
              </a:rPr>
              <a:t> </a:t>
            </a:r>
            <a:r>
              <a:rPr sz="2000" spc="-5" dirty="0">
                <a:solidFill>
                  <a:srgbClr val="FFFFFF"/>
                </a:solidFill>
                <a:latin typeface="Arial"/>
                <a:cs typeface="Arial"/>
              </a:rPr>
              <a:t>2017</a:t>
            </a:r>
            <a:endParaRPr sz="2000">
              <a:latin typeface="Arial"/>
              <a:cs typeface="Arial"/>
            </a:endParaRPr>
          </a:p>
        </p:txBody>
      </p:sp>
      <p:sp>
        <p:nvSpPr>
          <p:cNvPr id="14" name="Footer Placeholder 13">
            <a:extLst>
              <a:ext uri="{FF2B5EF4-FFF2-40B4-BE49-F238E27FC236}">
                <a16:creationId xmlns:a16="http://schemas.microsoft.com/office/drawing/2014/main" id="{D20954A0-FD21-4A3D-88C7-4A3F84AD44B9}"/>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2950" y="133350"/>
            <a:ext cx="7160850" cy="520655"/>
          </a:xfrm>
          <a:prstGeom prst="rect">
            <a:avLst/>
          </a:prstGeom>
        </p:spPr>
        <p:txBody>
          <a:bodyPr vert="horz" wrap="square" lIns="0" tIns="12700" rIns="0" bIns="0" rtlCol="0">
            <a:spAutoFit/>
          </a:bodyPr>
          <a:lstStyle/>
          <a:p>
            <a:pPr marL="12700">
              <a:lnSpc>
                <a:spcPct val="100000"/>
              </a:lnSpc>
              <a:spcBef>
                <a:spcPts val="100"/>
              </a:spcBef>
            </a:pPr>
            <a:r>
              <a:rPr sz="3200" spc="-5" dirty="0"/>
              <a:t>Other Computer </a:t>
            </a:r>
            <a:r>
              <a:rPr sz="3200" spc="-10" dirty="0"/>
              <a:t>Vision</a:t>
            </a:r>
            <a:r>
              <a:rPr sz="3200" spc="-90" dirty="0"/>
              <a:t> </a:t>
            </a:r>
            <a:r>
              <a:rPr sz="3200" spc="-5" dirty="0"/>
              <a:t>Tasks</a:t>
            </a:r>
          </a:p>
        </p:txBody>
      </p:sp>
      <p:sp>
        <p:nvSpPr>
          <p:cNvPr id="3" name="object 3"/>
          <p:cNvSpPr/>
          <p:nvPr/>
        </p:nvSpPr>
        <p:spPr>
          <a:xfrm>
            <a:off x="83850" y="1929403"/>
            <a:ext cx="2093699" cy="1812299"/>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 name="object 4"/>
          <p:cNvSpPr txBox="1"/>
          <p:nvPr/>
        </p:nvSpPr>
        <p:spPr>
          <a:xfrm>
            <a:off x="282606" y="1245824"/>
            <a:ext cx="1708785" cy="505267"/>
          </a:xfrm>
          <a:prstGeom prst="rect">
            <a:avLst/>
          </a:prstGeom>
        </p:spPr>
        <p:txBody>
          <a:bodyPr vert="horz" wrap="square" lIns="0" tIns="12700" rIns="0" bIns="0" rtlCol="0">
            <a:spAutoFit/>
          </a:bodyPr>
          <a:lstStyle/>
          <a:p>
            <a:pPr marL="29845">
              <a:lnSpc>
                <a:spcPct val="100000"/>
              </a:lnSpc>
              <a:spcBef>
                <a:spcPts val="100"/>
              </a:spcBef>
            </a:pPr>
            <a:r>
              <a:rPr sz="1600" spc="-5" dirty="0">
                <a:latin typeface="Arial"/>
                <a:cs typeface="Arial"/>
              </a:rPr>
              <a:t>Classification</a:t>
            </a:r>
            <a:endParaRPr sz="1600">
              <a:latin typeface="Arial"/>
              <a:cs typeface="Arial"/>
            </a:endParaRPr>
          </a:p>
          <a:p>
            <a:pPr marL="12700">
              <a:lnSpc>
                <a:spcPct val="100000"/>
              </a:lnSpc>
            </a:pPr>
            <a:r>
              <a:rPr sz="1600" dirty="0">
                <a:latin typeface="Arial"/>
                <a:cs typeface="Arial"/>
              </a:rPr>
              <a:t>+</a:t>
            </a:r>
            <a:r>
              <a:rPr sz="1600" spc="-110" dirty="0">
                <a:latin typeface="Arial"/>
                <a:cs typeface="Arial"/>
              </a:rPr>
              <a:t> </a:t>
            </a:r>
            <a:r>
              <a:rPr sz="1600" spc="-5" dirty="0">
                <a:latin typeface="Arial"/>
                <a:cs typeface="Arial"/>
              </a:rPr>
              <a:t>Localization</a:t>
            </a:r>
            <a:endParaRPr sz="1600">
              <a:latin typeface="Arial"/>
              <a:cs typeface="Arial"/>
            </a:endParaRPr>
          </a:p>
        </p:txBody>
      </p:sp>
      <p:sp>
        <p:nvSpPr>
          <p:cNvPr id="5" name="object 5"/>
          <p:cNvSpPr txBox="1"/>
          <p:nvPr/>
        </p:nvSpPr>
        <p:spPr>
          <a:xfrm>
            <a:off x="2592667" y="1282823"/>
            <a:ext cx="1701800" cy="505267"/>
          </a:xfrm>
          <a:prstGeom prst="rect">
            <a:avLst/>
          </a:prstGeom>
        </p:spPr>
        <p:txBody>
          <a:bodyPr vert="horz" wrap="square" lIns="0" tIns="12700" rIns="0" bIns="0" rtlCol="0">
            <a:spAutoFit/>
          </a:bodyPr>
          <a:lstStyle/>
          <a:p>
            <a:pPr marL="12700" marR="5080" indent="274320">
              <a:lnSpc>
                <a:spcPct val="100000"/>
              </a:lnSpc>
              <a:spcBef>
                <a:spcPts val="100"/>
              </a:spcBef>
            </a:pPr>
            <a:r>
              <a:rPr sz="1600" spc="-5" dirty="0">
                <a:latin typeface="Arial"/>
                <a:cs typeface="Arial"/>
              </a:rPr>
              <a:t>Semantic  Segmentation</a:t>
            </a:r>
            <a:endParaRPr sz="1600">
              <a:latin typeface="Arial"/>
              <a:cs typeface="Arial"/>
            </a:endParaRPr>
          </a:p>
        </p:txBody>
      </p:sp>
      <p:sp>
        <p:nvSpPr>
          <p:cNvPr id="6" name="object 6"/>
          <p:cNvSpPr txBox="1"/>
          <p:nvPr/>
        </p:nvSpPr>
        <p:spPr>
          <a:xfrm>
            <a:off x="5083843" y="1300488"/>
            <a:ext cx="1182370" cy="505267"/>
          </a:xfrm>
          <a:prstGeom prst="rect">
            <a:avLst/>
          </a:prstGeom>
        </p:spPr>
        <p:txBody>
          <a:bodyPr vert="horz" wrap="square" lIns="0" tIns="12700" rIns="0" bIns="0" rtlCol="0">
            <a:spAutoFit/>
          </a:bodyPr>
          <a:lstStyle/>
          <a:p>
            <a:pPr marL="12700" marR="5080" indent="182880">
              <a:lnSpc>
                <a:spcPct val="100000"/>
              </a:lnSpc>
              <a:spcBef>
                <a:spcPts val="100"/>
              </a:spcBef>
            </a:pPr>
            <a:r>
              <a:rPr sz="1600" spc="-5" dirty="0">
                <a:latin typeface="Arial"/>
                <a:cs typeface="Arial"/>
              </a:rPr>
              <a:t>Object  Detection</a:t>
            </a:r>
            <a:endParaRPr sz="1600">
              <a:latin typeface="Arial"/>
              <a:cs typeface="Arial"/>
            </a:endParaRPr>
          </a:p>
        </p:txBody>
      </p:sp>
      <p:sp>
        <p:nvSpPr>
          <p:cNvPr id="7" name="object 7"/>
          <p:cNvSpPr txBox="1"/>
          <p:nvPr/>
        </p:nvSpPr>
        <p:spPr>
          <a:xfrm>
            <a:off x="7069001" y="1222137"/>
            <a:ext cx="1701800" cy="505267"/>
          </a:xfrm>
          <a:prstGeom prst="rect">
            <a:avLst/>
          </a:prstGeom>
        </p:spPr>
        <p:txBody>
          <a:bodyPr vert="horz" wrap="square" lIns="0" tIns="12700" rIns="0" bIns="0" rtlCol="0">
            <a:spAutoFit/>
          </a:bodyPr>
          <a:lstStyle/>
          <a:p>
            <a:pPr marL="12700" marR="5080" indent="323850">
              <a:lnSpc>
                <a:spcPct val="100000"/>
              </a:lnSpc>
              <a:spcBef>
                <a:spcPts val="100"/>
              </a:spcBef>
            </a:pPr>
            <a:r>
              <a:rPr sz="1600" spc="-5" dirty="0">
                <a:latin typeface="Arial"/>
                <a:cs typeface="Arial"/>
              </a:rPr>
              <a:t>Instance  Segmentation</a:t>
            </a:r>
            <a:endParaRPr sz="1600">
              <a:latin typeface="Arial"/>
              <a:cs typeface="Arial"/>
            </a:endParaRPr>
          </a:p>
        </p:txBody>
      </p:sp>
      <p:sp>
        <p:nvSpPr>
          <p:cNvPr id="8" name="object 8"/>
          <p:cNvSpPr/>
          <p:nvPr/>
        </p:nvSpPr>
        <p:spPr>
          <a:xfrm>
            <a:off x="176176" y="2249353"/>
            <a:ext cx="1703705" cy="1172845"/>
          </a:xfrm>
          <a:custGeom>
            <a:avLst/>
            <a:gdLst/>
            <a:ahLst/>
            <a:cxnLst/>
            <a:rect l="l" t="t" r="r" b="b"/>
            <a:pathLst>
              <a:path w="1703704" h="1172845">
                <a:moveTo>
                  <a:pt x="0" y="0"/>
                </a:moveTo>
                <a:lnTo>
                  <a:pt x="1703099" y="0"/>
                </a:lnTo>
                <a:lnTo>
                  <a:pt x="1703099" y="1172399"/>
                </a:lnTo>
                <a:lnTo>
                  <a:pt x="0" y="1172399"/>
                </a:lnTo>
                <a:lnTo>
                  <a:pt x="0" y="0"/>
                </a:lnTo>
                <a:close/>
              </a:path>
            </a:pathLst>
          </a:custGeom>
          <a:ln w="76199">
            <a:solidFill>
              <a:srgbClr val="FF0000"/>
            </a:solidFill>
          </a:ln>
        </p:spPr>
        <p:txBody>
          <a:bodyPr wrap="square" lIns="0" tIns="0" rIns="0" bIns="0" rtlCol="0"/>
          <a:lstStyle/>
          <a:p>
            <a:endParaRPr/>
          </a:p>
        </p:txBody>
      </p:sp>
      <p:sp>
        <p:nvSpPr>
          <p:cNvPr id="9" name="object 9"/>
          <p:cNvSpPr/>
          <p:nvPr/>
        </p:nvSpPr>
        <p:spPr>
          <a:xfrm>
            <a:off x="4637775" y="1967779"/>
            <a:ext cx="2093699" cy="1798499"/>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0" name="object 10"/>
          <p:cNvSpPr/>
          <p:nvPr/>
        </p:nvSpPr>
        <p:spPr>
          <a:xfrm>
            <a:off x="6917425" y="1967779"/>
            <a:ext cx="2106875" cy="1812299"/>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1" name="object 11"/>
          <p:cNvSpPr/>
          <p:nvPr/>
        </p:nvSpPr>
        <p:spPr>
          <a:xfrm>
            <a:off x="7327080" y="2726447"/>
            <a:ext cx="706120" cy="1053465"/>
          </a:xfrm>
          <a:custGeom>
            <a:avLst/>
            <a:gdLst/>
            <a:ahLst/>
            <a:cxnLst/>
            <a:rect l="l" t="t" r="r" b="b"/>
            <a:pathLst>
              <a:path w="706120" h="1053464">
                <a:moveTo>
                  <a:pt x="478725" y="37759"/>
                </a:moveTo>
                <a:lnTo>
                  <a:pt x="294435" y="37759"/>
                </a:lnTo>
                <a:lnTo>
                  <a:pt x="323695" y="12580"/>
                </a:lnTo>
                <a:lnTo>
                  <a:pt x="424281" y="0"/>
                </a:lnTo>
                <a:lnTo>
                  <a:pt x="478725" y="37759"/>
                </a:lnTo>
                <a:close/>
              </a:path>
              <a:path w="706120" h="1053464">
                <a:moveTo>
                  <a:pt x="591616" y="54542"/>
                </a:moveTo>
                <a:lnTo>
                  <a:pt x="502924" y="54542"/>
                </a:lnTo>
                <a:lnTo>
                  <a:pt x="544980" y="18879"/>
                </a:lnTo>
                <a:lnTo>
                  <a:pt x="591616" y="54542"/>
                </a:lnTo>
                <a:close/>
              </a:path>
              <a:path w="706120" h="1053464">
                <a:moveTo>
                  <a:pt x="669950" y="507684"/>
                </a:moveTo>
                <a:lnTo>
                  <a:pt x="181055" y="507684"/>
                </a:lnTo>
                <a:lnTo>
                  <a:pt x="230430" y="390203"/>
                </a:lnTo>
                <a:lnTo>
                  <a:pt x="153622" y="306288"/>
                </a:lnTo>
                <a:lnTo>
                  <a:pt x="201169" y="138458"/>
                </a:lnTo>
                <a:lnTo>
                  <a:pt x="175564" y="94399"/>
                </a:lnTo>
                <a:lnTo>
                  <a:pt x="201169" y="23073"/>
                </a:lnTo>
                <a:lnTo>
                  <a:pt x="294435" y="37759"/>
                </a:lnTo>
                <a:lnTo>
                  <a:pt x="478725" y="37759"/>
                </a:lnTo>
                <a:lnTo>
                  <a:pt x="502924" y="54542"/>
                </a:lnTo>
                <a:lnTo>
                  <a:pt x="591616" y="54542"/>
                </a:lnTo>
                <a:lnTo>
                  <a:pt x="605337" y="65035"/>
                </a:lnTo>
                <a:lnTo>
                  <a:pt x="596190" y="148950"/>
                </a:lnTo>
                <a:lnTo>
                  <a:pt x="612648" y="209783"/>
                </a:lnTo>
                <a:lnTo>
                  <a:pt x="662023" y="260132"/>
                </a:lnTo>
                <a:lnTo>
                  <a:pt x="638253" y="335660"/>
                </a:lnTo>
                <a:lnTo>
                  <a:pt x="660195" y="356637"/>
                </a:lnTo>
                <a:lnTo>
                  <a:pt x="669950" y="507684"/>
                </a:lnTo>
                <a:close/>
              </a:path>
              <a:path w="706120" h="1053464">
                <a:moveTo>
                  <a:pt x="107903" y="629359"/>
                </a:moveTo>
                <a:lnTo>
                  <a:pt x="0" y="572720"/>
                </a:lnTo>
                <a:lnTo>
                  <a:pt x="7318" y="396493"/>
                </a:lnTo>
                <a:lnTo>
                  <a:pt x="62176" y="383913"/>
                </a:lnTo>
                <a:lnTo>
                  <a:pt x="181055" y="507684"/>
                </a:lnTo>
                <a:lnTo>
                  <a:pt x="669950" y="507684"/>
                </a:lnTo>
                <a:lnTo>
                  <a:pt x="671170" y="526564"/>
                </a:lnTo>
                <a:lnTo>
                  <a:pt x="705914" y="593697"/>
                </a:lnTo>
                <a:lnTo>
                  <a:pt x="689219" y="614673"/>
                </a:lnTo>
                <a:lnTo>
                  <a:pt x="208481" y="614673"/>
                </a:lnTo>
                <a:lnTo>
                  <a:pt x="107903" y="629359"/>
                </a:lnTo>
                <a:close/>
              </a:path>
              <a:path w="706120" h="1053464">
                <a:moveTo>
                  <a:pt x="166424" y="1053129"/>
                </a:moveTo>
                <a:lnTo>
                  <a:pt x="202997" y="952431"/>
                </a:lnTo>
                <a:lnTo>
                  <a:pt x="173736" y="774116"/>
                </a:lnTo>
                <a:lnTo>
                  <a:pt x="208481" y="614673"/>
                </a:lnTo>
                <a:lnTo>
                  <a:pt x="689219" y="614673"/>
                </a:lnTo>
                <a:lnTo>
                  <a:pt x="629106" y="690201"/>
                </a:lnTo>
                <a:lnTo>
                  <a:pt x="660195" y="797190"/>
                </a:lnTo>
                <a:lnTo>
                  <a:pt x="655173" y="809779"/>
                </a:lnTo>
                <a:lnTo>
                  <a:pt x="466344" y="809779"/>
                </a:lnTo>
                <a:lnTo>
                  <a:pt x="358448" y="816070"/>
                </a:lnTo>
                <a:lnTo>
                  <a:pt x="301754" y="870621"/>
                </a:lnTo>
                <a:lnTo>
                  <a:pt x="340154" y="1051033"/>
                </a:lnTo>
                <a:lnTo>
                  <a:pt x="166424" y="1053129"/>
                </a:lnTo>
                <a:close/>
              </a:path>
              <a:path w="706120" h="1053464">
                <a:moveTo>
                  <a:pt x="561445" y="1044742"/>
                </a:moveTo>
                <a:lnTo>
                  <a:pt x="402339" y="1040549"/>
                </a:lnTo>
                <a:lnTo>
                  <a:pt x="495605" y="872718"/>
                </a:lnTo>
                <a:lnTo>
                  <a:pt x="466344" y="809779"/>
                </a:lnTo>
                <a:lnTo>
                  <a:pt x="655173" y="809779"/>
                </a:lnTo>
                <a:lnTo>
                  <a:pt x="561445" y="1044742"/>
                </a:lnTo>
                <a:close/>
              </a:path>
            </a:pathLst>
          </a:custGeom>
          <a:solidFill>
            <a:srgbClr val="FF0000"/>
          </a:solidFill>
        </p:spPr>
        <p:txBody>
          <a:bodyPr wrap="square" lIns="0" tIns="0" rIns="0" bIns="0" rtlCol="0"/>
          <a:lstStyle/>
          <a:p>
            <a:endParaRPr/>
          </a:p>
        </p:txBody>
      </p:sp>
      <p:sp>
        <p:nvSpPr>
          <p:cNvPr id="12" name="object 12"/>
          <p:cNvSpPr/>
          <p:nvPr/>
        </p:nvSpPr>
        <p:spPr>
          <a:xfrm>
            <a:off x="7327080" y="2726447"/>
            <a:ext cx="706120" cy="1053465"/>
          </a:xfrm>
          <a:custGeom>
            <a:avLst/>
            <a:gdLst/>
            <a:ahLst/>
            <a:cxnLst/>
            <a:rect l="l" t="t" r="r" b="b"/>
            <a:pathLst>
              <a:path w="706120" h="1053464">
                <a:moveTo>
                  <a:pt x="201169" y="138458"/>
                </a:moveTo>
                <a:lnTo>
                  <a:pt x="153622" y="306288"/>
                </a:lnTo>
                <a:lnTo>
                  <a:pt x="230430" y="390203"/>
                </a:lnTo>
                <a:lnTo>
                  <a:pt x="181055" y="507684"/>
                </a:lnTo>
                <a:lnTo>
                  <a:pt x="62176" y="383913"/>
                </a:lnTo>
                <a:lnTo>
                  <a:pt x="7318" y="396493"/>
                </a:lnTo>
                <a:lnTo>
                  <a:pt x="0" y="572720"/>
                </a:lnTo>
                <a:lnTo>
                  <a:pt x="107903" y="629359"/>
                </a:lnTo>
                <a:lnTo>
                  <a:pt x="208481" y="614673"/>
                </a:lnTo>
                <a:lnTo>
                  <a:pt x="173736" y="774116"/>
                </a:lnTo>
                <a:lnTo>
                  <a:pt x="202997" y="952431"/>
                </a:lnTo>
                <a:lnTo>
                  <a:pt x="166424" y="1053129"/>
                </a:lnTo>
                <a:lnTo>
                  <a:pt x="340154" y="1051033"/>
                </a:lnTo>
                <a:lnTo>
                  <a:pt x="301754" y="870621"/>
                </a:lnTo>
                <a:lnTo>
                  <a:pt x="358448" y="816070"/>
                </a:lnTo>
                <a:lnTo>
                  <a:pt x="466344" y="809779"/>
                </a:lnTo>
                <a:lnTo>
                  <a:pt x="495605" y="872718"/>
                </a:lnTo>
                <a:lnTo>
                  <a:pt x="402339" y="1040549"/>
                </a:lnTo>
                <a:lnTo>
                  <a:pt x="561445" y="1044742"/>
                </a:lnTo>
                <a:lnTo>
                  <a:pt x="660195" y="797190"/>
                </a:lnTo>
                <a:lnTo>
                  <a:pt x="629106" y="690201"/>
                </a:lnTo>
                <a:lnTo>
                  <a:pt x="705914" y="593697"/>
                </a:lnTo>
                <a:lnTo>
                  <a:pt x="671170" y="526564"/>
                </a:lnTo>
                <a:lnTo>
                  <a:pt x="660195" y="356637"/>
                </a:lnTo>
                <a:lnTo>
                  <a:pt x="638253" y="335660"/>
                </a:lnTo>
                <a:lnTo>
                  <a:pt x="662023" y="260132"/>
                </a:lnTo>
                <a:lnTo>
                  <a:pt x="612648" y="209783"/>
                </a:lnTo>
                <a:lnTo>
                  <a:pt x="596190" y="148950"/>
                </a:lnTo>
                <a:lnTo>
                  <a:pt x="605337" y="65035"/>
                </a:lnTo>
                <a:lnTo>
                  <a:pt x="544980" y="18879"/>
                </a:lnTo>
                <a:lnTo>
                  <a:pt x="502924" y="54542"/>
                </a:lnTo>
                <a:lnTo>
                  <a:pt x="424281" y="0"/>
                </a:lnTo>
                <a:lnTo>
                  <a:pt x="323695" y="12580"/>
                </a:lnTo>
                <a:lnTo>
                  <a:pt x="294435" y="37759"/>
                </a:lnTo>
                <a:lnTo>
                  <a:pt x="201169" y="23073"/>
                </a:lnTo>
                <a:lnTo>
                  <a:pt x="175564" y="94399"/>
                </a:lnTo>
                <a:lnTo>
                  <a:pt x="201169" y="138458"/>
                </a:lnTo>
                <a:close/>
              </a:path>
            </a:pathLst>
          </a:custGeom>
          <a:ln w="28574">
            <a:solidFill>
              <a:srgbClr val="FF0000"/>
            </a:solidFill>
          </a:ln>
        </p:spPr>
        <p:txBody>
          <a:bodyPr wrap="square" lIns="0" tIns="0" rIns="0" bIns="0" rtlCol="0"/>
          <a:lstStyle/>
          <a:p>
            <a:endParaRPr/>
          </a:p>
        </p:txBody>
      </p:sp>
      <p:sp>
        <p:nvSpPr>
          <p:cNvPr id="13" name="object 13"/>
          <p:cNvSpPr/>
          <p:nvPr/>
        </p:nvSpPr>
        <p:spPr>
          <a:xfrm>
            <a:off x="7975569" y="2855732"/>
            <a:ext cx="372745" cy="819785"/>
          </a:xfrm>
          <a:custGeom>
            <a:avLst/>
            <a:gdLst/>
            <a:ahLst/>
            <a:cxnLst/>
            <a:rect l="l" t="t" r="r" b="b"/>
            <a:pathLst>
              <a:path w="372745" h="819785">
                <a:moveTo>
                  <a:pt x="0" y="757076"/>
                </a:moveTo>
                <a:lnTo>
                  <a:pt x="38199" y="636321"/>
                </a:lnTo>
                <a:lnTo>
                  <a:pt x="30556" y="582906"/>
                </a:lnTo>
                <a:lnTo>
                  <a:pt x="57295" y="506271"/>
                </a:lnTo>
                <a:lnTo>
                  <a:pt x="89760" y="455178"/>
                </a:lnTo>
                <a:lnTo>
                  <a:pt x="51568" y="406406"/>
                </a:lnTo>
                <a:lnTo>
                  <a:pt x="105037" y="53414"/>
                </a:lnTo>
                <a:lnTo>
                  <a:pt x="179519" y="0"/>
                </a:lnTo>
                <a:lnTo>
                  <a:pt x="286466" y="25551"/>
                </a:lnTo>
                <a:lnTo>
                  <a:pt x="317022" y="99865"/>
                </a:lnTo>
                <a:lnTo>
                  <a:pt x="372408" y="141664"/>
                </a:lnTo>
                <a:lnTo>
                  <a:pt x="366674" y="257778"/>
                </a:lnTo>
                <a:lnTo>
                  <a:pt x="366674" y="411048"/>
                </a:lnTo>
                <a:lnTo>
                  <a:pt x="313205" y="520198"/>
                </a:lnTo>
                <a:lnTo>
                  <a:pt x="313205" y="610769"/>
                </a:lnTo>
                <a:lnTo>
                  <a:pt x="118406" y="610769"/>
                </a:lnTo>
                <a:lnTo>
                  <a:pt x="95494" y="627027"/>
                </a:lnTo>
                <a:lnTo>
                  <a:pt x="103129" y="740819"/>
                </a:lnTo>
                <a:lnTo>
                  <a:pt x="0" y="757076"/>
                </a:lnTo>
                <a:close/>
              </a:path>
              <a:path w="372745" h="819785">
                <a:moveTo>
                  <a:pt x="208167" y="819775"/>
                </a:moveTo>
                <a:lnTo>
                  <a:pt x="150872" y="782618"/>
                </a:lnTo>
                <a:lnTo>
                  <a:pt x="217718" y="629348"/>
                </a:lnTo>
                <a:lnTo>
                  <a:pt x="118406" y="610769"/>
                </a:lnTo>
                <a:lnTo>
                  <a:pt x="313205" y="610769"/>
                </a:lnTo>
                <a:lnTo>
                  <a:pt x="313205" y="643284"/>
                </a:lnTo>
                <a:lnTo>
                  <a:pt x="271187" y="712956"/>
                </a:lnTo>
                <a:lnTo>
                  <a:pt x="297927" y="796554"/>
                </a:lnTo>
                <a:lnTo>
                  <a:pt x="208167" y="819775"/>
                </a:lnTo>
                <a:close/>
              </a:path>
            </a:pathLst>
          </a:custGeom>
          <a:solidFill>
            <a:srgbClr val="00FF00"/>
          </a:solidFill>
        </p:spPr>
        <p:txBody>
          <a:bodyPr wrap="square" lIns="0" tIns="0" rIns="0" bIns="0" rtlCol="0"/>
          <a:lstStyle/>
          <a:p>
            <a:endParaRPr/>
          </a:p>
        </p:txBody>
      </p:sp>
      <p:sp>
        <p:nvSpPr>
          <p:cNvPr id="14" name="object 14"/>
          <p:cNvSpPr/>
          <p:nvPr/>
        </p:nvSpPr>
        <p:spPr>
          <a:xfrm>
            <a:off x="7975569" y="2855732"/>
            <a:ext cx="372745" cy="819785"/>
          </a:xfrm>
          <a:custGeom>
            <a:avLst/>
            <a:gdLst/>
            <a:ahLst/>
            <a:cxnLst/>
            <a:rect l="l" t="t" r="r" b="b"/>
            <a:pathLst>
              <a:path w="372745" h="819785">
                <a:moveTo>
                  <a:pt x="51568" y="406406"/>
                </a:moveTo>
                <a:lnTo>
                  <a:pt x="105037" y="53414"/>
                </a:lnTo>
                <a:lnTo>
                  <a:pt x="179519" y="0"/>
                </a:lnTo>
                <a:lnTo>
                  <a:pt x="286466" y="25551"/>
                </a:lnTo>
                <a:lnTo>
                  <a:pt x="317022" y="99865"/>
                </a:lnTo>
                <a:lnTo>
                  <a:pt x="372408" y="141664"/>
                </a:lnTo>
                <a:lnTo>
                  <a:pt x="366674" y="257778"/>
                </a:lnTo>
                <a:lnTo>
                  <a:pt x="366674" y="411048"/>
                </a:lnTo>
                <a:lnTo>
                  <a:pt x="313205" y="520198"/>
                </a:lnTo>
                <a:lnTo>
                  <a:pt x="313205" y="643284"/>
                </a:lnTo>
                <a:lnTo>
                  <a:pt x="271187" y="712956"/>
                </a:lnTo>
                <a:lnTo>
                  <a:pt x="297927" y="796554"/>
                </a:lnTo>
                <a:lnTo>
                  <a:pt x="208167" y="819775"/>
                </a:lnTo>
                <a:lnTo>
                  <a:pt x="150872" y="782618"/>
                </a:lnTo>
                <a:lnTo>
                  <a:pt x="217718" y="629348"/>
                </a:lnTo>
                <a:lnTo>
                  <a:pt x="118406" y="610769"/>
                </a:lnTo>
                <a:lnTo>
                  <a:pt x="95494" y="627027"/>
                </a:lnTo>
                <a:lnTo>
                  <a:pt x="103129" y="740819"/>
                </a:lnTo>
                <a:lnTo>
                  <a:pt x="0" y="757076"/>
                </a:lnTo>
                <a:lnTo>
                  <a:pt x="38199" y="636321"/>
                </a:lnTo>
                <a:lnTo>
                  <a:pt x="30556" y="582906"/>
                </a:lnTo>
                <a:lnTo>
                  <a:pt x="57295" y="506271"/>
                </a:lnTo>
                <a:lnTo>
                  <a:pt x="89760" y="455178"/>
                </a:lnTo>
                <a:lnTo>
                  <a:pt x="51568" y="406406"/>
                </a:lnTo>
                <a:close/>
              </a:path>
            </a:pathLst>
          </a:custGeom>
          <a:ln w="38099">
            <a:solidFill>
              <a:srgbClr val="00FF00"/>
            </a:solidFill>
          </a:ln>
        </p:spPr>
        <p:txBody>
          <a:bodyPr wrap="square" lIns="0" tIns="0" rIns="0" bIns="0" rtlCol="0"/>
          <a:lstStyle/>
          <a:p>
            <a:endParaRPr/>
          </a:p>
        </p:txBody>
      </p:sp>
      <p:sp>
        <p:nvSpPr>
          <p:cNvPr id="15" name="object 15"/>
          <p:cNvSpPr/>
          <p:nvPr/>
        </p:nvSpPr>
        <p:spPr>
          <a:xfrm>
            <a:off x="8313673" y="2737295"/>
            <a:ext cx="317500" cy="715645"/>
          </a:xfrm>
          <a:custGeom>
            <a:avLst/>
            <a:gdLst/>
            <a:ahLst/>
            <a:cxnLst/>
            <a:rect l="l" t="t" r="r" b="b"/>
            <a:pathLst>
              <a:path w="317500" h="715644">
                <a:moveTo>
                  <a:pt x="87850" y="715267"/>
                </a:moveTo>
                <a:lnTo>
                  <a:pt x="49651" y="696689"/>
                </a:lnTo>
                <a:lnTo>
                  <a:pt x="76390" y="654890"/>
                </a:lnTo>
                <a:lnTo>
                  <a:pt x="0" y="650247"/>
                </a:lnTo>
                <a:lnTo>
                  <a:pt x="36281" y="568970"/>
                </a:lnTo>
                <a:lnTo>
                  <a:pt x="64929" y="545740"/>
                </a:lnTo>
                <a:lnTo>
                  <a:pt x="32464" y="204363"/>
                </a:lnTo>
                <a:lnTo>
                  <a:pt x="87850" y="58056"/>
                </a:lnTo>
                <a:lnTo>
                  <a:pt x="87850" y="0"/>
                </a:lnTo>
                <a:lnTo>
                  <a:pt x="137503" y="27862"/>
                </a:lnTo>
                <a:lnTo>
                  <a:pt x="217710" y="39478"/>
                </a:lnTo>
                <a:lnTo>
                  <a:pt x="260554" y="39478"/>
                </a:lnTo>
                <a:lnTo>
                  <a:pt x="261635" y="78956"/>
                </a:lnTo>
                <a:lnTo>
                  <a:pt x="317022" y="278677"/>
                </a:lnTo>
                <a:lnTo>
                  <a:pt x="292192" y="438921"/>
                </a:lnTo>
                <a:lnTo>
                  <a:pt x="254001" y="585218"/>
                </a:lnTo>
                <a:lnTo>
                  <a:pt x="267370" y="685083"/>
                </a:lnTo>
                <a:lnTo>
                  <a:pt x="200843" y="710625"/>
                </a:lnTo>
                <a:lnTo>
                  <a:pt x="168058" y="710625"/>
                </a:lnTo>
                <a:lnTo>
                  <a:pt x="87850" y="715267"/>
                </a:lnTo>
                <a:close/>
              </a:path>
              <a:path w="317500" h="715644">
                <a:moveTo>
                  <a:pt x="260554" y="39478"/>
                </a:moveTo>
                <a:lnTo>
                  <a:pt x="217710" y="39478"/>
                </a:lnTo>
                <a:lnTo>
                  <a:pt x="259727" y="9284"/>
                </a:lnTo>
                <a:lnTo>
                  <a:pt x="260554" y="39478"/>
                </a:lnTo>
                <a:close/>
              </a:path>
              <a:path w="317500" h="715644">
                <a:moveTo>
                  <a:pt x="194797" y="712946"/>
                </a:moveTo>
                <a:lnTo>
                  <a:pt x="168058" y="710625"/>
                </a:lnTo>
                <a:lnTo>
                  <a:pt x="200843" y="710625"/>
                </a:lnTo>
                <a:lnTo>
                  <a:pt x="194797" y="712946"/>
                </a:lnTo>
                <a:close/>
              </a:path>
            </a:pathLst>
          </a:custGeom>
          <a:solidFill>
            <a:srgbClr val="0000FF"/>
          </a:solidFill>
        </p:spPr>
        <p:txBody>
          <a:bodyPr wrap="square" lIns="0" tIns="0" rIns="0" bIns="0" rtlCol="0"/>
          <a:lstStyle/>
          <a:p>
            <a:endParaRPr/>
          </a:p>
        </p:txBody>
      </p:sp>
      <p:sp>
        <p:nvSpPr>
          <p:cNvPr id="16" name="object 16"/>
          <p:cNvSpPr/>
          <p:nvPr/>
        </p:nvSpPr>
        <p:spPr>
          <a:xfrm>
            <a:off x="8313673" y="2737295"/>
            <a:ext cx="317500" cy="715645"/>
          </a:xfrm>
          <a:custGeom>
            <a:avLst/>
            <a:gdLst/>
            <a:ahLst/>
            <a:cxnLst/>
            <a:rect l="l" t="t" r="r" b="b"/>
            <a:pathLst>
              <a:path w="317500" h="715644">
                <a:moveTo>
                  <a:pt x="32464" y="204363"/>
                </a:moveTo>
                <a:lnTo>
                  <a:pt x="87850" y="58056"/>
                </a:lnTo>
                <a:lnTo>
                  <a:pt x="87850" y="0"/>
                </a:lnTo>
                <a:lnTo>
                  <a:pt x="137503" y="27862"/>
                </a:lnTo>
                <a:lnTo>
                  <a:pt x="217710" y="39478"/>
                </a:lnTo>
                <a:lnTo>
                  <a:pt x="259727" y="9284"/>
                </a:lnTo>
                <a:lnTo>
                  <a:pt x="261635" y="78956"/>
                </a:lnTo>
                <a:lnTo>
                  <a:pt x="317022" y="278677"/>
                </a:lnTo>
                <a:lnTo>
                  <a:pt x="292192" y="438921"/>
                </a:lnTo>
                <a:lnTo>
                  <a:pt x="254001" y="585218"/>
                </a:lnTo>
                <a:lnTo>
                  <a:pt x="267370" y="685083"/>
                </a:lnTo>
                <a:lnTo>
                  <a:pt x="194797" y="712946"/>
                </a:lnTo>
                <a:lnTo>
                  <a:pt x="168058" y="710625"/>
                </a:lnTo>
                <a:lnTo>
                  <a:pt x="87850" y="715267"/>
                </a:lnTo>
                <a:lnTo>
                  <a:pt x="49651" y="696689"/>
                </a:lnTo>
                <a:lnTo>
                  <a:pt x="76390" y="654890"/>
                </a:lnTo>
                <a:lnTo>
                  <a:pt x="0" y="650247"/>
                </a:lnTo>
                <a:lnTo>
                  <a:pt x="36281" y="568970"/>
                </a:lnTo>
                <a:lnTo>
                  <a:pt x="64929" y="545740"/>
                </a:lnTo>
                <a:lnTo>
                  <a:pt x="32464" y="204363"/>
                </a:lnTo>
                <a:close/>
              </a:path>
            </a:pathLst>
          </a:custGeom>
          <a:ln w="28574">
            <a:solidFill>
              <a:srgbClr val="0000FF"/>
            </a:solidFill>
          </a:ln>
        </p:spPr>
        <p:txBody>
          <a:bodyPr wrap="square" lIns="0" tIns="0" rIns="0" bIns="0" rtlCol="0"/>
          <a:lstStyle/>
          <a:p>
            <a:endParaRPr/>
          </a:p>
        </p:txBody>
      </p:sp>
      <p:sp>
        <p:nvSpPr>
          <p:cNvPr id="17" name="object 17"/>
          <p:cNvSpPr/>
          <p:nvPr/>
        </p:nvSpPr>
        <p:spPr>
          <a:xfrm>
            <a:off x="4724400" y="4244155"/>
            <a:ext cx="4196435" cy="352425"/>
          </a:xfrm>
          <a:custGeom>
            <a:avLst/>
            <a:gdLst/>
            <a:ahLst/>
            <a:cxnLst/>
            <a:rect l="l" t="t" r="r" b="b"/>
            <a:pathLst>
              <a:path w="4124959" h="352425">
                <a:moveTo>
                  <a:pt x="4124399" y="0"/>
                </a:moveTo>
                <a:lnTo>
                  <a:pt x="4118391" y="40343"/>
                </a:lnTo>
                <a:lnTo>
                  <a:pt x="4101276" y="77378"/>
                </a:lnTo>
                <a:lnTo>
                  <a:pt x="4074421" y="110047"/>
                </a:lnTo>
                <a:lnTo>
                  <a:pt x="4039190" y="137295"/>
                </a:lnTo>
                <a:lnTo>
                  <a:pt x="3996950" y="158066"/>
                </a:lnTo>
                <a:lnTo>
                  <a:pt x="3949066" y="171303"/>
                </a:lnTo>
                <a:lnTo>
                  <a:pt x="3896903" y="175949"/>
                </a:lnTo>
                <a:lnTo>
                  <a:pt x="2289695" y="175949"/>
                </a:lnTo>
                <a:lnTo>
                  <a:pt x="2237533" y="180596"/>
                </a:lnTo>
                <a:lnTo>
                  <a:pt x="2189649" y="193833"/>
                </a:lnTo>
                <a:lnTo>
                  <a:pt x="2147409" y="214604"/>
                </a:lnTo>
                <a:lnTo>
                  <a:pt x="2112178" y="241852"/>
                </a:lnTo>
                <a:lnTo>
                  <a:pt x="2085323" y="274521"/>
                </a:lnTo>
                <a:lnTo>
                  <a:pt x="2068208" y="311556"/>
                </a:lnTo>
                <a:lnTo>
                  <a:pt x="2062199" y="351899"/>
                </a:lnTo>
                <a:lnTo>
                  <a:pt x="2056191" y="311556"/>
                </a:lnTo>
                <a:lnTo>
                  <a:pt x="2039076" y="274521"/>
                </a:lnTo>
                <a:lnTo>
                  <a:pt x="2012221" y="241852"/>
                </a:lnTo>
                <a:lnTo>
                  <a:pt x="1976990" y="214604"/>
                </a:lnTo>
                <a:lnTo>
                  <a:pt x="1934750" y="193833"/>
                </a:lnTo>
                <a:lnTo>
                  <a:pt x="1886866" y="180596"/>
                </a:lnTo>
                <a:lnTo>
                  <a:pt x="1834703" y="175949"/>
                </a:lnTo>
                <a:lnTo>
                  <a:pt x="227496" y="175949"/>
                </a:lnTo>
                <a:lnTo>
                  <a:pt x="175333" y="171303"/>
                </a:lnTo>
                <a:lnTo>
                  <a:pt x="127449" y="158066"/>
                </a:lnTo>
                <a:lnTo>
                  <a:pt x="85208" y="137295"/>
                </a:lnTo>
                <a:lnTo>
                  <a:pt x="49978" y="110047"/>
                </a:lnTo>
                <a:lnTo>
                  <a:pt x="23122" y="77378"/>
                </a:lnTo>
                <a:lnTo>
                  <a:pt x="6008" y="40343"/>
                </a:lnTo>
                <a:lnTo>
                  <a:pt x="0" y="0"/>
                </a:lnTo>
              </a:path>
            </a:pathLst>
          </a:custGeom>
          <a:ln w="19049">
            <a:solidFill>
              <a:srgbClr val="666666"/>
            </a:solidFill>
          </a:ln>
        </p:spPr>
        <p:txBody>
          <a:bodyPr wrap="square" lIns="0" tIns="0" rIns="0" bIns="0" rtlCol="0"/>
          <a:lstStyle/>
          <a:p>
            <a:endParaRPr/>
          </a:p>
        </p:txBody>
      </p:sp>
      <p:sp>
        <p:nvSpPr>
          <p:cNvPr id="20" name="object 20"/>
          <p:cNvSpPr/>
          <p:nvPr/>
        </p:nvSpPr>
        <p:spPr>
          <a:xfrm>
            <a:off x="2362200" y="1963239"/>
            <a:ext cx="2137939" cy="1818612"/>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1" name="object 21"/>
          <p:cNvSpPr/>
          <p:nvPr/>
        </p:nvSpPr>
        <p:spPr>
          <a:xfrm>
            <a:off x="2428414" y="2332652"/>
            <a:ext cx="1642745" cy="1154430"/>
          </a:xfrm>
          <a:custGeom>
            <a:avLst/>
            <a:gdLst/>
            <a:ahLst/>
            <a:cxnLst/>
            <a:rect l="l" t="t" r="r" b="b"/>
            <a:pathLst>
              <a:path w="1642745" h="1154430">
                <a:moveTo>
                  <a:pt x="1637034" y="153281"/>
                </a:moveTo>
                <a:lnTo>
                  <a:pt x="1183464" y="153281"/>
                </a:lnTo>
                <a:lnTo>
                  <a:pt x="1431164" y="135244"/>
                </a:lnTo>
                <a:lnTo>
                  <a:pt x="1577952" y="0"/>
                </a:lnTo>
                <a:lnTo>
                  <a:pt x="1642181" y="27043"/>
                </a:lnTo>
                <a:lnTo>
                  <a:pt x="1637034" y="153281"/>
                </a:lnTo>
                <a:close/>
              </a:path>
              <a:path w="1642745" h="1154430">
                <a:moveTo>
                  <a:pt x="1619246" y="333582"/>
                </a:moveTo>
                <a:lnTo>
                  <a:pt x="926598" y="333582"/>
                </a:lnTo>
                <a:lnTo>
                  <a:pt x="1009182" y="306513"/>
                </a:lnTo>
                <a:lnTo>
                  <a:pt x="972473" y="153281"/>
                </a:lnTo>
                <a:lnTo>
                  <a:pt x="972473" y="36075"/>
                </a:lnTo>
                <a:lnTo>
                  <a:pt x="1027537" y="27043"/>
                </a:lnTo>
                <a:lnTo>
                  <a:pt x="1183464" y="153281"/>
                </a:lnTo>
                <a:lnTo>
                  <a:pt x="1637034" y="153281"/>
                </a:lnTo>
                <a:lnTo>
                  <a:pt x="1632991" y="252451"/>
                </a:lnTo>
                <a:lnTo>
                  <a:pt x="1619246" y="333582"/>
                </a:lnTo>
                <a:close/>
              </a:path>
              <a:path w="1642745" h="1154430">
                <a:moveTo>
                  <a:pt x="110103" y="288501"/>
                </a:moveTo>
                <a:lnTo>
                  <a:pt x="0" y="261457"/>
                </a:lnTo>
                <a:lnTo>
                  <a:pt x="60425" y="190686"/>
                </a:lnTo>
                <a:lnTo>
                  <a:pt x="366968" y="162263"/>
                </a:lnTo>
                <a:lnTo>
                  <a:pt x="697253" y="261457"/>
                </a:lnTo>
                <a:lnTo>
                  <a:pt x="725812" y="270438"/>
                </a:lnTo>
                <a:lnTo>
                  <a:pt x="247700" y="270438"/>
                </a:lnTo>
                <a:lnTo>
                  <a:pt x="110103" y="288501"/>
                </a:lnTo>
                <a:close/>
              </a:path>
              <a:path w="1642745" h="1154430">
                <a:moveTo>
                  <a:pt x="899079" y="937629"/>
                </a:moveTo>
                <a:lnTo>
                  <a:pt x="871585" y="838460"/>
                </a:lnTo>
                <a:lnTo>
                  <a:pt x="825711" y="640122"/>
                </a:lnTo>
                <a:lnTo>
                  <a:pt x="807331" y="486814"/>
                </a:lnTo>
                <a:lnTo>
                  <a:pt x="642188" y="387670"/>
                </a:lnTo>
                <a:lnTo>
                  <a:pt x="394488" y="306513"/>
                </a:lnTo>
                <a:lnTo>
                  <a:pt x="247700" y="270438"/>
                </a:lnTo>
                <a:lnTo>
                  <a:pt x="725812" y="270438"/>
                </a:lnTo>
                <a:lnTo>
                  <a:pt x="926598" y="333582"/>
                </a:lnTo>
                <a:lnTo>
                  <a:pt x="1619246" y="333582"/>
                </a:lnTo>
                <a:lnTo>
                  <a:pt x="1596332" y="468827"/>
                </a:lnTo>
                <a:lnTo>
                  <a:pt x="1559597" y="540927"/>
                </a:lnTo>
                <a:lnTo>
                  <a:pt x="1623826" y="622084"/>
                </a:lnTo>
                <a:lnTo>
                  <a:pt x="1638248" y="721253"/>
                </a:lnTo>
                <a:lnTo>
                  <a:pt x="1458709" y="721253"/>
                </a:lnTo>
                <a:lnTo>
                  <a:pt x="1357771" y="784372"/>
                </a:lnTo>
                <a:lnTo>
                  <a:pt x="1238503" y="820422"/>
                </a:lnTo>
                <a:lnTo>
                  <a:pt x="1256883" y="901554"/>
                </a:lnTo>
                <a:lnTo>
                  <a:pt x="1263558" y="919567"/>
                </a:lnTo>
                <a:lnTo>
                  <a:pt x="1027537" y="919567"/>
                </a:lnTo>
                <a:lnTo>
                  <a:pt x="899079" y="937629"/>
                </a:lnTo>
                <a:close/>
              </a:path>
              <a:path w="1642745" h="1154430">
                <a:moveTo>
                  <a:pt x="1550458" y="946636"/>
                </a:moveTo>
                <a:lnTo>
                  <a:pt x="1422000" y="883517"/>
                </a:lnTo>
                <a:lnTo>
                  <a:pt x="1458709" y="721253"/>
                </a:lnTo>
                <a:lnTo>
                  <a:pt x="1638248" y="721253"/>
                </a:lnTo>
                <a:lnTo>
                  <a:pt x="1642181" y="748297"/>
                </a:lnTo>
                <a:lnTo>
                  <a:pt x="1642181" y="856473"/>
                </a:lnTo>
                <a:lnTo>
                  <a:pt x="1550458" y="946636"/>
                </a:lnTo>
                <a:close/>
              </a:path>
              <a:path w="1642745" h="1154430">
                <a:moveTo>
                  <a:pt x="1211009" y="1154005"/>
                </a:moveTo>
                <a:lnTo>
                  <a:pt x="1082551" y="1063843"/>
                </a:lnTo>
                <a:lnTo>
                  <a:pt x="1027537" y="919567"/>
                </a:lnTo>
                <a:lnTo>
                  <a:pt x="1263558" y="919567"/>
                </a:lnTo>
                <a:lnTo>
                  <a:pt x="1288564" y="987051"/>
                </a:lnTo>
                <a:lnTo>
                  <a:pt x="1284377" y="1090887"/>
                </a:lnTo>
                <a:lnTo>
                  <a:pt x="1211009" y="1154005"/>
                </a:lnTo>
                <a:close/>
              </a:path>
            </a:pathLst>
          </a:custGeom>
          <a:solidFill>
            <a:srgbClr val="FFD966"/>
          </a:solidFill>
        </p:spPr>
        <p:txBody>
          <a:bodyPr wrap="square" lIns="0" tIns="0" rIns="0" bIns="0" rtlCol="0"/>
          <a:lstStyle/>
          <a:p>
            <a:endParaRPr/>
          </a:p>
        </p:txBody>
      </p:sp>
      <p:sp>
        <p:nvSpPr>
          <p:cNvPr id="22" name="object 22"/>
          <p:cNvSpPr/>
          <p:nvPr/>
        </p:nvSpPr>
        <p:spPr>
          <a:xfrm>
            <a:off x="2428414" y="2332652"/>
            <a:ext cx="1642745" cy="1154430"/>
          </a:xfrm>
          <a:custGeom>
            <a:avLst/>
            <a:gdLst/>
            <a:ahLst/>
            <a:cxnLst/>
            <a:rect l="l" t="t" r="r" b="b"/>
            <a:pathLst>
              <a:path w="1642745" h="1154430">
                <a:moveTo>
                  <a:pt x="60425" y="190686"/>
                </a:moveTo>
                <a:lnTo>
                  <a:pt x="366968" y="162263"/>
                </a:lnTo>
                <a:lnTo>
                  <a:pt x="697253" y="261457"/>
                </a:lnTo>
                <a:lnTo>
                  <a:pt x="926598" y="333582"/>
                </a:lnTo>
                <a:lnTo>
                  <a:pt x="1009182" y="306513"/>
                </a:lnTo>
                <a:lnTo>
                  <a:pt x="972473" y="153281"/>
                </a:lnTo>
                <a:lnTo>
                  <a:pt x="972473" y="36075"/>
                </a:lnTo>
                <a:lnTo>
                  <a:pt x="1027537" y="27043"/>
                </a:lnTo>
                <a:lnTo>
                  <a:pt x="1183464" y="153281"/>
                </a:lnTo>
                <a:lnTo>
                  <a:pt x="1431164" y="135244"/>
                </a:lnTo>
                <a:lnTo>
                  <a:pt x="1577952" y="0"/>
                </a:lnTo>
                <a:lnTo>
                  <a:pt x="1642181" y="27043"/>
                </a:lnTo>
                <a:lnTo>
                  <a:pt x="1632991" y="252451"/>
                </a:lnTo>
                <a:lnTo>
                  <a:pt x="1596332" y="468827"/>
                </a:lnTo>
                <a:lnTo>
                  <a:pt x="1559597" y="540927"/>
                </a:lnTo>
                <a:lnTo>
                  <a:pt x="1623826" y="622084"/>
                </a:lnTo>
                <a:lnTo>
                  <a:pt x="1642181" y="748297"/>
                </a:lnTo>
                <a:lnTo>
                  <a:pt x="1642181" y="856473"/>
                </a:lnTo>
                <a:lnTo>
                  <a:pt x="1550458" y="946636"/>
                </a:lnTo>
                <a:lnTo>
                  <a:pt x="1422000" y="883517"/>
                </a:lnTo>
                <a:lnTo>
                  <a:pt x="1458709" y="721253"/>
                </a:lnTo>
                <a:lnTo>
                  <a:pt x="1357771" y="784372"/>
                </a:lnTo>
                <a:lnTo>
                  <a:pt x="1238503" y="820422"/>
                </a:lnTo>
                <a:lnTo>
                  <a:pt x="1256883" y="901554"/>
                </a:lnTo>
                <a:lnTo>
                  <a:pt x="1288564" y="987051"/>
                </a:lnTo>
                <a:lnTo>
                  <a:pt x="1284377" y="1090887"/>
                </a:lnTo>
                <a:lnTo>
                  <a:pt x="1211009" y="1154005"/>
                </a:lnTo>
                <a:lnTo>
                  <a:pt x="1082551" y="1063843"/>
                </a:lnTo>
                <a:lnTo>
                  <a:pt x="1027537" y="919567"/>
                </a:lnTo>
                <a:lnTo>
                  <a:pt x="899079" y="937629"/>
                </a:lnTo>
                <a:lnTo>
                  <a:pt x="871585" y="838460"/>
                </a:lnTo>
                <a:lnTo>
                  <a:pt x="825711" y="640122"/>
                </a:lnTo>
                <a:lnTo>
                  <a:pt x="807331" y="486814"/>
                </a:lnTo>
                <a:lnTo>
                  <a:pt x="642188" y="387670"/>
                </a:lnTo>
                <a:lnTo>
                  <a:pt x="394488" y="306513"/>
                </a:lnTo>
                <a:lnTo>
                  <a:pt x="247700" y="270438"/>
                </a:lnTo>
                <a:lnTo>
                  <a:pt x="110103" y="288501"/>
                </a:lnTo>
                <a:lnTo>
                  <a:pt x="0" y="261457"/>
                </a:lnTo>
              </a:path>
            </a:pathLst>
          </a:custGeom>
          <a:ln w="38099">
            <a:solidFill>
              <a:srgbClr val="FFD966"/>
            </a:solidFill>
          </a:ln>
        </p:spPr>
        <p:txBody>
          <a:bodyPr wrap="square" lIns="0" tIns="0" rIns="0" bIns="0" rtlCol="0"/>
          <a:lstStyle/>
          <a:p>
            <a:endParaRPr/>
          </a:p>
        </p:txBody>
      </p:sp>
      <p:sp>
        <p:nvSpPr>
          <p:cNvPr id="23" name="object 23"/>
          <p:cNvSpPr/>
          <p:nvPr/>
        </p:nvSpPr>
        <p:spPr>
          <a:xfrm>
            <a:off x="2371039" y="2628877"/>
            <a:ext cx="2132965" cy="1138555"/>
          </a:xfrm>
          <a:custGeom>
            <a:avLst/>
            <a:gdLst/>
            <a:ahLst/>
            <a:cxnLst/>
            <a:rect l="l" t="t" r="r" b="b"/>
            <a:pathLst>
              <a:path w="2132965" h="1138554">
                <a:moveTo>
                  <a:pt x="2124328" y="695042"/>
                </a:moveTo>
                <a:lnTo>
                  <a:pt x="1618319" y="695042"/>
                </a:lnTo>
                <a:lnTo>
                  <a:pt x="1743380" y="580600"/>
                </a:lnTo>
                <a:lnTo>
                  <a:pt x="1750506" y="429224"/>
                </a:lnTo>
                <a:lnTo>
                  <a:pt x="1661196" y="240932"/>
                </a:lnTo>
                <a:lnTo>
                  <a:pt x="1710554" y="0"/>
                </a:lnTo>
                <a:lnTo>
                  <a:pt x="1839831" y="4620"/>
                </a:lnTo>
                <a:lnTo>
                  <a:pt x="1873677" y="86347"/>
                </a:lnTo>
                <a:lnTo>
                  <a:pt x="2132373" y="86347"/>
                </a:lnTo>
                <a:lnTo>
                  <a:pt x="2124328" y="695042"/>
                </a:lnTo>
                <a:close/>
              </a:path>
              <a:path w="2132965" h="1138554">
                <a:moveTo>
                  <a:pt x="2132373" y="86347"/>
                </a:moveTo>
                <a:lnTo>
                  <a:pt x="1873677" y="86347"/>
                </a:lnTo>
                <a:lnTo>
                  <a:pt x="2132770" y="56329"/>
                </a:lnTo>
                <a:lnTo>
                  <a:pt x="2132373" y="86347"/>
                </a:lnTo>
                <a:close/>
              </a:path>
              <a:path w="2132965" h="1138554">
                <a:moveTo>
                  <a:pt x="2118472" y="1138097"/>
                </a:moveTo>
                <a:lnTo>
                  <a:pt x="0" y="1138097"/>
                </a:lnTo>
                <a:lnTo>
                  <a:pt x="0" y="200293"/>
                </a:lnTo>
                <a:lnTo>
                  <a:pt x="710923" y="115403"/>
                </a:lnTo>
                <a:lnTo>
                  <a:pt x="839524" y="240932"/>
                </a:lnTo>
                <a:lnTo>
                  <a:pt x="914552" y="643379"/>
                </a:lnTo>
                <a:lnTo>
                  <a:pt x="1077444" y="643379"/>
                </a:lnTo>
                <a:lnTo>
                  <a:pt x="1128893" y="798445"/>
                </a:lnTo>
                <a:lnTo>
                  <a:pt x="1236070" y="883381"/>
                </a:lnTo>
                <a:lnTo>
                  <a:pt x="2121839" y="883381"/>
                </a:lnTo>
                <a:lnTo>
                  <a:pt x="2118472" y="1138097"/>
                </a:lnTo>
                <a:close/>
              </a:path>
              <a:path w="2132965" h="1138554">
                <a:moveTo>
                  <a:pt x="2121839" y="883381"/>
                </a:moveTo>
                <a:lnTo>
                  <a:pt x="1236070" y="883381"/>
                </a:lnTo>
                <a:lnTo>
                  <a:pt x="1364672" y="850123"/>
                </a:lnTo>
                <a:lnTo>
                  <a:pt x="1375399" y="739371"/>
                </a:lnTo>
                <a:lnTo>
                  <a:pt x="1353945" y="632293"/>
                </a:lnTo>
                <a:lnTo>
                  <a:pt x="1343248" y="554753"/>
                </a:lnTo>
                <a:lnTo>
                  <a:pt x="1471850" y="499369"/>
                </a:lnTo>
                <a:lnTo>
                  <a:pt x="1446856" y="624897"/>
                </a:lnTo>
                <a:lnTo>
                  <a:pt x="1618319" y="695042"/>
                </a:lnTo>
                <a:lnTo>
                  <a:pt x="2124328" y="695042"/>
                </a:lnTo>
                <a:lnTo>
                  <a:pt x="2121839" y="883381"/>
                </a:lnTo>
                <a:close/>
              </a:path>
              <a:path w="2132965" h="1138554">
                <a:moveTo>
                  <a:pt x="1077444" y="643379"/>
                </a:moveTo>
                <a:lnTo>
                  <a:pt x="914552" y="643379"/>
                </a:lnTo>
                <a:lnTo>
                  <a:pt x="1077269" y="642852"/>
                </a:lnTo>
                <a:lnTo>
                  <a:pt x="1077444" y="643379"/>
                </a:lnTo>
                <a:close/>
              </a:path>
            </a:pathLst>
          </a:custGeom>
          <a:solidFill>
            <a:srgbClr val="6AA84F"/>
          </a:solidFill>
        </p:spPr>
        <p:txBody>
          <a:bodyPr wrap="square" lIns="0" tIns="0" rIns="0" bIns="0" rtlCol="0"/>
          <a:lstStyle/>
          <a:p>
            <a:endParaRPr/>
          </a:p>
        </p:txBody>
      </p:sp>
      <p:sp>
        <p:nvSpPr>
          <p:cNvPr id="24" name="object 24"/>
          <p:cNvSpPr/>
          <p:nvPr/>
        </p:nvSpPr>
        <p:spPr>
          <a:xfrm>
            <a:off x="2371039" y="2628877"/>
            <a:ext cx="2132965" cy="1138555"/>
          </a:xfrm>
          <a:custGeom>
            <a:avLst/>
            <a:gdLst/>
            <a:ahLst/>
            <a:cxnLst/>
            <a:rect l="l" t="t" r="r" b="b"/>
            <a:pathLst>
              <a:path w="2132965" h="1138554">
                <a:moveTo>
                  <a:pt x="0" y="200293"/>
                </a:moveTo>
                <a:lnTo>
                  <a:pt x="710923" y="115403"/>
                </a:lnTo>
                <a:lnTo>
                  <a:pt x="839524" y="240932"/>
                </a:lnTo>
                <a:lnTo>
                  <a:pt x="914552" y="643379"/>
                </a:lnTo>
                <a:lnTo>
                  <a:pt x="1077269" y="642852"/>
                </a:lnTo>
                <a:lnTo>
                  <a:pt x="1128893" y="798445"/>
                </a:lnTo>
                <a:lnTo>
                  <a:pt x="1236070" y="883381"/>
                </a:lnTo>
                <a:lnTo>
                  <a:pt x="1364672" y="850123"/>
                </a:lnTo>
                <a:lnTo>
                  <a:pt x="1375399" y="739371"/>
                </a:lnTo>
                <a:lnTo>
                  <a:pt x="1353945" y="632293"/>
                </a:lnTo>
                <a:lnTo>
                  <a:pt x="1343248" y="554753"/>
                </a:lnTo>
                <a:lnTo>
                  <a:pt x="1471850" y="499369"/>
                </a:lnTo>
                <a:lnTo>
                  <a:pt x="1446856" y="624897"/>
                </a:lnTo>
                <a:lnTo>
                  <a:pt x="1618319" y="695042"/>
                </a:lnTo>
                <a:lnTo>
                  <a:pt x="1743380" y="580600"/>
                </a:lnTo>
                <a:lnTo>
                  <a:pt x="1750506" y="429224"/>
                </a:lnTo>
                <a:lnTo>
                  <a:pt x="1661196" y="240932"/>
                </a:lnTo>
                <a:lnTo>
                  <a:pt x="1710554" y="0"/>
                </a:lnTo>
                <a:lnTo>
                  <a:pt x="1839831" y="4620"/>
                </a:lnTo>
                <a:lnTo>
                  <a:pt x="1873677" y="86347"/>
                </a:lnTo>
                <a:lnTo>
                  <a:pt x="2132770" y="56329"/>
                </a:lnTo>
                <a:lnTo>
                  <a:pt x="2118472" y="1138097"/>
                </a:lnTo>
                <a:lnTo>
                  <a:pt x="0" y="1138097"/>
                </a:lnTo>
                <a:lnTo>
                  <a:pt x="0" y="200293"/>
                </a:lnTo>
                <a:close/>
              </a:path>
            </a:pathLst>
          </a:custGeom>
          <a:ln w="38099">
            <a:solidFill>
              <a:srgbClr val="6AA84F"/>
            </a:solidFill>
          </a:ln>
        </p:spPr>
        <p:txBody>
          <a:bodyPr wrap="square" lIns="0" tIns="0" rIns="0" bIns="0" rtlCol="0"/>
          <a:lstStyle/>
          <a:p>
            <a:endParaRPr/>
          </a:p>
        </p:txBody>
      </p:sp>
      <p:sp>
        <p:nvSpPr>
          <p:cNvPr id="25" name="object 25"/>
          <p:cNvSpPr/>
          <p:nvPr/>
        </p:nvSpPr>
        <p:spPr>
          <a:xfrm>
            <a:off x="2367464" y="2005852"/>
            <a:ext cx="2129790" cy="794385"/>
          </a:xfrm>
          <a:custGeom>
            <a:avLst/>
            <a:gdLst/>
            <a:ahLst/>
            <a:cxnLst/>
            <a:rect l="l" t="t" r="r" b="b"/>
            <a:pathLst>
              <a:path w="2129790" h="794385">
                <a:moveTo>
                  <a:pt x="1047401" y="358118"/>
                </a:moveTo>
                <a:lnTo>
                  <a:pt x="914552" y="358118"/>
                </a:lnTo>
                <a:lnTo>
                  <a:pt x="1075319" y="306456"/>
                </a:lnTo>
                <a:lnTo>
                  <a:pt x="1721926" y="121853"/>
                </a:lnTo>
                <a:lnTo>
                  <a:pt x="1918429" y="103371"/>
                </a:lnTo>
                <a:lnTo>
                  <a:pt x="2011295" y="73819"/>
                </a:lnTo>
                <a:lnTo>
                  <a:pt x="2129169" y="0"/>
                </a:lnTo>
                <a:lnTo>
                  <a:pt x="2124181" y="306456"/>
                </a:lnTo>
                <a:lnTo>
                  <a:pt x="1607592" y="306456"/>
                </a:lnTo>
                <a:lnTo>
                  <a:pt x="1581925" y="332303"/>
                </a:lnTo>
                <a:lnTo>
                  <a:pt x="1068177" y="332303"/>
                </a:lnTo>
                <a:lnTo>
                  <a:pt x="1047401" y="358118"/>
                </a:lnTo>
                <a:close/>
              </a:path>
              <a:path w="2129790" h="794385">
                <a:moveTo>
                  <a:pt x="2118472" y="657194"/>
                </a:moveTo>
                <a:lnTo>
                  <a:pt x="1886279" y="657194"/>
                </a:lnTo>
                <a:lnTo>
                  <a:pt x="1871981" y="612881"/>
                </a:lnTo>
                <a:lnTo>
                  <a:pt x="1723727" y="594229"/>
                </a:lnTo>
                <a:lnTo>
                  <a:pt x="1725497" y="354444"/>
                </a:lnTo>
                <a:lnTo>
                  <a:pt x="1607592" y="306456"/>
                </a:lnTo>
                <a:lnTo>
                  <a:pt x="2124181" y="306456"/>
                </a:lnTo>
                <a:lnTo>
                  <a:pt x="2118472" y="657194"/>
                </a:lnTo>
                <a:close/>
              </a:path>
              <a:path w="2129790" h="794385">
                <a:moveTo>
                  <a:pt x="0" y="793793"/>
                </a:moveTo>
                <a:lnTo>
                  <a:pt x="3570" y="457831"/>
                </a:lnTo>
                <a:lnTo>
                  <a:pt x="489426" y="402432"/>
                </a:lnTo>
                <a:lnTo>
                  <a:pt x="687474" y="325573"/>
                </a:lnTo>
                <a:lnTo>
                  <a:pt x="914552" y="358118"/>
                </a:lnTo>
                <a:lnTo>
                  <a:pt x="1047401" y="358118"/>
                </a:lnTo>
                <a:lnTo>
                  <a:pt x="1004102" y="411921"/>
                </a:lnTo>
                <a:lnTo>
                  <a:pt x="1014616" y="472592"/>
                </a:lnTo>
                <a:lnTo>
                  <a:pt x="450119" y="472592"/>
                </a:lnTo>
                <a:lnTo>
                  <a:pt x="117904" y="491043"/>
                </a:lnTo>
                <a:lnTo>
                  <a:pt x="24994" y="590755"/>
                </a:lnTo>
                <a:lnTo>
                  <a:pt x="164352" y="638728"/>
                </a:lnTo>
                <a:lnTo>
                  <a:pt x="327218" y="638728"/>
                </a:lnTo>
                <a:lnTo>
                  <a:pt x="639481" y="723649"/>
                </a:lnTo>
                <a:lnTo>
                  <a:pt x="0" y="793793"/>
                </a:lnTo>
                <a:close/>
              </a:path>
              <a:path w="2129790" h="794385">
                <a:moveTo>
                  <a:pt x="1264650" y="454125"/>
                </a:moveTo>
                <a:lnTo>
                  <a:pt x="1114595" y="343342"/>
                </a:lnTo>
                <a:lnTo>
                  <a:pt x="1068177" y="332303"/>
                </a:lnTo>
                <a:lnTo>
                  <a:pt x="1581925" y="332303"/>
                </a:lnTo>
                <a:lnTo>
                  <a:pt x="1468279" y="446745"/>
                </a:lnTo>
                <a:lnTo>
                  <a:pt x="1264650" y="454125"/>
                </a:lnTo>
                <a:close/>
              </a:path>
              <a:path w="2129790" h="794385">
                <a:moveTo>
                  <a:pt x="985994" y="627642"/>
                </a:moveTo>
                <a:lnTo>
                  <a:pt x="450119" y="472592"/>
                </a:lnTo>
                <a:lnTo>
                  <a:pt x="1014616" y="472592"/>
                </a:lnTo>
                <a:lnTo>
                  <a:pt x="1039568" y="616571"/>
                </a:lnTo>
                <a:lnTo>
                  <a:pt x="985994" y="627642"/>
                </a:lnTo>
                <a:close/>
              </a:path>
              <a:path w="2129790" h="794385">
                <a:moveTo>
                  <a:pt x="327218" y="638728"/>
                </a:moveTo>
                <a:lnTo>
                  <a:pt x="164352" y="638728"/>
                </a:lnTo>
                <a:lnTo>
                  <a:pt x="300080" y="631347"/>
                </a:lnTo>
                <a:lnTo>
                  <a:pt x="327218" y="638728"/>
                </a:lnTo>
                <a:close/>
              </a:path>
            </a:pathLst>
          </a:custGeom>
          <a:solidFill>
            <a:srgbClr val="C17AA0"/>
          </a:solidFill>
        </p:spPr>
        <p:txBody>
          <a:bodyPr wrap="square" lIns="0" tIns="0" rIns="0" bIns="0" rtlCol="0"/>
          <a:lstStyle/>
          <a:p>
            <a:endParaRPr/>
          </a:p>
        </p:txBody>
      </p:sp>
      <p:sp>
        <p:nvSpPr>
          <p:cNvPr id="26" name="object 26"/>
          <p:cNvSpPr/>
          <p:nvPr/>
        </p:nvSpPr>
        <p:spPr>
          <a:xfrm>
            <a:off x="2367464" y="2005852"/>
            <a:ext cx="2129790" cy="794385"/>
          </a:xfrm>
          <a:custGeom>
            <a:avLst/>
            <a:gdLst/>
            <a:ahLst/>
            <a:cxnLst/>
            <a:rect l="l" t="t" r="r" b="b"/>
            <a:pathLst>
              <a:path w="2129790" h="794385">
                <a:moveTo>
                  <a:pt x="639481" y="723649"/>
                </a:moveTo>
                <a:lnTo>
                  <a:pt x="0" y="793793"/>
                </a:lnTo>
                <a:lnTo>
                  <a:pt x="3570" y="457831"/>
                </a:lnTo>
                <a:lnTo>
                  <a:pt x="489426" y="402432"/>
                </a:lnTo>
                <a:lnTo>
                  <a:pt x="687474" y="325573"/>
                </a:lnTo>
                <a:lnTo>
                  <a:pt x="914552" y="358118"/>
                </a:lnTo>
                <a:lnTo>
                  <a:pt x="1075319" y="306456"/>
                </a:lnTo>
                <a:lnTo>
                  <a:pt x="1721926" y="121853"/>
                </a:lnTo>
                <a:lnTo>
                  <a:pt x="1918429" y="103371"/>
                </a:lnTo>
                <a:lnTo>
                  <a:pt x="2011295" y="73819"/>
                </a:lnTo>
                <a:lnTo>
                  <a:pt x="2129169" y="0"/>
                </a:lnTo>
                <a:lnTo>
                  <a:pt x="2118472" y="657194"/>
                </a:lnTo>
                <a:lnTo>
                  <a:pt x="1886279" y="657194"/>
                </a:lnTo>
                <a:lnTo>
                  <a:pt x="1871981" y="612881"/>
                </a:lnTo>
                <a:lnTo>
                  <a:pt x="1723727" y="594229"/>
                </a:lnTo>
                <a:lnTo>
                  <a:pt x="1725497" y="354444"/>
                </a:lnTo>
                <a:lnTo>
                  <a:pt x="1607592" y="306456"/>
                </a:lnTo>
                <a:lnTo>
                  <a:pt x="1468279" y="446745"/>
                </a:lnTo>
                <a:lnTo>
                  <a:pt x="1264650" y="454125"/>
                </a:lnTo>
                <a:lnTo>
                  <a:pt x="1114595" y="343342"/>
                </a:lnTo>
                <a:lnTo>
                  <a:pt x="1068177" y="332303"/>
                </a:lnTo>
                <a:lnTo>
                  <a:pt x="1004102" y="411921"/>
                </a:lnTo>
                <a:lnTo>
                  <a:pt x="1039568" y="616571"/>
                </a:lnTo>
                <a:lnTo>
                  <a:pt x="985994" y="627642"/>
                </a:lnTo>
                <a:lnTo>
                  <a:pt x="450119" y="472592"/>
                </a:lnTo>
                <a:lnTo>
                  <a:pt x="117904" y="491043"/>
                </a:lnTo>
                <a:lnTo>
                  <a:pt x="24994" y="590755"/>
                </a:lnTo>
                <a:lnTo>
                  <a:pt x="164352" y="638728"/>
                </a:lnTo>
                <a:lnTo>
                  <a:pt x="300080" y="631347"/>
                </a:lnTo>
                <a:lnTo>
                  <a:pt x="639481" y="723649"/>
                </a:lnTo>
                <a:close/>
              </a:path>
            </a:pathLst>
          </a:custGeom>
          <a:ln w="38099">
            <a:solidFill>
              <a:srgbClr val="C17AA0"/>
            </a:solidFill>
          </a:ln>
        </p:spPr>
        <p:txBody>
          <a:bodyPr wrap="square" lIns="0" tIns="0" rIns="0" bIns="0" rtlCol="0"/>
          <a:lstStyle/>
          <a:p>
            <a:endParaRPr/>
          </a:p>
        </p:txBody>
      </p:sp>
      <p:sp>
        <p:nvSpPr>
          <p:cNvPr id="27" name="object 27"/>
          <p:cNvSpPr/>
          <p:nvPr/>
        </p:nvSpPr>
        <p:spPr>
          <a:xfrm>
            <a:off x="2374607" y="1965231"/>
            <a:ext cx="2111375" cy="480059"/>
          </a:xfrm>
          <a:custGeom>
            <a:avLst/>
            <a:gdLst/>
            <a:ahLst/>
            <a:cxnLst/>
            <a:rect l="l" t="t" r="r" b="b"/>
            <a:pathLst>
              <a:path w="2111375" h="480060">
                <a:moveTo>
                  <a:pt x="0" y="479972"/>
                </a:moveTo>
                <a:lnTo>
                  <a:pt x="0" y="0"/>
                </a:lnTo>
                <a:lnTo>
                  <a:pt x="2111331" y="7380"/>
                </a:lnTo>
                <a:lnTo>
                  <a:pt x="1961291" y="103387"/>
                </a:lnTo>
                <a:lnTo>
                  <a:pt x="1679064" y="136614"/>
                </a:lnTo>
                <a:lnTo>
                  <a:pt x="1010490" y="332287"/>
                </a:lnTo>
                <a:lnTo>
                  <a:pt x="678773" y="332287"/>
                </a:lnTo>
                <a:lnTo>
                  <a:pt x="464417" y="420898"/>
                </a:lnTo>
                <a:lnTo>
                  <a:pt x="0" y="479972"/>
                </a:lnTo>
                <a:close/>
              </a:path>
              <a:path w="2111375" h="480060">
                <a:moveTo>
                  <a:pt x="871690" y="372910"/>
                </a:moveTo>
                <a:lnTo>
                  <a:pt x="678773" y="332287"/>
                </a:lnTo>
                <a:lnTo>
                  <a:pt x="1010490" y="332287"/>
                </a:lnTo>
                <a:lnTo>
                  <a:pt x="871690" y="372910"/>
                </a:lnTo>
                <a:close/>
              </a:path>
            </a:pathLst>
          </a:custGeom>
          <a:solidFill>
            <a:srgbClr val="4A86E7"/>
          </a:solidFill>
        </p:spPr>
        <p:txBody>
          <a:bodyPr wrap="square" lIns="0" tIns="0" rIns="0" bIns="0" rtlCol="0"/>
          <a:lstStyle/>
          <a:p>
            <a:endParaRPr/>
          </a:p>
        </p:txBody>
      </p:sp>
      <p:sp>
        <p:nvSpPr>
          <p:cNvPr id="28" name="object 28"/>
          <p:cNvSpPr/>
          <p:nvPr/>
        </p:nvSpPr>
        <p:spPr>
          <a:xfrm>
            <a:off x="2374607" y="1965231"/>
            <a:ext cx="2111375" cy="480059"/>
          </a:xfrm>
          <a:custGeom>
            <a:avLst/>
            <a:gdLst/>
            <a:ahLst/>
            <a:cxnLst/>
            <a:rect l="l" t="t" r="r" b="b"/>
            <a:pathLst>
              <a:path w="2111375" h="480060">
                <a:moveTo>
                  <a:pt x="0" y="479972"/>
                </a:moveTo>
                <a:lnTo>
                  <a:pt x="0" y="0"/>
                </a:lnTo>
                <a:lnTo>
                  <a:pt x="2111331" y="7380"/>
                </a:lnTo>
                <a:lnTo>
                  <a:pt x="1961291" y="103387"/>
                </a:lnTo>
                <a:lnTo>
                  <a:pt x="1679064" y="136614"/>
                </a:lnTo>
                <a:lnTo>
                  <a:pt x="871690" y="372910"/>
                </a:lnTo>
                <a:lnTo>
                  <a:pt x="678773" y="332287"/>
                </a:lnTo>
                <a:lnTo>
                  <a:pt x="464417" y="420898"/>
                </a:lnTo>
                <a:lnTo>
                  <a:pt x="0" y="479972"/>
                </a:lnTo>
                <a:close/>
              </a:path>
            </a:pathLst>
          </a:custGeom>
          <a:ln w="28574">
            <a:solidFill>
              <a:srgbClr val="4A86E7"/>
            </a:solidFill>
          </a:ln>
        </p:spPr>
        <p:txBody>
          <a:bodyPr wrap="square" lIns="0" tIns="0" rIns="0" bIns="0" rtlCol="0"/>
          <a:lstStyle/>
          <a:p>
            <a:endParaRPr/>
          </a:p>
        </p:txBody>
      </p:sp>
      <p:sp>
        <p:nvSpPr>
          <p:cNvPr id="29" name="object 29"/>
          <p:cNvSpPr txBox="1"/>
          <p:nvPr/>
        </p:nvSpPr>
        <p:spPr>
          <a:xfrm>
            <a:off x="2715121" y="3804325"/>
            <a:ext cx="1499235" cy="557530"/>
          </a:xfrm>
          <a:prstGeom prst="rect">
            <a:avLst/>
          </a:prstGeom>
        </p:spPr>
        <p:txBody>
          <a:bodyPr vert="horz" wrap="square" lIns="0" tIns="0" rIns="0" bIns="0" rtlCol="0">
            <a:spAutoFit/>
          </a:bodyPr>
          <a:lstStyle/>
          <a:p>
            <a:pPr algn="ctr">
              <a:lnSpc>
                <a:spcPts val="2090"/>
              </a:lnSpc>
            </a:pPr>
            <a:r>
              <a:rPr sz="1800" b="1" spc="-5" dirty="0">
                <a:solidFill>
                  <a:srgbClr val="6AA84F"/>
                </a:solidFill>
                <a:latin typeface="Arial"/>
                <a:cs typeface="Arial"/>
              </a:rPr>
              <a:t>GRASS</a:t>
            </a:r>
            <a:r>
              <a:rPr sz="1800" spc="-5" dirty="0">
                <a:latin typeface="Arial"/>
                <a:cs typeface="Arial"/>
              </a:rPr>
              <a:t>,</a:t>
            </a:r>
            <a:r>
              <a:rPr sz="1800" spc="-65" dirty="0">
                <a:latin typeface="Arial"/>
                <a:cs typeface="Arial"/>
              </a:rPr>
              <a:t> </a:t>
            </a:r>
            <a:r>
              <a:rPr sz="1800" b="1" spc="-5" dirty="0">
                <a:solidFill>
                  <a:srgbClr val="F1C131"/>
                </a:solidFill>
                <a:latin typeface="Arial"/>
                <a:cs typeface="Arial"/>
              </a:rPr>
              <a:t>CAT</a:t>
            </a:r>
            <a:r>
              <a:rPr sz="1800" spc="-5" dirty="0">
                <a:latin typeface="Arial"/>
                <a:cs typeface="Arial"/>
              </a:rPr>
              <a:t>,</a:t>
            </a:r>
            <a:endParaRPr sz="1800">
              <a:latin typeface="Arial"/>
              <a:cs typeface="Arial"/>
            </a:endParaRPr>
          </a:p>
          <a:p>
            <a:pPr algn="ctr">
              <a:lnSpc>
                <a:spcPct val="100000"/>
              </a:lnSpc>
              <a:spcBef>
                <a:spcPts val="15"/>
              </a:spcBef>
            </a:pPr>
            <a:r>
              <a:rPr sz="1800" b="1" spc="-5" dirty="0">
                <a:solidFill>
                  <a:srgbClr val="A64D78"/>
                </a:solidFill>
                <a:latin typeface="Arial"/>
                <a:cs typeface="Arial"/>
              </a:rPr>
              <a:t>TREE</a:t>
            </a:r>
            <a:r>
              <a:rPr sz="1800" spc="-5" dirty="0">
                <a:latin typeface="Arial"/>
                <a:cs typeface="Arial"/>
              </a:rPr>
              <a:t>,</a:t>
            </a:r>
            <a:r>
              <a:rPr sz="1800" spc="-30" dirty="0">
                <a:latin typeface="Arial"/>
                <a:cs typeface="Arial"/>
              </a:rPr>
              <a:t> </a:t>
            </a:r>
            <a:r>
              <a:rPr sz="1800" b="1" spc="-5" dirty="0">
                <a:solidFill>
                  <a:srgbClr val="4A86E7"/>
                </a:solidFill>
                <a:latin typeface="Arial"/>
                <a:cs typeface="Arial"/>
              </a:rPr>
              <a:t>SKY</a:t>
            </a:r>
            <a:endParaRPr sz="1800">
              <a:latin typeface="Arial"/>
              <a:cs typeface="Arial"/>
            </a:endParaRPr>
          </a:p>
        </p:txBody>
      </p:sp>
      <p:sp>
        <p:nvSpPr>
          <p:cNvPr id="30" name="object 30"/>
          <p:cNvSpPr txBox="1"/>
          <p:nvPr/>
        </p:nvSpPr>
        <p:spPr>
          <a:xfrm>
            <a:off x="890669" y="3843526"/>
            <a:ext cx="495300" cy="281305"/>
          </a:xfrm>
          <a:prstGeom prst="rect">
            <a:avLst/>
          </a:prstGeom>
        </p:spPr>
        <p:txBody>
          <a:bodyPr vert="horz" wrap="square" lIns="0" tIns="0" rIns="0" bIns="0" rtlCol="0">
            <a:spAutoFit/>
          </a:bodyPr>
          <a:lstStyle/>
          <a:p>
            <a:pPr marL="12700">
              <a:lnSpc>
                <a:spcPts val="2090"/>
              </a:lnSpc>
            </a:pPr>
            <a:r>
              <a:rPr sz="1800" b="1" spc="-5" dirty="0">
                <a:latin typeface="Arial"/>
                <a:cs typeface="Arial"/>
              </a:rPr>
              <a:t>CAT</a:t>
            </a:r>
            <a:endParaRPr sz="1800">
              <a:latin typeface="Arial"/>
              <a:cs typeface="Arial"/>
            </a:endParaRPr>
          </a:p>
        </p:txBody>
      </p:sp>
      <p:sp>
        <p:nvSpPr>
          <p:cNvPr id="31" name="object 31"/>
          <p:cNvSpPr txBox="1"/>
          <p:nvPr/>
        </p:nvSpPr>
        <p:spPr>
          <a:xfrm>
            <a:off x="4832481" y="3839765"/>
            <a:ext cx="1790700" cy="281305"/>
          </a:xfrm>
          <a:prstGeom prst="rect">
            <a:avLst/>
          </a:prstGeom>
        </p:spPr>
        <p:txBody>
          <a:bodyPr vert="horz" wrap="square" lIns="0" tIns="0" rIns="0" bIns="0" rtlCol="0">
            <a:spAutoFit/>
          </a:bodyPr>
          <a:lstStyle/>
          <a:p>
            <a:pPr marL="12700">
              <a:lnSpc>
                <a:spcPts val="2090"/>
              </a:lnSpc>
            </a:pPr>
            <a:r>
              <a:rPr sz="1800" b="1" spc="-5" dirty="0">
                <a:solidFill>
                  <a:srgbClr val="FF0000"/>
                </a:solidFill>
                <a:latin typeface="Arial"/>
                <a:cs typeface="Arial"/>
              </a:rPr>
              <a:t>DOG</a:t>
            </a:r>
            <a:r>
              <a:rPr sz="1800" spc="-5" dirty="0">
                <a:latin typeface="Arial"/>
                <a:cs typeface="Arial"/>
              </a:rPr>
              <a:t>, </a:t>
            </a:r>
            <a:r>
              <a:rPr sz="1800" b="1" spc="-5" dirty="0">
                <a:solidFill>
                  <a:srgbClr val="6AA84F"/>
                </a:solidFill>
                <a:latin typeface="Arial"/>
                <a:cs typeface="Arial"/>
              </a:rPr>
              <a:t>DOG</a:t>
            </a:r>
            <a:r>
              <a:rPr sz="1800" spc="-5" dirty="0">
                <a:latin typeface="Arial"/>
                <a:cs typeface="Arial"/>
              </a:rPr>
              <a:t>,</a:t>
            </a:r>
            <a:r>
              <a:rPr sz="1800" spc="-70" dirty="0">
                <a:latin typeface="Arial"/>
                <a:cs typeface="Arial"/>
              </a:rPr>
              <a:t> </a:t>
            </a:r>
            <a:r>
              <a:rPr sz="1800" b="1" spc="-5" dirty="0">
                <a:solidFill>
                  <a:srgbClr val="4A86E7"/>
                </a:solidFill>
                <a:latin typeface="Arial"/>
                <a:cs typeface="Arial"/>
              </a:rPr>
              <a:t>CAT</a:t>
            </a:r>
            <a:endParaRPr sz="1800">
              <a:latin typeface="Arial"/>
              <a:cs typeface="Arial"/>
            </a:endParaRPr>
          </a:p>
        </p:txBody>
      </p:sp>
      <p:sp>
        <p:nvSpPr>
          <p:cNvPr id="32" name="object 32"/>
          <p:cNvSpPr txBox="1"/>
          <p:nvPr/>
        </p:nvSpPr>
        <p:spPr>
          <a:xfrm>
            <a:off x="7125306" y="3839765"/>
            <a:ext cx="1790700" cy="281305"/>
          </a:xfrm>
          <a:prstGeom prst="rect">
            <a:avLst/>
          </a:prstGeom>
        </p:spPr>
        <p:txBody>
          <a:bodyPr vert="horz" wrap="square" lIns="0" tIns="0" rIns="0" bIns="0" rtlCol="0">
            <a:spAutoFit/>
          </a:bodyPr>
          <a:lstStyle/>
          <a:p>
            <a:pPr marL="12700">
              <a:lnSpc>
                <a:spcPts val="2090"/>
              </a:lnSpc>
            </a:pPr>
            <a:r>
              <a:rPr sz="1800" b="1" spc="-5" dirty="0">
                <a:solidFill>
                  <a:srgbClr val="FF0000"/>
                </a:solidFill>
                <a:latin typeface="Arial"/>
                <a:cs typeface="Arial"/>
              </a:rPr>
              <a:t>DOG</a:t>
            </a:r>
            <a:r>
              <a:rPr sz="1800" spc="-5" dirty="0">
                <a:latin typeface="Arial"/>
                <a:cs typeface="Arial"/>
              </a:rPr>
              <a:t>, </a:t>
            </a:r>
            <a:r>
              <a:rPr sz="1800" b="1" spc="-5" dirty="0">
                <a:solidFill>
                  <a:srgbClr val="6AA84F"/>
                </a:solidFill>
                <a:latin typeface="Arial"/>
                <a:cs typeface="Arial"/>
              </a:rPr>
              <a:t>DOG</a:t>
            </a:r>
            <a:r>
              <a:rPr sz="1800" spc="-5" dirty="0">
                <a:latin typeface="Arial"/>
                <a:cs typeface="Arial"/>
              </a:rPr>
              <a:t>,</a:t>
            </a:r>
            <a:r>
              <a:rPr sz="1800" spc="-70" dirty="0">
                <a:latin typeface="Arial"/>
                <a:cs typeface="Arial"/>
              </a:rPr>
              <a:t> </a:t>
            </a:r>
            <a:r>
              <a:rPr sz="1800" b="1" spc="-5" dirty="0">
                <a:solidFill>
                  <a:srgbClr val="4A86E7"/>
                </a:solidFill>
                <a:latin typeface="Arial"/>
                <a:cs typeface="Arial"/>
              </a:rPr>
              <a:t>CAT</a:t>
            </a:r>
            <a:endParaRPr sz="1800">
              <a:latin typeface="Arial"/>
              <a:cs typeface="Arial"/>
            </a:endParaRPr>
          </a:p>
        </p:txBody>
      </p:sp>
      <p:sp>
        <p:nvSpPr>
          <p:cNvPr id="33" name="object 33"/>
          <p:cNvSpPr txBox="1"/>
          <p:nvPr/>
        </p:nvSpPr>
        <p:spPr>
          <a:xfrm>
            <a:off x="6231650" y="4629601"/>
            <a:ext cx="1200785" cy="224154"/>
          </a:xfrm>
          <a:prstGeom prst="rect">
            <a:avLst/>
          </a:prstGeom>
        </p:spPr>
        <p:txBody>
          <a:bodyPr vert="horz" wrap="square" lIns="0" tIns="0" rIns="0" bIns="0" rtlCol="0">
            <a:spAutoFit/>
          </a:bodyPr>
          <a:lstStyle/>
          <a:p>
            <a:pPr marL="12700">
              <a:lnSpc>
                <a:spcPts val="1645"/>
              </a:lnSpc>
            </a:pPr>
            <a:r>
              <a:rPr sz="1400" dirty="0">
                <a:latin typeface="Arial"/>
                <a:cs typeface="Arial"/>
              </a:rPr>
              <a:t>Multiple</a:t>
            </a:r>
            <a:r>
              <a:rPr sz="1400" spc="-80" dirty="0">
                <a:latin typeface="Arial"/>
                <a:cs typeface="Arial"/>
              </a:rPr>
              <a:t> </a:t>
            </a:r>
            <a:r>
              <a:rPr sz="1400" spc="-5" dirty="0">
                <a:latin typeface="Arial"/>
                <a:cs typeface="Arial"/>
              </a:rPr>
              <a:t>Object</a:t>
            </a:r>
            <a:endParaRPr sz="1400">
              <a:latin typeface="Arial"/>
              <a:cs typeface="Arial"/>
            </a:endParaRPr>
          </a:p>
        </p:txBody>
      </p:sp>
      <p:sp>
        <p:nvSpPr>
          <p:cNvPr id="35" name="object 35"/>
          <p:cNvSpPr txBox="1"/>
          <p:nvPr/>
        </p:nvSpPr>
        <p:spPr>
          <a:xfrm>
            <a:off x="1744848" y="4672099"/>
            <a:ext cx="1080135" cy="224154"/>
          </a:xfrm>
          <a:prstGeom prst="rect">
            <a:avLst/>
          </a:prstGeom>
        </p:spPr>
        <p:txBody>
          <a:bodyPr vert="horz" wrap="square" lIns="0" tIns="0" rIns="0" bIns="0" rtlCol="0">
            <a:spAutoFit/>
          </a:bodyPr>
          <a:lstStyle/>
          <a:p>
            <a:pPr marL="12700">
              <a:lnSpc>
                <a:spcPts val="1645"/>
              </a:lnSpc>
            </a:pPr>
            <a:r>
              <a:rPr sz="1400" spc="-5" dirty="0">
                <a:latin typeface="Arial"/>
                <a:cs typeface="Arial"/>
              </a:rPr>
              <a:t>Single</a:t>
            </a:r>
            <a:r>
              <a:rPr sz="1400" spc="-75" dirty="0">
                <a:latin typeface="Arial"/>
                <a:cs typeface="Arial"/>
              </a:rPr>
              <a:t> </a:t>
            </a:r>
            <a:r>
              <a:rPr sz="1400" spc="-5" dirty="0">
                <a:latin typeface="Arial"/>
                <a:cs typeface="Arial"/>
              </a:rPr>
              <a:t>Object</a:t>
            </a:r>
            <a:endParaRPr sz="1400">
              <a:latin typeface="Arial"/>
              <a:cs typeface="Arial"/>
            </a:endParaRPr>
          </a:p>
        </p:txBody>
      </p:sp>
      <p:sp>
        <p:nvSpPr>
          <p:cNvPr id="37" name="object 17">
            <a:extLst>
              <a:ext uri="{FF2B5EF4-FFF2-40B4-BE49-F238E27FC236}">
                <a16:creationId xmlns:a16="http://schemas.microsoft.com/office/drawing/2014/main" id="{8373A340-A778-477D-B3F7-85547ADACA6F}"/>
              </a:ext>
            </a:extLst>
          </p:cNvPr>
          <p:cNvSpPr/>
          <p:nvPr/>
        </p:nvSpPr>
        <p:spPr>
          <a:xfrm>
            <a:off x="83850" y="4226646"/>
            <a:ext cx="4335751" cy="352425"/>
          </a:xfrm>
          <a:custGeom>
            <a:avLst/>
            <a:gdLst/>
            <a:ahLst/>
            <a:cxnLst/>
            <a:rect l="l" t="t" r="r" b="b"/>
            <a:pathLst>
              <a:path w="4124959" h="352425">
                <a:moveTo>
                  <a:pt x="4124399" y="0"/>
                </a:moveTo>
                <a:lnTo>
                  <a:pt x="4118391" y="40343"/>
                </a:lnTo>
                <a:lnTo>
                  <a:pt x="4101276" y="77378"/>
                </a:lnTo>
                <a:lnTo>
                  <a:pt x="4074421" y="110047"/>
                </a:lnTo>
                <a:lnTo>
                  <a:pt x="4039190" y="137295"/>
                </a:lnTo>
                <a:lnTo>
                  <a:pt x="3996950" y="158066"/>
                </a:lnTo>
                <a:lnTo>
                  <a:pt x="3949066" y="171303"/>
                </a:lnTo>
                <a:lnTo>
                  <a:pt x="3896903" y="175949"/>
                </a:lnTo>
                <a:lnTo>
                  <a:pt x="2289695" y="175949"/>
                </a:lnTo>
                <a:lnTo>
                  <a:pt x="2237533" y="180596"/>
                </a:lnTo>
                <a:lnTo>
                  <a:pt x="2189649" y="193833"/>
                </a:lnTo>
                <a:lnTo>
                  <a:pt x="2147409" y="214604"/>
                </a:lnTo>
                <a:lnTo>
                  <a:pt x="2112178" y="241852"/>
                </a:lnTo>
                <a:lnTo>
                  <a:pt x="2085323" y="274521"/>
                </a:lnTo>
                <a:lnTo>
                  <a:pt x="2068208" y="311556"/>
                </a:lnTo>
                <a:lnTo>
                  <a:pt x="2062199" y="351899"/>
                </a:lnTo>
                <a:lnTo>
                  <a:pt x="2056191" y="311556"/>
                </a:lnTo>
                <a:lnTo>
                  <a:pt x="2039076" y="274521"/>
                </a:lnTo>
                <a:lnTo>
                  <a:pt x="2012221" y="241852"/>
                </a:lnTo>
                <a:lnTo>
                  <a:pt x="1976990" y="214604"/>
                </a:lnTo>
                <a:lnTo>
                  <a:pt x="1934750" y="193833"/>
                </a:lnTo>
                <a:lnTo>
                  <a:pt x="1886866" y="180596"/>
                </a:lnTo>
                <a:lnTo>
                  <a:pt x="1834703" y="175949"/>
                </a:lnTo>
                <a:lnTo>
                  <a:pt x="227496" y="175949"/>
                </a:lnTo>
                <a:lnTo>
                  <a:pt x="175333" y="171303"/>
                </a:lnTo>
                <a:lnTo>
                  <a:pt x="127449" y="158066"/>
                </a:lnTo>
                <a:lnTo>
                  <a:pt x="85208" y="137295"/>
                </a:lnTo>
                <a:lnTo>
                  <a:pt x="49978" y="110047"/>
                </a:lnTo>
                <a:lnTo>
                  <a:pt x="23122" y="77378"/>
                </a:lnTo>
                <a:lnTo>
                  <a:pt x="6008" y="40343"/>
                </a:lnTo>
                <a:lnTo>
                  <a:pt x="0" y="0"/>
                </a:lnTo>
              </a:path>
            </a:pathLst>
          </a:custGeom>
          <a:ln w="19049">
            <a:solidFill>
              <a:srgbClr val="666666"/>
            </a:solidFill>
          </a:ln>
        </p:spPr>
        <p:txBody>
          <a:bodyPr wrap="square" lIns="0" tIns="0" rIns="0" bIns="0" rtlCol="0"/>
          <a:lstStyle/>
          <a:p>
            <a:endParaRPr/>
          </a:p>
        </p:txBody>
      </p:sp>
      <p:sp>
        <p:nvSpPr>
          <p:cNvPr id="40" name="Freeform: Shape 39">
            <a:extLst>
              <a:ext uri="{FF2B5EF4-FFF2-40B4-BE49-F238E27FC236}">
                <a16:creationId xmlns:a16="http://schemas.microsoft.com/office/drawing/2014/main" id="{3614ED19-840D-48EB-9A00-56E24F879D58}"/>
              </a:ext>
            </a:extLst>
          </p:cNvPr>
          <p:cNvSpPr/>
          <p:nvPr/>
        </p:nvSpPr>
        <p:spPr>
          <a:xfrm>
            <a:off x="1211580" y="819150"/>
            <a:ext cx="4099560" cy="449785"/>
          </a:xfrm>
          <a:custGeom>
            <a:avLst/>
            <a:gdLst>
              <a:gd name="connsiteX0" fmla="*/ 0 w 4114800"/>
              <a:gd name="connsiteY0" fmla="*/ 449785 h 449785"/>
              <a:gd name="connsiteX1" fmla="*/ 2141220 w 4114800"/>
              <a:gd name="connsiteY1" fmla="*/ 205 h 449785"/>
              <a:gd name="connsiteX2" fmla="*/ 4114800 w 4114800"/>
              <a:gd name="connsiteY2" fmla="*/ 404065 h 449785"/>
            </a:gdLst>
            <a:ahLst/>
            <a:cxnLst>
              <a:cxn ang="0">
                <a:pos x="connsiteX0" y="connsiteY0"/>
              </a:cxn>
              <a:cxn ang="0">
                <a:pos x="connsiteX1" y="connsiteY1"/>
              </a:cxn>
              <a:cxn ang="0">
                <a:pos x="connsiteX2" y="connsiteY2"/>
              </a:cxn>
            </a:cxnLst>
            <a:rect l="l" t="t" r="r" b="b"/>
            <a:pathLst>
              <a:path w="4114800" h="449785">
                <a:moveTo>
                  <a:pt x="0" y="449785"/>
                </a:moveTo>
                <a:cubicBezTo>
                  <a:pt x="727710" y="228805"/>
                  <a:pt x="1455420" y="7825"/>
                  <a:pt x="2141220" y="205"/>
                </a:cubicBezTo>
                <a:cubicBezTo>
                  <a:pt x="2827020" y="-7415"/>
                  <a:pt x="3470910" y="198325"/>
                  <a:pt x="4114800" y="404065"/>
                </a:cubicBez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FEEF5092-0980-40D5-9325-0CBDB164E123}"/>
              </a:ext>
            </a:extLst>
          </p:cNvPr>
          <p:cNvSpPr/>
          <p:nvPr/>
        </p:nvSpPr>
        <p:spPr>
          <a:xfrm>
            <a:off x="3467100" y="841446"/>
            <a:ext cx="4099560" cy="442339"/>
          </a:xfrm>
          <a:custGeom>
            <a:avLst/>
            <a:gdLst>
              <a:gd name="connsiteX0" fmla="*/ 0 w 4099560"/>
              <a:gd name="connsiteY0" fmla="*/ 442339 h 442339"/>
              <a:gd name="connsiteX1" fmla="*/ 2606040 w 4099560"/>
              <a:gd name="connsiteY1" fmla="*/ 379 h 442339"/>
              <a:gd name="connsiteX2" fmla="*/ 4099560 w 4099560"/>
              <a:gd name="connsiteY2" fmla="*/ 381379 h 442339"/>
            </a:gdLst>
            <a:ahLst/>
            <a:cxnLst>
              <a:cxn ang="0">
                <a:pos x="connsiteX0" y="connsiteY0"/>
              </a:cxn>
              <a:cxn ang="0">
                <a:pos x="connsiteX1" y="connsiteY1"/>
              </a:cxn>
              <a:cxn ang="0">
                <a:pos x="connsiteX2" y="connsiteY2"/>
              </a:cxn>
            </a:cxnLst>
            <a:rect l="l" t="t" r="r" b="b"/>
            <a:pathLst>
              <a:path w="4099560" h="442339">
                <a:moveTo>
                  <a:pt x="0" y="442339"/>
                </a:moveTo>
                <a:cubicBezTo>
                  <a:pt x="961390" y="226439"/>
                  <a:pt x="1922780" y="10539"/>
                  <a:pt x="2606040" y="379"/>
                </a:cubicBezTo>
                <a:cubicBezTo>
                  <a:pt x="3289300" y="-9781"/>
                  <a:pt x="3694430" y="185799"/>
                  <a:pt x="4099560" y="381379"/>
                </a:cubicBez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ooter Placeholder 17">
            <a:extLst>
              <a:ext uri="{FF2B5EF4-FFF2-40B4-BE49-F238E27FC236}">
                <a16:creationId xmlns:a16="http://schemas.microsoft.com/office/drawing/2014/main" id="{08ACC157-A9AF-4B2A-B43D-64F401017DF4}"/>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2950" y="133350"/>
            <a:ext cx="7160850" cy="520655"/>
          </a:xfrm>
          <a:prstGeom prst="rect">
            <a:avLst/>
          </a:prstGeom>
        </p:spPr>
        <p:txBody>
          <a:bodyPr vert="horz" wrap="square" lIns="0" tIns="12700" rIns="0" bIns="0" rtlCol="0">
            <a:spAutoFit/>
          </a:bodyPr>
          <a:lstStyle/>
          <a:p>
            <a:pPr marL="12700">
              <a:lnSpc>
                <a:spcPct val="100000"/>
              </a:lnSpc>
              <a:spcBef>
                <a:spcPts val="100"/>
              </a:spcBef>
            </a:pPr>
            <a:r>
              <a:rPr lang="en-US" sz="3200"/>
              <a:t>Classification with localization</a:t>
            </a:r>
            <a:endParaRPr sz="3200" spc="-5" dirty="0"/>
          </a:p>
        </p:txBody>
      </p:sp>
      <p:sp>
        <p:nvSpPr>
          <p:cNvPr id="5" name="object 5"/>
          <p:cNvSpPr txBox="1"/>
          <p:nvPr/>
        </p:nvSpPr>
        <p:spPr>
          <a:xfrm>
            <a:off x="2592667" y="1282823"/>
            <a:ext cx="1701800" cy="505267"/>
          </a:xfrm>
          <a:prstGeom prst="rect">
            <a:avLst/>
          </a:prstGeom>
        </p:spPr>
        <p:txBody>
          <a:bodyPr vert="horz" wrap="square" lIns="0" tIns="12700" rIns="0" bIns="0" rtlCol="0">
            <a:spAutoFit/>
          </a:bodyPr>
          <a:lstStyle/>
          <a:p>
            <a:pPr marL="12700" marR="5080" indent="274320">
              <a:lnSpc>
                <a:spcPct val="100000"/>
              </a:lnSpc>
              <a:spcBef>
                <a:spcPts val="100"/>
              </a:spcBef>
            </a:pPr>
            <a:r>
              <a:rPr sz="1600" spc="-5" dirty="0">
                <a:latin typeface="Arial"/>
                <a:cs typeface="Arial"/>
              </a:rPr>
              <a:t>Semantic  Segmentation</a:t>
            </a:r>
            <a:endParaRPr sz="1600">
              <a:latin typeface="Arial"/>
              <a:cs typeface="Arial"/>
            </a:endParaRPr>
          </a:p>
        </p:txBody>
      </p:sp>
      <p:sp>
        <p:nvSpPr>
          <p:cNvPr id="6" name="object 6"/>
          <p:cNvSpPr txBox="1"/>
          <p:nvPr/>
        </p:nvSpPr>
        <p:spPr>
          <a:xfrm>
            <a:off x="5083843" y="1300488"/>
            <a:ext cx="1182370" cy="505267"/>
          </a:xfrm>
          <a:prstGeom prst="rect">
            <a:avLst/>
          </a:prstGeom>
        </p:spPr>
        <p:txBody>
          <a:bodyPr vert="horz" wrap="square" lIns="0" tIns="12700" rIns="0" bIns="0" rtlCol="0">
            <a:spAutoFit/>
          </a:bodyPr>
          <a:lstStyle/>
          <a:p>
            <a:pPr marL="12700" marR="5080" indent="182880">
              <a:lnSpc>
                <a:spcPct val="100000"/>
              </a:lnSpc>
              <a:spcBef>
                <a:spcPts val="100"/>
              </a:spcBef>
            </a:pPr>
            <a:r>
              <a:rPr sz="1600" spc="-5" dirty="0">
                <a:latin typeface="Arial"/>
                <a:cs typeface="Arial"/>
              </a:rPr>
              <a:t>Object  Detection</a:t>
            </a:r>
            <a:endParaRPr sz="1600">
              <a:latin typeface="Arial"/>
              <a:cs typeface="Arial"/>
            </a:endParaRPr>
          </a:p>
        </p:txBody>
      </p:sp>
      <p:sp>
        <p:nvSpPr>
          <p:cNvPr id="7" name="object 7"/>
          <p:cNvSpPr txBox="1"/>
          <p:nvPr/>
        </p:nvSpPr>
        <p:spPr>
          <a:xfrm>
            <a:off x="7069001" y="1222137"/>
            <a:ext cx="1701800" cy="505267"/>
          </a:xfrm>
          <a:prstGeom prst="rect">
            <a:avLst/>
          </a:prstGeom>
        </p:spPr>
        <p:txBody>
          <a:bodyPr vert="horz" wrap="square" lIns="0" tIns="12700" rIns="0" bIns="0" rtlCol="0">
            <a:spAutoFit/>
          </a:bodyPr>
          <a:lstStyle/>
          <a:p>
            <a:pPr marL="12700" marR="5080" indent="323850">
              <a:lnSpc>
                <a:spcPct val="100000"/>
              </a:lnSpc>
              <a:spcBef>
                <a:spcPts val="100"/>
              </a:spcBef>
            </a:pPr>
            <a:r>
              <a:rPr sz="1600" spc="-5" dirty="0">
                <a:latin typeface="Arial"/>
                <a:cs typeface="Arial"/>
              </a:rPr>
              <a:t>Instance  Segmentation</a:t>
            </a:r>
            <a:endParaRPr sz="1600">
              <a:latin typeface="Arial"/>
              <a:cs typeface="Arial"/>
            </a:endParaRPr>
          </a:p>
        </p:txBody>
      </p:sp>
      <p:sp>
        <p:nvSpPr>
          <p:cNvPr id="9" name="object 9"/>
          <p:cNvSpPr/>
          <p:nvPr/>
        </p:nvSpPr>
        <p:spPr>
          <a:xfrm>
            <a:off x="4637775" y="1967779"/>
            <a:ext cx="2093699" cy="1798499"/>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0" name="object 10"/>
          <p:cNvSpPr/>
          <p:nvPr/>
        </p:nvSpPr>
        <p:spPr>
          <a:xfrm>
            <a:off x="6917425" y="1967779"/>
            <a:ext cx="2106875" cy="1812299"/>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1" name="object 11"/>
          <p:cNvSpPr/>
          <p:nvPr/>
        </p:nvSpPr>
        <p:spPr>
          <a:xfrm>
            <a:off x="7327080" y="2726447"/>
            <a:ext cx="706120" cy="1053465"/>
          </a:xfrm>
          <a:custGeom>
            <a:avLst/>
            <a:gdLst/>
            <a:ahLst/>
            <a:cxnLst/>
            <a:rect l="l" t="t" r="r" b="b"/>
            <a:pathLst>
              <a:path w="706120" h="1053464">
                <a:moveTo>
                  <a:pt x="478725" y="37759"/>
                </a:moveTo>
                <a:lnTo>
                  <a:pt x="294435" y="37759"/>
                </a:lnTo>
                <a:lnTo>
                  <a:pt x="323695" y="12580"/>
                </a:lnTo>
                <a:lnTo>
                  <a:pt x="424281" y="0"/>
                </a:lnTo>
                <a:lnTo>
                  <a:pt x="478725" y="37759"/>
                </a:lnTo>
                <a:close/>
              </a:path>
              <a:path w="706120" h="1053464">
                <a:moveTo>
                  <a:pt x="591616" y="54542"/>
                </a:moveTo>
                <a:lnTo>
                  <a:pt x="502924" y="54542"/>
                </a:lnTo>
                <a:lnTo>
                  <a:pt x="544980" y="18879"/>
                </a:lnTo>
                <a:lnTo>
                  <a:pt x="591616" y="54542"/>
                </a:lnTo>
                <a:close/>
              </a:path>
              <a:path w="706120" h="1053464">
                <a:moveTo>
                  <a:pt x="669950" y="507684"/>
                </a:moveTo>
                <a:lnTo>
                  <a:pt x="181055" y="507684"/>
                </a:lnTo>
                <a:lnTo>
                  <a:pt x="230430" y="390203"/>
                </a:lnTo>
                <a:lnTo>
                  <a:pt x="153622" y="306288"/>
                </a:lnTo>
                <a:lnTo>
                  <a:pt x="201169" y="138458"/>
                </a:lnTo>
                <a:lnTo>
                  <a:pt x="175564" y="94399"/>
                </a:lnTo>
                <a:lnTo>
                  <a:pt x="201169" y="23073"/>
                </a:lnTo>
                <a:lnTo>
                  <a:pt x="294435" y="37759"/>
                </a:lnTo>
                <a:lnTo>
                  <a:pt x="478725" y="37759"/>
                </a:lnTo>
                <a:lnTo>
                  <a:pt x="502924" y="54542"/>
                </a:lnTo>
                <a:lnTo>
                  <a:pt x="591616" y="54542"/>
                </a:lnTo>
                <a:lnTo>
                  <a:pt x="605337" y="65035"/>
                </a:lnTo>
                <a:lnTo>
                  <a:pt x="596190" y="148950"/>
                </a:lnTo>
                <a:lnTo>
                  <a:pt x="612648" y="209783"/>
                </a:lnTo>
                <a:lnTo>
                  <a:pt x="662023" y="260132"/>
                </a:lnTo>
                <a:lnTo>
                  <a:pt x="638253" y="335660"/>
                </a:lnTo>
                <a:lnTo>
                  <a:pt x="660195" y="356637"/>
                </a:lnTo>
                <a:lnTo>
                  <a:pt x="669950" y="507684"/>
                </a:lnTo>
                <a:close/>
              </a:path>
              <a:path w="706120" h="1053464">
                <a:moveTo>
                  <a:pt x="107903" y="629359"/>
                </a:moveTo>
                <a:lnTo>
                  <a:pt x="0" y="572720"/>
                </a:lnTo>
                <a:lnTo>
                  <a:pt x="7318" y="396493"/>
                </a:lnTo>
                <a:lnTo>
                  <a:pt x="62176" y="383913"/>
                </a:lnTo>
                <a:lnTo>
                  <a:pt x="181055" y="507684"/>
                </a:lnTo>
                <a:lnTo>
                  <a:pt x="669950" y="507684"/>
                </a:lnTo>
                <a:lnTo>
                  <a:pt x="671170" y="526564"/>
                </a:lnTo>
                <a:lnTo>
                  <a:pt x="705914" y="593697"/>
                </a:lnTo>
                <a:lnTo>
                  <a:pt x="689219" y="614673"/>
                </a:lnTo>
                <a:lnTo>
                  <a:pt x="208481" y="614673"/>
                </a:lnTo>
                <a:lnTo>
                  <a:pt x="107903" y="629359"/>
                </a:lnTo>
                <a:close/>
              </a:path>
              <a:path w="706120" h="1053464">
                <a:moveTo>
                  <a:pt x="166424" y="1053129"/>
                </a:moveTo>
                <a:lnTo>
                  <a:pt x="202997" y="952431"/>
                </a:lnTo>
                <a:lnTo>
                  <a:pt x="173736" y="774116"/>
                </a:lnTo>
                <a:lnTo>
                  <a:pt x="208481" y="614673"/>
                </a:lnTo>
                <a:lnTo>
                  <a:pt x="689219" y="614673"/>
                </a:lnTo>
                <a:lnTo>
                  <a:pt x="629106" y="690201"/>
                </a:lnTo>
                <a:lnTo>
                  <a:pt x="660195" y="797190"/>
                </a:lnTo>
                <a:lnTo>
                  <a:pt x="655173" y="809779"/>
                </a:lnTo>
                <a:lnTo>
                  <a:pt x="466344" y="809779"/>
                </a:lnTo>
                <a:lnTo>
                  <a:pt x="358448" y="816070"/>
                </a:lnTo>
                <a:lnTo>
                  <a:pt x="301754" y="870621"/>
                </a:lnTo>
                <a:lnTo>
                  <a:pt x="340154" y="1051033"/>
                </a:lnTo>
                <a:lnTo>
                  <a:pt x="166424" y="1053129"/>
                </a:lnTo>
                <a:close/>
              </a:path>
              <a:path w="706120" h="1053464">
                <a:moveTo>
                  <a:pt x="561445" y="1044742"/>
                </a:moveTo>
                <a:lnTo>
                  <a:pt x="402339" y="1040549"/>
                </a:lnTo>
                <a:lnTo>
                  <a:pt x="495605" y="872718"/>
                </a:lnTo>
                <a:lnTo>
                  <a:pt x="466344" y="809779"/>
                </a:lnTo>
                <a:lnTo>
                  <a:pt x="655173" y="809779"/>
                </a:lnTo>
                <a:lnTo>
                  <a:pt x="561445" y="1044742"/>
                </a:lnTo>
                <a:close/>
              </a:path>
            </a:pathLst>
          </a:custGeom>
          <a:solidFill>
            <a:srgbClr val="FF0000"/>
          </a:solidFill>
        </p:spPr>
        <p:txBody>
          <a:bodyPr wrap="square" lIns="0" tIns="0" rIns="0" bIns="0" rtlCol="0"/>
          <a:lstStyle/>
          <a:p>
            <a:endParaRPr/>
          </a:p>
        </p:txBody>
      </p:sp>
      <p:sp>
        <p:nvSpPr>
          <p:cNvPr id="12" name="object 12"/>
          <p:cNvSpPr/>
          <p:nvPr/>
        </p:nvSpPr>
        <p:spPr>
          <a:xfrm>
            <a:off x="7327080" y="2726447"/>
            <a:ext cx="706120" cy="1053465"/>
          </a:xfrm>
          <a:custGeom>
            <a:avLst/>
            <a:gdLst/>
            <a:ahLst/>
            <a:cxnLst/>
            <a:rect l="l" t="t" r="r" b="b"/>
            <a:pathLst>
              <a:path w="706120" h="1053464">
                <a:moveTo>
                  <a:pt x="201169" y="138458"/>
                </a:moveTo>
                <a:lnTo>
                  <a:pt x="153622" y="306288"/>
                </a:lnTo>
                <a:lnTo>
                  <a:pt x="230430" y="390203"/>
                </a:lnTo>
                <a:lnTo>
                  <a:pt x="181055" y="507684"/>
                </a:lnTo>
                <a:lnTo>
                  <a:pt x="62176" y="383913"/>
                </a:lnTo>
                <a:lnTo>
                  <a:pt x="7318" y="396493"/>
                </a:lnTo>
                <a:lnTo>
                  <a:pt x="0" y="572720"/>
                </a:lnTo>
                <a:lnTo>
                  <a:pt x="107903" y="629359"/>
                </a:lnTo>
                <a:lnTo>
                  <a:pt x="208481" y="614673"/>
                </a:lnTo>
                <a:lnTo>
                  <a:pt x="173736" y="774116"/>
                </a:lnTo>
                <a:lnTo>
                  <a:pt x="202997" y="952431"/>
                </a:lnTo>
                <a:lnTo>
                  <a:pt x="166424" y="1053129"/>
                </a:lnTo>
                <a:lnTo>
                  <a:pt x="340154" y="1051033"/>
                </a:lnTo>
                <a:lnTo>
                  <a:pt x="301754" y="870621"/>
                </a:lnTo>
                <a:lnTo>
                  <a:pt x="358448" y="816070"/>
                </a:lnTo>
                <a:lnTo>
                  <a:pt x="466344" y="809779"/>
                </a:lnTo>
                <a:lnTo>
                  <a:pt x="495605" y="872718"/>
                </a:lnTo>
                <a:lnTo>
                  <a:pt x="402339" y="1040549"/>
                </a:lnTo>
                <a:lnTo>
                  <a:pt x="561445" y="1044742"/>
                </a:lnTo>
                <a:lnTo>
                  <a:pt x="660195" y="797190"/>
                </a:lnTo>
                <a:lnTo>
                  <a:pt x="629106" y="690201"/>
                </a:lnTo>
                <a:lnTo>
                  <a:pt x="705914" y="593697"/>
                </a:lnTo>
                <a:lnTo>
                  <a:pt x="671170" y="526564"/>
                </a:lnTo>
                <a:lnTo>
                  <a:pt x="660195" y="356637"/>
                </a:lnTo>
                <a:lnTo>
                  <a:pt x="638253" y="335660"/>
                </a:lnTo>
                <a:lnTo>
                  <a:pt x="662023" y="260132"/>
                </a:lnTo>
                <a:lnTo>
                  <a:pt x="612648" y="209783"/>
                </a:lnTo>
                <a:lnTo>
                  <a:pt x="596190" y="148950"/>
                </a:lnTo>
                <a:lnTo>
                  <a:pt x="605337" y="65035"/>
                </a:lnTo>
                <a:lnTo>
                  <a:pt x="544980" y="18879"/>
                </a:lnTo>
                <a:lnTo>
                  <a:pt x="502924" y="54542"/>
                </a:lnTo>
                <a:lnTo>
                  <a:pt x="424281" y="0"/>
                </a:lnTo>
                <a:lnTo>
                  <a:pt x="323695" y="12580"/>
                </a:lnTo>
                <a:lnTo>
                  <a:pt x="294435" y="37759"/>
                </a:lnTo>
                <a:lnTo>
                  <a:pt x="201169" y="23073"/>
                </a:lnTo>
                <a:lnTo>
                  <a:pt x="175564" y="94399"/>
                </a:lnTo>
                <a:lnTo>
                  <a:pt x="201169" y="138458"/>
                </a:lnTo>
                <a:close/>
              </a:path>
            </a:pathLst>
          </a:custGeom>
          <a:ln w="28574">
            <a:solidFill>
              <a:srgbClr val="FF0000"/>
            </a:solidFill>
          </a:ln>
        </p:spPr>
        <p:txBody>
          <a:bodyPr wrap="square" lIns="0" tIns="0" rIns="0" bIns="0" rtlCol="0"/>
          <a:lstStyle/>
          <a:p>
            <a:endParaRPr/>
          </a:p>
        </p:txBody>
      </p:sp>
      <p:sp>
        <p:nvSpPr>
          <p:cNvPr id="13" name="object 13"/>
          <p:cNvSpPr/>
          <p:nvPr/>
        </p:nvSpPr>
        <p:spPr>
          <a:xfrm>
            <a:off x="7975569" y="2855732"/>
            <a:ext cx="372745" cy="819785"/>
          </a:xfrm>
          <a:custGeom>
            <a:avLst/>
            <a:gdLst/>
            <a:ahLst/>
            <a:cxnLst/>
            <a:rect l="l" t="t" r="r" b="b"/>
            <a:pathLst>
              <a:path w="372745" h="819785">
                <a:moveTo>
                  <a:pt x="0" y="757076"/>
                </a:moveTo>
                <a:lnTo>
                  <a:pt x="38199" y="636321"/>
                </a:lnTo>
                <a:lnTo>
                  <a:pt x="30556" y="582906"/>
                </a:lnTo>
                <a:lnTo>
                  <a:pt x="57295" y="506271"/>
                </a:lnTo>
                <a:lnTo>
                  <a:pt x="89760" y="455178"/>
                </a:lnTo>
                <a:lnTo>
                  <a:pt x="51568" y="406406"/>
                </a:lnTo>
                <a:lnTo>
                  <a:pt x="105037" y="53414"/>
                </a:lnTo>
                <a:lnTo>
                  <a:pt x="179519" y="0"/>
                </a:lnTo>
                <a:lnTo>
                  <a:pt x="286466" y="25551"/>
                </a:lnTo>
                <a:lnTo>
                  <a:pt x="317022" y="99865"/>
                </a:lnTo>
                <a:lnTo>
                  <a:pt x="372408" y="141664"/>
                </a:lnTo>
                <a:lnTo>
                  <a:pt x="366674" y="257778"/>
                </a:lnTo>
                <a:lnTo>
                  <a:pt x="366674" y="411048"/>
                </a:lnTo>
                <a:lnTo>
                  <a:pt x="313205" y="520198"/>
                </a:lnTo>
                <a:lnTo>
                  <a:pt x="313205" y="610769"/>
                </a:lnTo>
                <a:lnTo>
                  <a:pt x="118406" y="610769"/>
                </a:lnTo>
                <a:lnTo>
                  <a:pt x="95494" y="627027"/>
                </a:lnTo>
                <a:lnTo>
                  <a:pt x="103129" y="740819"/>
                </a:lnTo>
                <a:lnTo>
                  <a:pt x="0" y="757076"/>
                </a:lnTo>
                <a:close/>
              </a:path>
              <a:path w="372745" h="819785">
                <a:moveTo>
                  <a:pt x="208167" y="819775"/>
                </a:moveTo>
                <a:lnTo>
                  <a:pt x="150872" y="782618"/>
                </a:lnTo>
                <a:lnTo>
                  <a:pt x="217718" y="629348"/>
                </a:lnTo>
                <a:lnTo>
                  <a:pt x="118406" y="610769"/>
                </a:lnTo>
                <a:lnTo>
                  <a:pt x="313205" y="610769"/>
                </a:lnTo>
                <a:lnTo>
                  <a:pt x="313205" y="643284"/>
                </a:lnTo>
                <a:lnTo>
                  <a:pt x="271187" y="712956"/>
                </a:lnTo>
                <a:lnTo>
                  <a:pt x="297927" y="796554"/>
                </a:lnTo>
                <a:lnTo>
                  <a:pt x="208167" y="819775"/>
                </a:lnTo>
                <a:close/>
              </a:path>
            </a:pathLst>
          </a:custGeom>
          <a:solidFill>
            <a:srgbClr val="00FF00"/>
          </a:solidFill>
        </p:spPr>
        <p:txBody>
          <a:bodyPr wrap="square" lIns="0" tIns="0" rIns="0" bIns="0" rtlCol="0"/>
          <a:lstStyle/>
          <a:p>
            <a:endParaRPr/>
          </a:p>
        </p:txBody>
      </p:sp>
      <p:sp>
        <p:nvSpPr>
          <p:cNvPr id="14" name="object 14"/>
          <p:cNvSpPr/>
          <p:nvPr/>
        </p:nvSpPr>
        <p:spPr>
          <a:xfrm>
            <a:off x="7975569" y="2855732"/>
            <a:ext cx="372745" cy="819785"/>
          </a:xfrm>
          <a:custGeom>
            <a:avLst/>
            <a:gdLst/>
            <a:ahLst/>
            <a:cxnLst/>
            <a:rect l="l" t="t" r="r" b="b"/>
            <a:pathLst>
              <a:path w="372745" h="819785">
                <a:moveTo>
                  <a:pt x="51568" y="406406"/>
                </a:moveTo>
                <a:lnTo>
                  <a:pt x="105037" y="53414"/>
                </a:lnTo>
                <a:lnTo>
                  <a:pt x="179519" y="0"/>
                </a:lnTo>
                <a:lnTo>
                  <a:pt x="286466" y="25551"/>
                </a:lnTo>
                <a:lnTo>
                  <a:pt x="317022" y="99865"/>
                </a:lnTo>
                <a:lnTo>
                  <a:pt x="372408" y="141664"/>
                </a:lnTo>
                <a:lnTo>
                  <a:pt x="366674" y="257778"/>
                </a:lnTo>
                <a:lnTo>
                  <a:pt x="366674" y="411048"/>
                </a:lnTo>
                <a:lnTo>
                  <a:pt x="313205" y="520198"/>
                </a:lnTo>
                <a:lnTo>
                  <a:pt x="313205" y="643284"/>
                </a:lnTo>
                <a:lnTo>
                  <a:pt x="271187" y="712956"/>
                </a:lnTo>
                <a:lnTo>
                  <a:pt x="297927" y="796554"/>
                </a:lnTo>
                <a:lnTo>
                  <a:pt x="208167" y="819775"/>
                </a:lnTo>
                <a:lnTo>
                  <a:pt x="150872" y="782618"/>
                </a:lnTo>
                <a:lnTo>
                  <a:pt x="217718" y="629348"/>
                </a:lnTo>
                <a:lnTo>
                  <a:pt x="118406" y="610769"/>
                </a:lnTo>
                <a:lnTo>
                  <a:pt x="95494" y="627027"/>
                </a:lnTo>
                <a:lnTo>
                  <a:pt x="103129" y="740819"/>
                </a:lnTo>
                <a:lnTo>
                  <a:pt x="0" y="757076"/>
                </a:lnTo>
                <a:lnTo>
                  <a:pt x="38199" y="636321"/>
                </a:lnTo>
                <a:lnTo>
                  <a:pt x="30556" y="582906"/>
                </a:lnTo>
                <a:lnTo>
                  <a:pt x="57295" y="506271"/>
                </a:lnTo>
                <a:lnTo>
                  <a:pt x="89760" y="455178"/>
                </a:lnTo>
                <a:lnTo>
                  <a:pt x="51568" y="406406"/>
                </a:lnTo>
                <a:close/>
              </a:path>
            </a:pathLst>
          </a:custGeom>
          <a:ln w="38099">
            <a:solidFill>
              <a:srgbClr val="00FF00"/>
            </a:solidFill>
          </a:ln>
        </p:spPr>
        <p:txBody>
          <a:bodyPr wrap="square" lIns="0" tIns="0" rIns="0" bIns="0" rtlCol="0"/>
          <a:lstStyle/>
          <a:p>
            <a:endParaRPr/>
          </a:p>
        </p:txBody>
      </p:sp>
      <p:sp>
        <p:nvSpPr>
          <p:cNvPr id="15" name="object 15"/>
          <p:cNvSpPr/>
          <p:nvPr/>
        </p:nvSpPr>
        <p:spPr>
          <a:xfrm>
            <a:off x="8313673" y="2737295"/>
            <a:ext cx="317500" cy="715645"/>
          </a:xfrm>
          <a:custGeom>
            <a:avLst/>
            <a:gdLst/>
            <a:ahLst/>
            <a:cxnLst/>
            <a:rect l="l" t="t" r="r" b="b"/>
            <a:pathLst>
              <a:path w="317500" h="715644">
                <a:moveTo>
                  <a:pt x="87850" y="715267"/>
                </a:moveTo>
                <a:lnTo>
                  <a:pt x="49651" y="696689"/>
                </a:lnTo>
                <a:lnTo>
                  <a:pt x="76390" y="654890"/>
                </a:lnTo>
                <a:lnTo>
                  <a:pt x="0" y="650247"/>
                </a:lnTo>
                <a:lnTo>
                  <a:pt x="36281" y="568970"/>
                </a:lnTo>
                <a:lnTo>
                  <a:pt x="64929" y="545740"/>
                </a:lnTo>
                <a:lnTo>
                  <a:pt x="32464" y="204363"/>
                </a:lnTo>
                <a:lnTo>
                  <a:pt x="87850" y="58056"/>
                </a:lnTo>
                <a:lnTo>
                  <a:pt x="87850" y="0"/>
                </a:lnTo>
                <a:lnTo>
                  <a:pt x="137503" y="27862"/>
                </a:lnTo>
                <a:lnTo>
                  <a:pt x="217710" y="39478"/>
                </a:lnTo>
                <a:lnTo>
                  <a:pt x="260554" y="39478"/>
                </a:lnTo>
                <a:lnTo>
                  <a:pt x="261635" y="78956"/>
                </a:lnTo>
                <a:lnTo>
                  <a:pt x="317022" y="278677"/>
                </a:lnTo>
                <a:lnTo>
                  <a:pt x="292192" y="438921"/>
                </a:lnTo>
                <a:lnTo>
                  <a:pt x="254001" y="585218"/>
                </a:lnTo>
                <a:lnTo>
                  <a:pt x="267370" y="685083"/>
                </a:lnTo>
                <a:lnTo>
                  <a:pt x="200843" y="710625"/>
                </a:lnTo>
                <a:lnTo>
                  <a:pt x="168058" y="710625"/>
                </a:lnTo>
                <a:lnTo>
                  <a:pt x="87850" y="715267"/>
                </a:lnTo>
                <a:close/>
              </a:path>
              <a:path w="317500" h="715644">
                <a:moveTo>
                  <a:pt x="260554" y="39478"/>
                </a:moveTo>
                <a:lnTo>
                  <a:pt x="217710" y="39478"/>
                </a:lnTo>
                <a:lnTo>
                  <a:pt x="259727" y="9284"/>
                </a:lnTo>
                <a:lnTo>
                  <a:pt x="260554" y="39478"/>
                </a:lnTo>
                <a:close/>
              </a:path>
              <a:path w="317500" h="715644">
                <a:moveTo>
                  <a:pt x="194797" y="712946"/>
                </a:moveTo>
                <a:lnTo>
                  <a:pt x="168058" y="710625"/>
                </a:lnTo>
                <a:lnTo>
                  <a:pt x="200843" y="710625"/>
                </a:lnTo>
                <a:lnTo>
                  <a:pt x="194797" y="712946"/>
                </a:lnTo>
                <a:close/>
              </a:path>
            </a:pathLst>
          </a:custGeom>
          <a:solidFill>
            <a:srgbClr val="0000FF"/>
          </a:solidFill>
        </p:spPr>
        <p:txBody>
          <a:bodyPr wrap="square" lIns="0" tIns="0" rIns="0" bIns="0" rtlCol="0"/>
          <a:lstStyle/>
          <a:p>
            <a:endParaRPr/>
          </a:p>
        </p:txBody>
      </p:sp>
      <p:sp>
        <p:nvSpPr>
          <p:cNvPr id="16" name="object 16"/>
          <p:cNvSpPr/>
          <p:nvPr/>
        </p:nvSpPr>
        <p:spPr>
          <a:xfrm>
            <a:off x="8313673" y="2737295"/>
            <a:ext cx="317500" cy="715645"/>
          </a:xfrm>
          <a:custGeom>
            <a:avLst/>
            <a:gdLst/>
            <a:ahLst/>
            <a:cxnLst/>
            <a:rect l="l" t="t" r="r" b="b"/>
            <a:pathLst>
              <a:path w="317500" h="715644">
                <a:moveTo>
                  <a:pt x="32464" y="204363"/>
                </a:moveTo>
                <a:lnTo>
                  <a:pt x="87850" y="58056"/>
                </a:lnTo>
                <a:lnTo>
                  <a:pt x="87850" y="0"/>
                </a:lnTo>
                <a:lnTo>
                  <a:pt x="137503" y="27862"/>
                </a:lnTo>
                <a:lnTo>
                  <a:pt x="217710" y="39478"/>
                </a:lnTo>
                <a:lnTo>
                  <a:pt x="259727" y="9284"/>
                </a:lnTo>
                <a:lnTo>
                  <a:pt x="261635" y="78956"/>
                </a:lnTo>
                <a:lnTo>
                  <a:pt x="317022" y="278677"/>
                </a:lnTo>
                <a:lnTo>
                  <a:pt x="292192" y="438921"/>
                </a:lnTo>
                <a:lnTo>
                  <a:pt x="254001" y="585218"/>
                </a:lnTo>
                <a:lnTo>
                  <a:pt x="267370" y="685083"/>
                </a:lnTo>
                <a:lnTo>
                  <a:pt x="194797" y="712946"/>
                </a:lnTo>
                <a:lnTo>
                  <a:pt x="168058" y="710625"/>
                </a:lnTo>
                <a:lnTo>
                  <a:pt x="87850" y="715267"/>
                </a:lnTo>
                <a:lnTo>
                  <a:pt x="49651" y="696689"/>
                </a:lnTo>
                <a:lnTo>
                  <a:pt x="76390" y="654890"/>
                </a:lnTo>
                <a:lnTo>
                  <a:pt x="0" y="650247"/>
                </a:lnTo>
                <a:lnTo>
                  <a:pt x="36281" y="568970"/>
                </a:lnTo>
                <a:lnTo>
                  <a:pt x="64929" y="545740"/>
                </a:lnTo>
                <a:lnTo>
                  <a:pt x="32464" y="204363"/>
                </a:lnTo>
                <a:close/>
              </a:path>
            </a:pathLst>
          </a:custGeom>
          <a:ln w="28574">
            <a:solidFill>
              <a:srgbClr val="0000FF"/>
            </a:solidFill>
          </a:ln>
        </p:spPr>
        <p:txBody>
          <a:bodyPr wrap="square" lIns="0" tIns="0" rIns="0" bIns="0" rtlCol="0"/>
          <a:lstStyle/>
          <a:p>
            <a:endParaRPr/>
          </a:p>
        </p:txBody>
      </p:sp>
      <p:sp>
        <p:nvSpPr>
          <p:cNvPr id="20" name="object 20"/>
          <p:cNvSpPr/>
          <p:nvPr/>
        </p:nvSpPr>
        <p:spPr>
          <a:xfrm>
            <a:off x="2362200" y="1963239"/>
            <a:ext cx="2137939" cy="1818612"/>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1" name="object 21"/>
          <p:cNvSpPr/>
          <p:nvPr/>
        </p:nvSpPr>
        <p:spPr>
          <a:xfrm>
            <a:off x="2428414" y="2332652"/>
            <a:ext cx="1642745" cy="1154430"/>
          </a:xfrm>
          <a:custGeom>
            <a:avLst/>
            <a:gdLst/>
            <a:ahLst/>
            <a:cxnLst/>
            <a:rect l="l" t="t" r="r" b="b"/>
            <a:pathLst>
              <a:path w="1642745" h="1154430">
                <a:moveTo>
                  <a:pt x="1637034" y="153281"/>
                </a:moveTo>
                <a:lnTo>
                  <a:pt x="1183464" y="153281"/>
                </a:lnTo>
                <a:lnTo>
                  <a:pt x="1431164" y="135244"/>
                </a:lnTo>
                <a:lnTo>
                  <a:pt x="1577952" y="0"/>
                </a:lnTo>
                <a:lnTo>
                  <a:pt x="1642181" y="27043"/>
                </a:lnTo>
                <a:lnTo>
                  <a:pt x="1637034" y="153281"/>
                </a:lnTo>
                <a:close/>
              </a:path>
              <a:path w="1642745" h="1154430">
                <a:moveTo>
                  <a:pt x="1619246" y="333582"/>
                </a:moveTo>
                <a:lnTo>
                  <a:pt x="926598" y="333582"/>
                </a:lnTo>
                <a:lnTo>
                  <a:pt x="1009182" y="306513"/>
                </a:lnTo>
                <a:lnTo>
                  <a:pt x="972473" y="153281"/>
                </a:lnTo>
                <a:lnTo>
                  <a:pt x="972473" y="36075"/>
                </a:lnTo>
                <a:lnTo>
                  <a:pt x="1027537" y="27043"/>
                </a:lnTo>
                <a:lnTo>
                  <a:pt x="1183464" y="153281"/>
                </a:lnTo>
                <a:lnTo>
                  <a:pt x="1637034" y="153281"/>
                </a:lnTo>
                <a:lnTo>
                  <a:pt x="1632991" y="252451"/>
                </a:lnTo>
                <a:lnTo>
                  <a:pt x="1619246" y="333582"/>
                </a:lnTo>
                <a:close/>
              </a:path>
              <a:path w="1642745" h="1154430">
                <a:moveTo>
                  <a:pt x="110103" y="288501"/>
                </a:moveTo>
                <a:lnTo>
                  <a:pt x="0" y="261457"/>
                </a:lnTo>
                <a:lnTo>
                  <a:pt x="60425" y="190686"/>
                </a:lnTo>
                <a:lnTo>
                  <a:pt x="366968" y="162263"/>
                </a:lnTo>
                <a:lnTo>
                  <a:pt x="697253" y="261457"/>
                </a:lnTo>
                <a:lnTo>
                  <a:pt x="725812" y="270438"/>
                </a:lnTo>
                <a:lnTo>
                  <a:pt x="247700" y="270438"/>
                </a:lnTo>
                <a:lnTo>
                  <a:pt x="110103" y="288501"/>
                </a:lnTo>
                <a:close/>
              </a:path>
              <a:path w="1642745" h="1154430">
                <a:moveTo>
                  <a:pt x="899079" y="937629"/>
                </a:moveTo>
                <a:lnTo>
                  <a:pt x="871585" y="838460"/>
                </a:lnTo>
                <a:lnTo>
                  <a:pt x="825711" y="640122"/>
                </a:lnTo>
                <a:lnTo>
                  <a:pt x="807331" y="486814"/>
                </a:lnTo>
                <a:lnTo>
                  <a:pt x="642188" y="387670"/>
                </a:lnTo>
                <a:lnTo>
                  <a:pt x="394488" y="306513"/>
                </a:lnTo>
                <a:lnTo>
                  <a:pt x="247700" y="270438"/>
                </a:lnTo>
                <a:lnTo>
                  <a:pt x="725812" y="270438"/>
                </a:lnTo>
                <a:lnTo>
                  <a:pt x="926598" y="333582"/>
                </a:lnTo>
                <a:lnTo>
                  <a:pt x="1619246" y="333582"/>
                </a:lnTo>
                <a:lnTo>
                  <a:pt x="1596332" y="468827"/>
                </a:lnTo>
                <a:lnTo>
                  <a:pt x="1559597" y="540927"/>
                </a:lnTo>
                <a:lnTo>
                  <a:pt x="1623826" y="622084"/>
                </a:lnTo>
                <a:lnTo>
                  <a:pt x="1638248" y="721253"/>
                </a:lnTo>
                <a:lnTo>
                  <a:pt x="1458709" y="721253"/>
                </a:lnTo>
                <a:lnTo>
                  <a:pt x="1357771" y="784372"/>
                </a:lnTo>
                <a:lnTo>
                  <a:pt x="1238503" y="820422"/>
                </a:lnTo>
                <a:lnTo>
                  <a:pt x="1256883" y="901554"/>
                </a:lnTo>
                <a:lnTo>
                  <a:pt x="1263558" y="919567"/>
                </a:lnTo>
                <a:lnTo>
                  <a:pt x="1027537" y="919567"/>
                </a:lnTo>
                <a:lnTo>
                  <a:pt x="899079" y="937629"/>
                </a:lnTo>
                <a:close/>
              </a:path>
              <a:path w="1642745" h="1154430">
                <a:moveTo>
                  <a:pt x="1550458" y="946636"/>
                </a:moveTo>
                <a:lnTo>
                  <a:pt x="1422000" y="883517"/>
                </a:lnTo>
                <a:lnTo>
                  <a:pt x="1458709" y="721253"/>
                </a:lnTo>
                <a:lnTo>
                  <a:pt x="1638248" y="721253"/>
                </a:lnTo>
                <a:lnTo>
                  <a:pt x="1642181" y="748297"/>
                </a:lnTo>
                <a:lnTo>
                  <a:pt x="1642181" y="856473"/>
                </a:lnTo>
                <a:lnTo>
                  <a:pt x="1550458" y="946636"/>
                </a:lnTo>
                <a:close/>
              </a:path>
              <a:path w="1642745" h="1154430">
                <a:moveTo>
                  <a:pt x="1211009" y="1154005"/>
                </a:moveTo>
                <a:lnTo>
                  <a:pt x="1082551" y="1063843"/>
                </a:lnTo>
                <a:lnTo>
                  <a:pt x="1027537" y="919567"/>
                </a:lnTo>
                <a:lnTo>
                  <a:pt x="1263558" y="919567"/>
                </a:lnTo>
                <a:lnTo>
                  <a:pt x="1288564" y="987051"/>
                </a:lnTo>
                <a:lnTo>
                  <a:pt x="1284377" y="1090887"/>
                </a:lnTo>
                <a:lnTo>
                  <a:pt x="1211009" y="1154005"/>
                </a:lnTo>
                <a:close/>
              </a:path>
            </a:pathLst>
          </a:custGeom>
          <a:solidFill>
            <a:srgbClr val="FFD966"/>
          </a:solidFill>
        </p:spPr>
        <p:txBody>
          <a:bodyPr wrap="square" lIns="0" tIns="0" rIns="0" bIns="0" rtlCol="0"/>
          <a:lstStyle/>
          <a:p>
            <a:endParaRPr/>
          </a:p>
        </p:txBody>
      </p:sp>
      <p:sp>
        <p:nvSpPr>
          <p:cNvPr id="22" name="object 22"/>
          <p:cNvSpPr/>
          <p:nvPr/>
        </p:nvSpPr>
        <p:spPr>
          <a:xfrm>
            <a:off x="2428414" y="2332652"/>
            <a:ext cx="1642745" cy="1154430"/>
          </a:xfrm>
          <a:custGeom>
            <a:avLst/>
            <a:gdLst/>
            <a:ahLst/>
            <a:cxnLst/>
            <a:rect l="l" t="t" r="r" b="b"/>
            <a:pathLst>
              <a:path w="1642745" h="1154430">
                <a:moveTo>
                  <a:pt x="60425" y="190686"/>
                </a:moveTo>
                <a:lnTo>
                  <a:pt x="366968" y="162263"/>
                </a:lnTo>
                <a:lnTo>
                  <a:pt x="697253" y="261457"/>
                </a:lnTo>
                <a:lnTo>
                  <a:pt x="926598" y="333582"/>
                </a:lnTo>
                <a:lnTo>
                  <a:pt x="1009182" y="306513"/>
                </a:lnTo>
                <a:lnTo>
                  <a:pt x="972473" y="153281"/>
                </a:lnTo>
                <a:lnTo>
                  <a:pt x="972473" y="36075"/>
                </a:lnTo>
                <a:lnTo>
                  <a:pt x="1027537" y="27043"/>
                </a:lnTo>
                <a:lnTo>
                  <a:pt x="1183464" y="153281"/>
                </a:lnTo>
                <a:lnTo>
                  <a:pt x="1431164" y="135244"/>
                </a:lnTo>
                <a:lnTo>
                  <a:pt x="1577952" y="0"/>
                </a:lnTo>
                <a:lnTo>
                  <a:pt x="1642181" y="27043"/>
                </a:lnTo>
                <a:lnTo>
                  <a:pt x="1632991" y="252451"/>
                </a:lnTo>
                <a:lnTo>
                  <a:pt x="1596332" y="468827"/>
                </a:lnTo>
                <a:lnTo>
                  <a:pt x="1559597" y="540927"/>
                </a:lnTo>
                <a:lnTo>
                  <a:pt x="1623826" y="622084"/>
                </a:lnTo>
                <a:lnTo>
                  <a:pt x="1642181" y="748297"/>
                </a:lnTo>
                <a:lnTo>
                  <a:pt x="1642181" y="856473"/>
                </a:lnTo>
                <a:lnTo>
                  <a:pt x="1550458" y="946636"/>
                </a:lnTo>
                <a:lnTo>
                  <a:pt x="1422000" y="883517"/>
                </a:lnTo>
                <a:lnTo>
                  <a:pt x="1458709" y="721253"/>
                </a:lnTo>
                <a:lnTo>
                  <a:pt x="1357771" y="784372"/>
                </a:lnTo>
                <a:lnTo>
                  <a:pt x="1238503" y="820422"/>
                </a:lnTo>
                <a:lnTo>
                  <a:pt x="1256883" y="901554"/>
                </a:lnTo>
                <a:lnTo>
                  <a:pt x="1288564" y="987051"/>
                </a:lnTo>
                <a:lnTo>
                  <a:pt x="1284377" y="1090887"/>
                </a:lnTo>
                <a:lnTo>
                  <a:pt x="1211009" y="1154005"/>
                </a:lnTo>
                <a:lnTo>
                  <a:pt x="1082551" y="1063843"/>
                </a:lnTo>
                <a:lnTo>
                  <a:pt x="1027537" y="919567"/>
                </a:lnTo>
                <a:lnTo>
                  <a:pt x="899079" y="937629"/>
                </a:lnTo>
                <a:lnTo>
                  <a:pt x="871585" y="838460"/>
                </a:lnTo>
                <a:lnTo>
                  <a:pt x="825711" y="640122"/>
                </a:lnTo>
                <a:lnTo>
                  <a:pt x="807331" y="486814"/>
                </a:lnTo>
                <a:lnTo>
                  <a:pt x="642188" y="387670"/>
                </a:lnTo>
                <a:lnTo>
                  <a:pt x="394488" y="306513"/>
                </a:lnTo>
                <a:lnTo>
                  <a:pt x="247700" y="270438"/>
                </a:lnTo>
                <a:lnTo>
                  <a:pt x="110103" y="288501"/>
                </a:lnTo>
                <a:lnTo>
                  <a:pt x="0" y="261457"/>
                </a:lnTo>
              </a:path>
            </a:pathLst>
          </a:custGeom>
          <a:ln w="38099">
            <a:solidFill>
              <a:srgbClr val="FFD966"/>
            </a:solidFill>
          </a:ln>
        </p:spPr>
        <p:txBody>
          <a:bodyPr wrap="square" lIns="0" tIns="0" rIns="0" bIns="0" rtlCol="0"/>
          <a:lstStyle/>
          <a:p>
            <a:endParaRPr/>
          </a:p>
        </p:txBody>
      </p:sp>
      <p:sp>
        <p:nvSpPr>
          <p:cNvPr id="23" name="object 23"/>
          <p:cNvSpPr/>
          <p:nvPr/>
        </p:nvSpPr>
        <p:spPr>
          <a:xfrm>
            <a:off x="2371039" y="2628877"/>
            <a:ext cx="2132965" cy="1138555"/>
          </a:xfrm>
          <a:custGeom>
            <a:avLst/>
            <a:gdLst/>
            <a:ahLst/>
            <a:cxnLst/>
            <a:rect l="l" t="t" r="r" b="b"/>
            <a:pathLst>
              <a:path w="2132965" h="1138554">
                <a:moveTo>
                  <a:pt x="2124328" y="695042"/>
                </a:moveTo>
                <a:lnTo>
                  <a:pt x="1618319" y="695042"/>
                </a:lnTo>
                <a:lnTo>
                  <a:pt x="1743380" y="580600"/>
                </a:lnTo>
                <a:lnTo>
                  <a:pt x="1750506" y="429224"/>
                </a:lnTo>
                <a:lnTo>
                  <a:pt x="1661196" y="240932"/>
                </a:lnTo>
                <a:lnTo>
                  <a:pt x="1710554" y="0"/>
                </a:lnTo>
                <a:lnTo>
                  <a:pt x="1839831" y="4620"/>
                </a:lnTo>
                <a:lnTo>
                  <a:pt x="1873677" y="86347"/>
                </a:lnTo>
                <a:lnTo>
                  <a:pt x="2132373" y="86347"/>
                </a:lnTo>
                <a:lnTo>
                  <a:pt x="2124328" y="695042"/>
                </a:lnTo>
                <a:close/>
              </a:path>
              <a:path w="2132965" h="1138554">
                <a:moveTo>
                  <a:pt x="2132373" y="86347"/>
                </a:moveTo>
                <a:lnTo>
                  <a:pt x="1873677" y="86347"/>
                </a:lnTo>
                <a:lnTo>
                  <a:pt x="2132770" y="56329"/>
                </a:lnTo>
                <a:lnTo>
                  <a:pt x="2132373" y="86347"/>
                </a:lnTo>
                <a:close/>
              </a:path>
              <a:path w="2132965" h="1138554">
                <a:moveTo>
                  <a:pt x="2118472" y="1138097"/>
                </a:moveTo>
                <a:lnTo>
                  <a:pt x="0" y="1138097"/>
                </a:lnTo>
                <a:lnTo>
                  <a:pt x="0" y="200293"/>
                </a:lnTo>
                <a:lnTo>
                  <a:pt x="710923" y="115403"/>
                </a:lnTo>
                <a:lnTo>
                  <a:pt x="839524" y="240932"/>
                </a:lnTo>
                <a:lnTo>
                  <a:pt x="914552" y="643379"/>
                </a:lnTo>
                <a:lnTo>
                  <a:pt x="1077444" y="643379"/>
                </a:lnTo>
                <a:lnTo>
                  <a:pt x="1128893" y="798445"/>
                </a:lnTo>
                <a:lnTo>
                  <a:pt x="1236070" y="883381"/>
                </a:lnTo>
                <a:lnTo>
                  <a:pt x="2121839" y="883381"/>
                </a:lnTo>
                <a:lnTo>
                  <a:pt x="2118472" y="1138097"/>
                </a:lnTo>
                <a:close/>
              </a:path>
              <a:path w="2132965" h="1138554">
                <a:moveTo>
                  <a:pt x="2121839" y="883381"/>
                </a:moveTo>
                <a:lnTo>
                  <a:pt x="1236070" y="883381"/>
                </a:lnTo>
                <a:lnTo>
                  <a:pt x="1364672" y="850123"/>
                </a:lnTo>
                <a:lnTo>
                  <a:pt x="1375399" y="739371"/>
                </a:lnTo>
                <a:lnTo>
                  <a:pt x="1353945" y="632293"/>
                </a:lnTo>
                <a:lnTo>
                  <a:pt x="1343248" y="554753"/>
                </a:lnTo>
                <a:lnTo>
                  <a:pt x="1471850" y="499369"/>
                </a:lnTo>
                <a:lnTo>
                  <a:pt x="1446856" y="624897"/>
                </a:lnTo>
                <a:lnTo>
                  <a:pt x="1618319" y="695042"/>
                </a:lnTo>
                <a:lnTo>
                  <a:pt x="2124328" y="695042"/>
                </a:lnTo>
                <a:lnTo>
                  <a:pt x="2121839" y="883381"/>
                </a:lnTo>
                <a:close/>
              </a:path>
              <a:path w="2132965" h="1138554">
                <a:moveTo>
                  <a:pt x="1077444" y="643379"/>
                </a:moveTo>
                <a:lnTo>
                  <a:pt x="914552" y="643379"/>
                </a:lnTo>
                <a:lnTo>
                  <a:pt x="1077269" y="642852"/>
                </a:lnTo>
                <a:lnTo>
                  <a:pt x="1077444" y="643379"/>
                </a:lnTo>
                <a:close/>
              </a:path>
            </a:pathLst>
          </a:custGeom>
          <a:solidFill>
            <a:srgbClr val="6AA84F"/>
          </a:solidFill>
        </p:spPr>
        <p:txBody>
          <a:bodyPr wrap="square" lIns="0" tIns="0" rIns="0" bIns="0" rtlCol="0"/>
          <a:lstStyle/>
          <a:p>
            <a:endParaRPr/>
          </a:p>
        </p:txBody>
      </p:sp>
      <p:sp>
        <p:nvSpPr>
          <p:cNvPr id="24" name="object 24"/>
          <p:cNvSpPr/>
          <p:nvPr/>
        </p:nvSpPr>
        <p:spPr>
          <a:xfrm>
            <a:off x="2371039" y="2628877"/>
            <a:ext cx="2132965" cy="1138555"/>
          </a:xfrm>
          <a:custGeom>
            <a:avLst/>
            <a:gdLst/>
            <a:ahLst/>
            <a:cxnLst/>
            <a:rect l="l" t="t" r="r" b="b"/>
            <a:pathLst>
              <a:path w="2132965" h="1138554">
                <a:moveTo>
                  <a:pt x="0" y="200293"/>
                </a:moveTo>
                <a:lnTo>
                  <a:pt x="710923" y="115403"/>
                </a:lnTo>
                <a:lnTo>
                  <a:pt x="839524" y="240932"/>
                </a:lnTo>
                <a:lnTo>
                  <a:pt x="914552" y="643379"/>
                </a:lnTo>
                <a:lnTo>
                  <a:pt x="1077269" y="642852"/>
                </a:lnTo>
                <a:lnTo>
                  <a:pt x="1128893" y="798445"/>
                </a:lnTo>
                <a:lnTo>
                  <a:pt x="1236070" y="883381"/>
                </a:lnTo>
                <a:lnTo>
                  <a:pt x="1364672" y="850123"/>
                </a:lnTo>
                <a:lnTo>
                  <a:pt x="1375399" y="739371"/>
                </a:lnTo>
                <a:lnTo>
                  <a:pt x="1353945" y="632293"/>
                </a:lnTo>
                <a:lnTo>
                  <a:pt x="1343248" y="554753"/>
                </a:lnTo>
                <a:lnTo>
                  <a:pt x="1471850" y="499369"/>
                </a:lnTo>
                <a:lnTo>
                  <a:pt x="1446856" y="624897"/>
                </a:lnTo>
                <a:lnTo>
                  <a:pt x="1618319" y="695042"/>
                </a:lnTo>
                <a:lnTo>
                  <a:pt x="1743380" y="580600"/>
                </a:lnTo>
                <a:lnTo>
                  <a:pt x="1750506" y="429224"/>
                </a:lnTo>
                <a:lnTo>
                  <a:pt x="1661196" y="240932"/>
                </a:lnTo>
                <a:lnTo>
                  <a:pt x="1710554" y="0"/>
                </a:lnTo>
                <a:lnTo>
                  <a:pt x="1839831" y="4620"/>
                </a:lnTo>
                <a:lnTo>
                  <a:pt x="1873677" y="86347"/>
                </a:lnTo>
                <a:lnTo>
                  <a:pt x="2132770" y="56329"/>
                </a:lnTo>
                <a:lnTo>
                  <a:pt x="2118472" y="1138097"/>
                </a:lnTo>
                <a:lnTo>
                  <a:pt x="0" y="1138097"/>
                </a:lnTo>
                <a:lnTo>
                  <a:pt x="0" y="200293"/>
                </a:lnTo>
                <a:close/>
              </a:path>
            </a:pathLst>
          </a:custGeom>
          <a:ln w="38099">
            <a:solidFill>
              <a:srgbClr val="6AA84F"/>
            </a:solidFill>
          </a:ln>
        </p:spPr>
        <p:txBody>
          <a:bodyPr wrap="square" lIns="0" tIns="0" rIns="0" bIns="0" rtlCol="0"/>
          <a:lstStyle/>
          <a:p>
            <a:endParaRPr/>
          </a:p>
        </p:txBody>
      </p:sp>
      <p:sp>
        <p:nvSpPr>
          <p:cNvPr id="25" name="object 25"/>
          <p:cNvSpPr/>
          <p:nvPr/>
        </p:nvSpPr>
        <p:spPr>
          <a:xfrm>
            <a:off x="2367464" y="2005852"/>
            <a:ext cx="2129790" cy="794385"/>
          </a:xfrm>
          <a:custGeom>
            <a:avLst/>
            <a:gdLst/>
            <a:ahLst/>
            <a:cxnLst/>
            <a:rect l="l" t="t" r="r" b="b"/>
            <a:pathLst>
              <a:path w="2129790" h="794385">
                <a:moveTo>
                  <a:pt x="1047401" y="358118"/>
                </a:moveTo>
                <a:lnTo>
                  <a:pt x="914552" y="358118"/>
                </a:lnTo>
                <a:lnTo>
                  <a:pt x="1075319" y="306456"/>
                </a:lnTo>
                <a:lnTo>
                  <a:pt x="1721926" y="121853"/>
                </a:lnTo>
                <a:lnTo>
                  <a:pt x="1918429" y="103371"/>
                </a:lnTo>
                <a:lnTo>
                  <a:pt x="2011295" y="73819"/>
                </a:lnTo>
                <a:lnTo>
                  <a:pt x="2129169" y="0"/>
                </a:lnTo>
                <a:lnTo>
                  <a:pt x="2124181" y="306456"/>
                </a:lnTo>
                <a:lnTo>
                  <a:pt x="1607592" y="306456"/>
                </a:lnTo>
                <a:lnTo>
                  <a:pt x="1581925" y="332303"/>
                </a:lnTo>
                <a:lnTo>
                  <a:pt x="1068177" y="332303"/>
                </a:lnTo>
                <a:lnTo>
                  <a:pt x="1047401" y="358118"/>
                </a:lnTo>
                <a:close/>
              </a:path>
              <a:path w="2129790" h="794385">
                <a:moveTo>
                  <a:pt x="2118472" y="657194"/>
                </a:moveTo>
                <a:lnTo>
                  <a:pt x="1886279" y="657194"/>
                </a:lnTo>
                <a:lnTo>
                  <a:pt x="1871981" y="612881"/>
                </a:lnTo>
                <a:lnTo>
                  <a:pt x="1723727" y="594229"/>
                </a:lnTo>
                <a:lnTo>
                  <a:pt x="1725497" y="354444"/>
                </a:lnTo>
                <a:lnTo>
                  <a:pt x="1607592" y="306456"/>
                </a:lnTo>
                <a:lnTo>
                  <a:pt x="2124181" y="306456"/>
                </a:lnTo>
                <a:lnTo>
                  <a:pt x="2118472" y="657194"/>
                </a:lnTo>
                <a:close/>
              </a:path>
              <a:path w="2129790" h="794385">
                <a:moveTo>
                  <a:pt x="0" y="793793"/>
                </a:moveTo>
                <a:lnTo>
                  <a:pt x="3570" y="457831"/>
                </a:lnTo>
                <a:lnTo>
                  <a:pt x="489426" y="402432"/>
                </a:lnTo>
                <a:lnTo>
                  <a:pt x="687474" y="325573"/>
                </a:lnTo>
                <a:lnTo>
                  <a:pt x="914552" y="358118"/>
                </a:lnTo>
                <a:lnTo>
                  <a:pt x="1047401" y="358118"/>
                </a:lnTo>
                <a:lnTo>
                  <a:pt x="1004102" y="411921"/>
                </a:lnTo>
                <a:lnTo>
                  <a:pt x="1014616" y="472592"/>
                </a:lnTo>
                <a:lnTo>
                  <a:pt x="450119" y="472592"/>
                </a:lnTo>
                <a:lnTo>
                  <a:pt x="117904" y="491043"/>
                </a:lnTo>
                <a:lnTo>
                  <a:pt x="24994" y="590755"/>
                </a:lnTo>
                <a:lnTo>
                  <a:pt x="164352" y="638728"/>
                </a:lnTo>
                <a:lnTo>
                  <a:pt x="327218" y="638728"/>
                </a:lnTo>
                <a:lnTo>
                  <a:pt x="639481" y="723649"/>
                </a:lnTo>
                <a:lnTo>
                  <a:pt x="0" y="793793"/>
                </a:lnTo>
                <a:close/>
              </a:path>
              <a:path w="2129790" h="794385">
                <a:moveTo>
                  <a:pt x="1264650" y="454125"/>
                </a:moveTo>
                <a:lnTo>
                  <a:pt x="1114595" y="343342"/>
                </a:lnTo>
                <a:lnTo>
                  <a:pt x="1068177" y="332303"/>
                </a:lnTo>
                <a:lnTo>
                  <a:pt x="1581925" y="332303"/>
                </a:lnTo>
                <a:lnTo>
                  <a:pt x="1468279" y="446745"/>
                </a:lnTo>
                <a:lnTo>
                  <a:pt x="1264650" y="454125"/>
                </a:lnTo>
                <a:close/>
              </a:path>
              <a:path w="2129790" h="794385">
                <a:moveTo>
                  <a:pt x="985994" y="627642"/>
                </a:moveTo>
                <a:lnTo>
                  <a:pt x="450119" y="472592"/>
                </a:lnTo>
                <a:lnTo>
                  <a:pt x="1014616" y="472592"/>
                </a:lnTo>
                <a:lnTo>
                  <a:pt x="1039568" y="616571"/>
                </a:lnTo>
                <a:lnTo>
                  <a:pt x="985994" y="627642"/>
                </a:lnTo>
                <a:close/>
              </a:path>
              <a:path w="2129790" h="794385">
                <a:moveTo>
                  <a:pt x="327218" y="638728"/>
                </a:moveTo>
                <a:lnTo>
                  <a:pt x="164352" y="638728"/>
                </a:lnTo>
                <a:lnTo>
                  <a:pt x="300080" y="631347"/>
                </a:lnTo>
                <a:lnTo>
                  <a:pt x="327218" y="638728"/>
                </a:lnTo>
                <a:close/>
              </a:path>
            </a:pathLst>
          </a:custGeom>
          <a:solidFill>
            <a:srgbClr val="C17AA0"/>
          </a:solidFill>
        </p:spPr>
        <p:txBody>
          <a:bodyPr wrap="square" lIns="0" tIns="0" rIns="0" bIns="0" rtlCol="0"/>
          <a:lstStyle/>
          <a:p>
            <a:endParaRPr/>
          </a:p>
        </p:txBody>
      </p:sp>
      <p:sp>
        <p:nvSpPr>
          <p:cNvPr id="26" name="object 26"/>
          <p:cNvSpPr/>
          <p:nvPr/>
        </p:nvSpPr>
        <p:spPr>
          <a:xfrm>
            <a:off x="2367464" y="2005852"/>
            <a:ext cx="2129790" cy="794385"/>
          </a:xfrm>
          <a:custGeom>
            <a:avLst/>
            <a:gdLst/>
            <a:ahLst/>
            <a:cxnLst/>
            <a:rect l="l" t="t" r="r" b="b"/>
            <a:pathLst>
              <a:path w="2129790" h="794385">
                <a:moveTo>
                  <a:pt x="639481" y="723649"/>
                </a:moveTo>
                <a:lnTo>
                  <a:pt x="0" y="793793"/>
                </a:lnTo>
                <a:lnTo>
                  <a:pt x="3570" y="457831"/>
                </a:lnTo>
                <a:lnTo>
                  <a:pt x="489426" y="402432"/>
                </a:lnTo>
                <a:lnTo>
                  <a:pt x="687474" y="325573"/>
                </a:lnTo>
                <a:lnTo>
                  <a:pt x="914552" y="358118"/>
                </a:lnTo>
                <a:lnTo>
                  <a:pt x="1075319" y="306456"/>
                </a:lnTo>
                <a:lnTo>
                  <a:pt x="1721926" y="121853"/>
                </a:lnTo>
                <a:lnTo>
                  <a:pt x="1918429" y="103371"/>
                </a:lnTo>
                <a:lnTo>
                  <a:pt x="2011295" y="73819"/>
                </a:lnTo>
                <a:lnTo>
                  <a:pt x="2129169" y="0"/>
                </a:lnTo>
                <a:lnTo>
                  <a:pt x="2118472" y="657194"/>
                </a:lnTo>
                <a:lnTo>
                  <a:pt x="1886279" y="657194"/>
                </a:lnTo>
                <a:lnTo>
                  <a:pt x="1871981" y="612881"/>
                </a:lnTo>
                <a:lnTo>
                  <a:pt x="1723727" y="594229"/>
                </a:lnTo>
                <a:lnTo>
                  <a:pt x="1725497" y="354444"/>
                </a:lnTo>
                <a:lnTo>
                  <a:pt x="1607592" y="306456"/>
                </a:lnTo>
                <a:lnTo>
                  <a:pt x="1468279" y="446745"/>
                </a:lnTo>
                <a:lnTo>
                  <a:pt x="1264650" y="454125"/>
                </a:lnTo>
                <a:lnTo>
                  <a:pt x="1114595" y="343342"/>
                </a:lnTo>
                <a:lnTo>
                  <a:pt x="1068177" y="332303"/>
                </a:lnTo>
                <a:lnTo>
                  <a:pt x="1004102" y="411921"/>
                </a:lnTo>
                <a:lnTo>
                  <a:pt x="1039568" y="616571"/>
                </a:lnTo>
                <a:lnTo>
                  <a:pt x="985994" y="627642"/>
                </a:lnTo>
                <a:lnTo>
                  <a:pt x="450119" y="472592"/>
                </a:lnTo>
                <a:lnTo>
                  <a:pt x="117904" y="491043"/>
                </a:lnTo>
                <a:lnTo>
                  <a:pt x="24994" y="590755"/>
                </a:lnTo>
                <a:lnTo>
                  <a:pt x="164352" y="638728"/>
                </a:lnTo>
                <a:lnTo>
                  <a:pt x="300080" y="631347"/>
                </a:lnTo>
                <a:lnTo>
                  <a:pt x="639481" y="723649"/>
                </a:lnTo>
                <a:close/>
              </a:path>
            </a:pathLst>
          </a:custGeom>
          <a:ln w="38099">
            <a:solidFill>
              <a:srgbClr val="C17AA0"/>
            </a:solidFill>
          </a:ln>
        </p:spPr>
        <p:txBody>
          <a:bodyPr wrap="square" lIns="0" tIns="0" rIns="0" bIns="0" rtlCol="0"/>
          <a:lstStyle/>
          <a:p>
            <a:endParaRPr/>
          </a:p>
        </p:txBody>
      </p:sp>
      <p:sp>
        <p:nvSpPr>
          <p:cNvPr id="27" name="object 27"/>
          <p:cNvSpPr/>
          <p:nvPr/>
        </p:nvSpPr>
        <p:spPr>
          <a:xfrm>
            <a:off x="2374607" y="1965231"/>
            <a:ext cx="2111375" cy="480059"/>
          </a:xfrm>
          <a:custGeom>
            <a:avLst/>
            <a:gdLst/>
            <a:ahLst/>
            <a:cxnLst/>
            <a:rect l="l" t="t" r="r" b="b"/>
            <a:pathLst>
              <a:path w="2111375" h="480060">
                <a:moveTo>
                  <a:pt x="0" y="479972"/>
                </a:moveTo>
                <a:lnTo>
                  <a:pt x="0" y="0"/>
                </a:lnTo>
                <a:lnTo>
                  <a:pt x="2111331" y="7380"/>
                </a:lnTo>
                <a:lnTo>
                  <a:pt x="1961291" y="103387"/>
                </a:lnTo>
                <a:lnTo>
                  <a:pt x="1679064" y="136614"/>
                </a:lnTo>
                <a:lnTo>
                  <a:pt x="1010490" y="332287"/>
                </a:lnTo>
                <a:lnTo>
                  <a:pt x="678773" y="332287"/>
                </a:lnTo>
                <a:lnTo>
                  <a:pt x="464417" y="420898"/>
                </a:lnTo>
                <a:lnTo>
                  <a:pt x="0" y="479972"/>
                </a:lnTo>
                <a:close/>
              </a:path>
              <a:path w="2111375" h="480060">
                <a:moveTo>
                  <a:pt x="871690" y="372910"/>
                </a:moveTo>
                <a:lnTo>
                  <a:pt x="678773" y="332287"/>
                </a:lnTo>
                <a:lnTo>
                  <a:pt x="1010490" y="332287"/>
                </a:lnTo>
                <a:lnTo>
                  <a:pt x="871690" y="372910"/>
                </a:lnTo>
                <a:close/>
              </a:path>
            </a:pathLst>
          </a:custGeom>
          <a:solidFill>
            <a:srgbClr val="4A86E7"/>
          </a:solidFill>
        </p:spPr>
        <p:txBody>
          <a:bodyPr wrap="square" lIns="0" tIns="0" rIns="0" bIns="0" rtlCol="0"/>
          <a:lstStyle/>
          <a:p>
            <a:endParaRPr/>
          </a:p>
        </p:txBody>
      </p:sp>
      <p:sp>
        <p:nvSpPr>
          <p:cNvPr id="28" name="object 28"/>
          <p:cNvSpPr/>
          <p:nvPr/>
        </p:nvSpPr>
        <p:spPr>
          <a:xfrm>
            <a:off x="2374607" y="1965231"/>
            <a:ext cx="2111375" cy="480059"/>
          </a:xfrm>
          <a:custGeom>
            <a:avLst/>
            <a:gdLst/>
            <a:ahLst/>
            <a:cxnLst/>
            <a:rect l="l" t="t" r="r" b="b"/>
            <a:pathLst>
              <a:path w="2111375" h="480060">
                <a:moveTo>
                  <a:pt x="0" y="479972"/>
                </a:moveTo>
                <a:lnTo>
                  <a:pt x="0" y="0"/>
                </a:lnTo>
                <a:lnTo>
                  <a:pt x="2111331" y="7380"/>
                </a:lnTo>
                <a:lnTo>
                  <a:pt x="1961291" y="103387"/>
                </a:lnTo>
                <a:lnTo>
                  <a:pt x="1679064" y="136614"/>
                </a:lnTo>
                <a:lnTo>
                  <a:pt x="871690" y="372910"/>
                </a:lnTo>
                <a:lnTo>
                  <a:pt x="678773" y="332287"/>
                </a:lnTo>
                <a:lnTo>
                  <a:pt x="464417" y="420898"/>
                </a:lnTo>
                <a:lnTo>
                  <a:pt x="0" y="479972"/>
                </a:lnTo>
                <a:close/>
              </a:path>
            </a:pathLst>
          </a:custGeom>
          <a:ln w="28574">
            <a:solidFill>
              <a:srgbClr val="4A86E7"/>
            </a:solidFill>
          </a:ln>
        </p:spPr>
        <p:txBody>
          <a:bodyPr wrap="square" lIns="0" tIns="0" rIns="0" bIns="0" rtlCol="0"/>
          <a:lstStyle/>
          <a:p>
            <a:endParaRPr/>
          </a:p>
        </p:txBody>
      </p:sp>
      <p:sp>
        <p:nvSpPr>
          <p:cNvPr id="18" name="Rectangle 17">
            <a:extLst>
              <a:ext uri="{FF2B5EF4-FFF2-40B4-BE49-F238E27FC236}">
                <a16:creationId xmlns:a16="http://schemas.microsoft.com/office/drawing/2014/main" id="{10C296BE-DA56-4C03-843E-589C22DF9FAF}"/>
              </a:ext>
            </a:extLst>
          </p:cNvPr>
          <p:cNvSpPr/>
          <p:nvPr/>
        </p:nvSpPr>
        <p:spPr>
          <a:xfrm>
            <a:off x="0" y="971550"/>
            <a:ext cx="9144000" cy="3429000"/>
          </a:xfrm>
          <a:prstGeom prst="rect">
            <a:avLst/>
          </a:prstGeom>
          <a:solidFill>
            <a:schemeClr val="bg1">
              <a:lumMod val="9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bject 3"/>
          <p:cNvSpPr/>
          <p:nvPr/>
        </p:nvSpPr>
        <p:spPr>
          <a:xfrm>
            <a:off x="83850" y="1929403"/>
            <a:ext cx="2093699" cy="1812299"/>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 name="object 4"/>
          <p:cNvSpPr txBox="1"/>
          <p:nvPr/>
        </p:nvSpPr>
        <p:spPr>
          <a:xfrm>
            <a:off x="282606" y="1245824"/>
            <a:ext cx="1708785" cy="505267"/>
          </a:xfrm>
          <a:prstGeom prst="rect">
            <a:avLst/>
          </a:prstGeom>
        </p:spPr>
        <p:txBody>
          <a:bodyPr vert="horz" wrap="square" lIns="0" tIns="12700" rIns="0" bIns="0" rtlCol="0">
            <a:spAutoFit/>
          </a:bodyPr>
          <a:lstStyle/>
          <a:p>
            <a:pPr marL="29845">
              <a:lnSpc>
                <a:spcPct val="100000"/>
              </a:lnSpc>
              <a:spcBef>
                <a:spcPts val="100"/>
              </a:spcBef>
            </a:pPr>
            <a:r>
              <a:rPr sz="1600" spc="-5" dirty="0">
                <a:latin typeface="Arial"/>
                <a:cs typeface="Arial"/>
              </a:rPr>
              <a:t>Classification</a:t>
            </a:r>
            <a:endParaRPr sz="1600">
              <a:latin typeface="Arial"/>
              <a:cs typeface="Arial"/>
            </a:endParaRPr>
          </a:p>
          <a:p>
            <a:pPr marL="12700">
              <a:lnSpc>
                <a:spcPct val="100000"/>
              </a:lnSpc>
            </a:pPr>
            <a:r>
              <a:rPr sz="1600" dirty="0">
                <a:latin typeface="Arial"/>
                <a:cs typeface="Arial"/>
              </a:rPr>
              <a:t>+</a:t>
            </a:r>
            <a:r>
              <a:rPr sz="1600" spc="-110" dirty="0">
                <a:latin typeface="Arial"/>
                <a:cs typeface="Arial"/>
              </a:rPr>
              <a:t> </a:t>
            </a:r>
            <a:r>
              <a:rPr sz="1600" spc="-5" dirty="0">
                <a:latin typeface="Arial"/>
                <a:cs typeface="Arial"/>
              </a:rPr>
              <a:t>Localization</a:t>
            </a:r>
            <a:endParaRPr sz="1600">
              <a:latin typeface="Arial"/>
              <a:cs typeface="Arial"/>
            </a:endParaRPr>
          </a:p>
        </p:txBody>
      </p:sp>
      <p:sp>
        <p:nvSpPr>
          <p:cNvPr id="8" name="object 8"/>
          <p:cNvSpPr/>
          <p:nvPr/>
        </p:nvSpPr>
        <p:spPr>
          <a:xfrm>
            <a:off x="176176" y="2249353"/>
            <a:ext cx="1703705" cy="1172845"/>
          </a:xfrm>
          <a:custGeom>
            <a:avLst/>
            <a:gdLst/>
            <a:ahLst/>
            <a:cxnLst/>
            <a:rect l="l" t="t" r="r" b="b"/>
            <a:pathLst>
              <a:path w="1703704" h="1172845">
                <a:moveTo>
                  <a:pt x="0" y="0"/>
                </a:moveTo>
                <a:lnTo>
                  <a:pt x="1703099" y="0"/>
                </a:lnTo>
                <a:lnTo>
                  <a:pt x="1703099" y="1172399"/>
                </a:lnTo>
                <a:lnTo>
                  <a:pt x="0" y="1172399"/>
                </a:lnTo>
                <a:lnTo>
                  <a:pt x="0" y="0"/>
                </a:lnTo>
                <a:close/>
              </a:path>
            </a:pathLst>
          </a:custGeom>
          <a:ln w="76199">
            <a:solidFill>
              <a:srgbClr val="FF0000"/>
            </a:solidFill>
          </a:ln>
        </p:spPr>
        <p:txBody>
          <a:bodyPr wrap="square" lIns="0" tIns="0" rIns="0" bIns="0" rtlCol="0"/>
          <a:lstStyle/>
          <a:p>
            <a:endParaRPr/>
          </a:p>
        </p:txBody>
      </p:sp>
      <p:sp>
        <p:nvSpPr>
          <p:cNvPr id="17" name="Footer Placeholder 16">
            <a:extLst>
              <a:ext uri="{FF2B5EF4-FFF2-40B4-BE49-F238E27FC236}">
                <a16:creationId xmlns:a16="http://schemas.microsoft.com/office/drawing/2014/main" id="{AD6F0214-7D7D-4D5B-8384-96A5FBFF5BB4}"/>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23535182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0B855-1EDF-430A-94B5-9A8374AFF052}"/>
              </a:ext>
            </a:extLst>
          </p:cNvPr>
          <p:cNvSpPr>
            <a:spLocks noGrp="1"/>
          </p:cNvSpPr>
          <p:nvPr>
            <p:ph type="title"/>
          </p:nvPr>
        </p:nvSpPr>
        <p:spPr>
          <a:xfrm>
            <a:off x="628650" y="273844"/>
            <a:ext cx="7886700" cy="469106"/>
          </a:xfrm>
        </p:spPr>
        <p:txBody>
          <a:bodyPr>
            <a:normAutofit fontScale="90000"/>
          </a:bodyPr>
          <a:lstStyle/>
          <a:p>
            <a:r>
              <a:rPr lang="en-US" sz="2800"/>
              <a:t>Classification with localization</a:t>
            </a:r>
          </a:p>
        </p:txBody>
      </p:sp>
      <p:sp>
        <p:nvSpPr>
          <p:cNvPr id="3" name="Content Placeholder 2">
            <a:extLst>
              <a:ext uri="{FF2B5EF4-FFF2-40B4-BE49-F238E27FC236}">
                <a16:creationId xmlns:a16="http://schemas.microsoft.com/office/drawing/2014/main" id="{A0B11EF4-A073-43B8-8C29-AE85989C941F}"/>
              </a:ext>
            </a:extLst>
          </p:cNvPr>
          <p:cNvSpPr>
            <a:spLocks noGrp="1"/>
          </p:cNvSpPr>
          <p:nvPr>
            <p:ph idx="1"/>
          </p:nvPr>
        </p:nvSpPr>
        <p:spPr/>
        <p:txBody>
          <a:bodyPr/>
          <a:lstStyle/>
          <a:p>
            <a:endParaRPr lang="en-US"/>
          </a:p>
        </p:txBody>
      </p:sp>
      <p:pic>
        <p:nvPicPr>
          <p:cNvPr id="24578" name="Picture 2" descr="Convolutional Neural Network with a softmax output">
            <a:extLst>
              <a:ext uri="{FF2B5EF4-FFF2-40B4-BE49-F238E27FC236}">
                <a16:creationId xmlns:a16="http://schemas.microsoft.com/office/drawing/2014/main" id="{AD91015F-1920-42DF-BDD0-50AFB21EB75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10590" y="1369219"/>
            <a:ext cx="7620000" cy="2173553"/>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2C896186-BCC2-4586-8F0A-99D02CDB996C}"/>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28256372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0B855-1EDF-430A-94B5-9A8374AFF052}"/>
              </a:ext>
            </a:extLst>
          </p:cNvPr>
          <p:cNvSpPr>
            <a:spLocks noGrp="1"/>
          </p:cNvSpPr>
          <p:nvPr>
            <p:ph type="title"/>
          </p:nvPr>
        </p:nvSpPr>
        <p:spPr>
          <a:xfrm>
            <a:off x="628650" y="273844"/>
            <a:ext cx="7886700" cy="469106"/>
          </a:xfrm>
        </p:spPr>
        <p:txBody>
          <a:bodyPr>
            <a:normAutofit fontScale="90000"/>
          </a:bodyPr>
          <a:lstStyle/>
          <a:p>
            <a:r>
              <a:rPr lang="en-US" sz="2800"/>
              <a:t>Classification with localization</a:t>
            </a:r>
          </a:p>
        </p:txBody>
      </p:sp>
      <p:pic>
        <p:nvPicPr>
          <p:cNvPr id="25602" name="Picture 2" descr="CNN which outputs position of a bounding box">
            <a:extLst>
              <a:ext uri="{FF2B5EF4-FFF2-40B4-BE49-F238E27FC236}">
                <a16:creationId xmlns:a16="http://schemas.microsoft.com/office/drawing/2014/main" id="{852AA3BB-84B4-4D98-94CD-1DF1176430AE}"/>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62000" y="1733550"/>
            <a:ext cx="8077200" cy="230536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A4EC8B67-58B2-49EE-B301-5D9EBD6B04BB}"/>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100930303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0B855-1EDF-430A-94B5-9A8374AFF052}"/>
              </a:ext>
            </a:extLst>
          </p:cNvPr>
          <p:cNvSpPr>
            <a:spLocks noGrp="1"/>
          </p:cNvSpPr>
          <p:nvPr>
            <p:ph type="title"/>
          </p:nvPr>
        </p:nvSpPr>
        <p:spPr>
          <a:xfrm>
            <a:off x="628650" y="273844"/>
            <a:ext cx="7886700" cy="469106"/>
          </a:xfrm>
        </p:spPr>
        <p:txBody>
          <a:bodyPr>
            <a:normAutofit fontScale="90000"/>
          </a:bodyPr>
          <a:lstStyle/>
          <a:p>
            <a:r>
              <a:rPr lang="en-US" sz="2800"/>
              <a:t>Classification with localization</a:t>
            </a:r>
          </a:p>
        </p:txBody>
      </p:sp>
      <p:sp>
        <p:nvSpPr>
          <p:cNvPr id="3" name="Content Placeholder 2">
            <a:extLst>
              <a:ext uri="{FF2B5EF4-FFF2-40B4-BE49-F238E27FC236}">
                <a16:creationId xmlns:a16="http://schemas.microsoft.com/office/drawing/2014/main" id="{A0B11EF4-A073-43B8-8C29-AE85989C941F}"/>
              </a:ext>
            </a:extLst>
          </p:cNvPr>
          <p:cNvSpPr>
            <a:spLocks noGrp="1"/>
          </p:cNvSpPr>
          <p:nvPr>
            <p:ph idx="1"/>
          </p:nvPr>
        </p:nvSpPr>
        <p:spPr/>
        <p:txBody>
          <a:bodyPr/>
          <a:lstStyle/>
          <a:p>
            <a:endParaRPr lang="en-US"/>
          </a:p>
        </p:txBody>
      </p:sp>
      <p:pic>
        <p:nvPicPr>
          <p:cNvPr id="26626" name="Picture 2" descr="Bounding box on car, , object localization">
            <a:extLst>
              <a:ext uri="{FF2B5EF4-FFF2-40B4-BE49-F238E27FC236}">
                <a16:creationId xmlns:a16="http://schemas.microsoft.com/office/drawing/2014/main" id="{B389C84D-B5DE-4776-9B36-81794889C6F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838450" y="1276350"/>
            <a:ext cx="2495621" cy="32635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60235A5-2E94-4473-AE85-9B3BB417D273}"/>
              </a:ext>
            </a:extLst>
          </p:cNvPr>
          <p:cNvSpPr txBox="1"/>
          <p:nvPr/>
        </p:nvSpPr>
        <p:spPr>
          <a:xfrm>
            <a:off x="2286000" y="4632723"/>
            <a:ext cx="3581400" cy="369332"/>
          </a:xfrm>
          <a:prstGeom prst="rect">
            <a:avLst/>
          </a:prstGeom>
          <a:noFill/>
        </p:spPr>
        <p:txBody>
          <a:bodyPr wrap="square" rtlCol="0">
            <a:spAutoFit/>
          </a:bodyPr>
          <a:lstStyle/>
          <a:p>
            <a:r>
              <a:rPr lang="en-US"/>
              <a:t>Bounding box and it’s coordinates</a:t>
            </a:r>
          </a:p>
        </p:txBody>
      </p:sp>
      <p:sp>
        <p:nvSpPr>
          <p:cNvPr id="5" name="Footer Placeholder 4">
            <a:extLst>
              <a:ext uri="{FF2B5EF4-FFF2-40B4-BE49-F238E27FC236}">
                <a16:creationId xmlns:a16="http://schemas.microsoft.com/office/drawing/2014/main" id="{2C9BE097-80AC-4BE9-B121-60C117E585DA}"/>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1803604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3397" y="57784"/>
            <a:ext cx="8225790" cy="482600"/>
          </a:xfrm>
          <a:prstGeom prst="rect">
            <a:avLst/>
          </a:prstGeom>
        </p:spPr>
        <p:txBody>
          <a:bodyPr vert="horz" wrap="square" lIns="0" tIns="12700" rIns="0" bIns="0" rtlCol="0">
            <a:spAutoFit/>
          </a:bodyPr>
          <a:lstStyle/>
          <a:p>
            <a:pPr marL="12700">
              <a:lnSpc>
                <a:spcPct val="100000"/>
              </a:lnSpc>
              <a:spcBef>
                <a:spcPts val="100"/>
              </a:spcBef>
            </a:pPr>
            <a:r>
              <a:rPr spc="-5" dirty="0"/>
              <a:t>Fast-forward to today: ConvNets are</a:t>
            </a:r>
            <a:r>
              <a:rPr spc="-95" dirty="0"/>
              <a:t> </a:t>
            </a:r>
            <a:r>
              <a:rPr spc="-5" dirty="0"/>
              <a:t>everywhere</a:t>
            </a:r>
          </a:p>
        </p:txBody>
      </p:sp>
      <p:sp>
        <p:nvSpPr>
          <p:cNvPr id="3" name="object 3"/>
          <p:cNvSpPr txBox="1"/>
          <p:nvPr/>
        </p:nvSpPr>
        <p:spPr>
          <a:xfrm>
            <a:off x="386324" y="2532138"/>
            <a:ext cx="1377315" cy="238760"/>
          </a:xfrm>
          <a:prstGeom prst="rect">
            <a:avLst/>
          </a:prstGeom>
        </p:spPr>
        <p:txBody>
          <a:bodyPr vert="horz" wrap="square" lIns="0" tIns="12700" rIns="0" bIns="0" rtlCol="0">
            <a:spAutoFit/>
          </a:bodyPr>
          <a:lstStyle/>
          <a:p>
            <a:pPr marL="12700">
              <a:lnSpc>
                <a:spcPct val="100000"/>
              </a:lnSpc>
              <a:spcBef>
                <a:spcPts val="100"/>
              </a:spcBef>
            </a:pPr>
            <a:r>
              <a:rPr sz="1400" i="1" spc="-5" dirty="0">
                <a:latin typeface="Arial"/>
                <a:cs typeface="Arial"/>
              </a:rPr>
              <a:t>[Levy et al.</a:t>
            </a:r>
            <a:r>
              <a:rPr sz="1400" i="1" spc="-80" dirty="0">
                <a:latin typeface="Arial"/>
                <a:cs typeface="Arial"/>
              </a:rPr>
              <a:t> </a:t>
            </a:r>
            <a:r>
              <a:rPr sz="1400" i="1" spc="-5" dirty="0">
                <a:latin typeface="Arial"/>
                <a:cs typeface="Arial"/>
              </a:rPr>
              <a:t>2016]</a:t>
            </a:r>
            <a:endParaRPr sz="1400">
              <a:latin typeface="Arial"/>
              <a:cs typeface="Arial"/>
            </a:endParaRPr>
          </a:p>
        </p:txBody>
      </p:sp>
      <p:sp>
        <p:nvSpPr>
          <p:cNvPr id="4" name="object 4"/>
          <p:cNvSpPr txBox="1"/>
          <p:nvPr/>
        </p:nvSpPr>
        <p:spPr>
          <a:xfrm>
            <a:off x="5479075" y="3974888"/>
            <a:ext cx="1771650" cy="448309"/>
          </a:xfrm>
          <a:prstGeom prst="rect">
            <a:avLst/>
          </a:prstGeom>
        </p:spPr>
        <p:txBody>
          <a:bodyPr vert="horz" wrap="square" lIns="0" tIns="22860" rIns="0" bIns="0" rtlCol="0">
            <a:spAutoFit/>
          </a:bodyPr>
          <a:lstStyle/>
          <a:p>
            <a:pPr marL="12700" marR="5080">
              <a:lnSpc>
                <a:spcPts val="1650"/>
              </a:lnSpc>
              <a:spcBef>
                <a:spcPts val="180"/>
              </a:spcBef>
            </a:pPr>
            <a:r>
              <a:rPr sz="1400" i="1" spc="-5" dirty="0">
                <a:latin typeface="Arial"/>
                <a:cs typeface="Arial"/>
              </a:rPr>
              <a:t>[Sermanet et al.</a:t>
            </a:r>
            <a:r>
              <a:rPr sz="1400" i="1" spc="-85" dirty="0">
                <a:latin typeface="Arial"/>
                <a:cs typeface="Arial"/>
              </a:rPr>
              <a:t> </a:t>
            </a:r>
            <a:r>
              <a:rPr sz="1400" i="1" spc="-5" dirty="0">
                <a:latin typeface="Arial"/>
                <a:cs typeface="Arial"/>
              </a:rPr>
              <a:t>2011]  [Ciresan et</a:t>
            </a:r>
            <a:r>
              <a:rPr sz="1400" i="1" spc="-20" dirty="0">
                <a:latin typeface="Arial"/>
                <a:cs typeface="Arial"/>
              </a:rPr>
              <a:t> </a:t>
            </a:r>
            <a:r>
              <a:rPr sz="1400" i="1" spc="-5" dirty="0">
                <a:latin typeface="Arial"/>
                <a:cs typeface="Arial"/>
              </a:rPr>
              <a:t>al.]</a:t>
            </a:r>
            <a:endParaRPr sz="1400">
              <a:latin typeface="Arial"/>
              <a:cs typeface="Arial"/>
            </a:endParaRPr>
          </a:p>
        </p:txBody>
      </p:sp>
      <p:sp>
        <p:nvSpPr>
          <p:cNvPr id="5" name="object 5"/>
          <p:cNvSpPr/>
          <p:nvPr/>
        </p:nvSpPr>
        <p:spPr>
          <a:xfrm>
            <a:off x="420534" y="743398"/>
            <a:ext cx="4139532" cy="1780974"/>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6" name="object 6"/>
          <p:cNvSpPr/>
          <p:nvPr/>
        </p:nvSpPr>
        <p:spPr>
          <a:xfrm>
            <a:off x="5503023" y="667775"/>
            <a:ext cx="2816018" cy="3241198"/>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7" name="object 7"/>
          <p:cNvSpPr txBox="1"/>
          <p:nvPr/>
        </p:nvSpPr>
        <p:spPr>
          <a:xfrm>
            <a:off x="7395438" y="3947676"/>
            <a:ext cx="906144" cy="212090"/>
          </a:xfrm>
          <a:prstGeom prst="rect">
            <a:avLst/>
          </a:prstGeom>
        </p:spPr>
        <p:txBody>
          <a:bodyPr vert="horz" wrap="square" lIns="0" tIns="8890" rIns="0" bIns="0" rtlCol="0">
            <a:spAutoFit/>
          </a:bodyPr>
          <a:lstStyle/>
          <a:p>
            <a:pPr marL="59055" marR="5080" indent="-46990">
              <a:lnSpc>
                <a:spcPct val="104200"/>
              </a:lnSpc>
              <a:spcBef>
                <a:spcPts val="70"/>
              </a:spcBef>
            </a:pPr>
            <a:r>
              <a:rPr sz="600" spc="-5" dirty="0">
                <a:latin typeface="Arial"/>
                <a:cs typeface="Arial"/>
              </a:rPr>
              <a:t>Photos by Lane</a:t>
            </a:r>
            <a:r>
              <a:rPr sz="600" spc="-80" dirty="0">
                <a:latin typeface="Arial"/>
                <a:cs typeface="Arial"/>
              </a:rPr>
              <a:t> </a:t>
            </a:r>
            <a:r>
              <a:rPr sz="600" dirty="0">
                <a:latin typeface="Arial"/>
                <a:cs typeface="Arial"/>
              </a:rPr>
              <a:t>McIntosh.  </a:t>
            </a:r>
            <a:r>
              <a:rPr sz="600" spc="-5" dirty="0">
                <a:latin typeface="Arial"/>
                <a:cs typeface="Arial"/>
              </a:rPr>
              <a:t>Copyright CS231n</a:t>
            </a:r>
            <a:r>
              <a:rPr sz="600" spc="-75" dirty="0">
                <a:latin typeface="Arial"/>
                <a:cs typeface="Arial"/>
              </a:rPr>
              <a:t> </a:t>
            </a:r>
            <a:r>
              <a:rPr sz="600" spc="-5" dirty="0">
                <a:latin typeface="Arial"/>
                <a:cs typeface="Arial"/>
              </a:rPr>
              <a:t>2017.</a:t>
            </a:r>
            <a:endParaRPr sz="600">
              <a:latin typeface="Arial"/>
              <a:cs typeface="Arial"/>
            </a:endParaRPr>
          </a:p>
        </p:txBody>
      </p:sp>
      <p:sp>
        <p:nvSpPr>
          <p:cNvPr id="8" name="object 8"/>
          <p:cNvSpPr txBox="1"/>
          <p:nvPr/>
        </p:nvSpPr>
        <p:spPr>
          <a:xfrm>
            <a:off x="386324" y="4284738"/>
            <a:ext cx="1751964" cy="238760"/>
          </a:xfrm>
          <a:prstGeom prst="rect">
            <a:avLst/>
          </a:prstGeom>
        </p:spPr>
        <p:txBody>
          <a:bodyPr vert="horz" wrap="square" lIns="0" tIns="12700" rIns="0" bIns="0" rtlCol="0">
            <a:spAutoFit/>
          </a:bodyPr>
          <a:lstStyle/>
          <a:p>
            <a:pPr marL="12700">
              <a:lnSpc>
                <a:spcPct val="100000"/>
              </a:lnSpc>
              <a:spcBef>
                <a:spcPts val="100"/>
              </a:spcBef>
            </a:pPr>
            <a:r>
              <a:rPr sz="1400" i="1" spc="-5" dirty="0">
                <a:latin typeface="Arial"/>
                <a:cs typeface="Arial"/>
              </a:rPr>
              <a:t>[Dieleman et al.</a:t>
            </a:r>
            <a:r>
              <a:rPr sz="1400" i="1" spc="-80" dirty="0">
                <a:latin typeface="Arial"/>
                <a:cs typeface="Arial"/>
              </a:rPr>
              <a:t> </a:t>
            </a:r>
            <a:r>
              <a:rPr sz="1400" i="1" spc="-5" dirty="0">
                <a:latin typeface="Arial"/>
                <a:cs typeface="Arial"/>
              </a:rPr>
              <a:t>2014]</a:t>
            </a:r>
            <a:endParaRPr sz="1400">
              <a:latin typeface="Arial"/>
              <a:cs typeface="Arial"/>
            </a:endParaRPr>
          </a:p>
        </p:txBody>
      </p:sp>
      <p:sp>
        <p:nvSpPr>
          <p:cNvPr id="9" name="object 9"/>
          <p:cNvSpPr/>
          <p:nvPr/>
        </p:nvSpPr>
        <p:spPr>
          <a:xfrm>
            <a:off x="256550" y="3154712"/>
            <a:ext cx="4957378" cy="1003699"/>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0" name="object 10"/>
          <p:cNvSpPr txBox="1"/>
          <p:nvPr/>
        </p:nvSpPr>
        <p:spPr>
          <a:xfrm>
            <a:off x="3043265" y="4207577"/>
            <a:ext cx="2113915" cy="212090"/>
          </a:xfrm>
          <a:prstGeom prst="rect">
            <a:avLst/>
          </a:prstGeom>
        </p:spPr>
        <p:txBody>
          <a:bodyPr vert="horz" wrap="square" lIns="0" tIns="8890" rIns="0" bIns="0" rtlCol="0">
            <a:spAutoFit/>
          </a:bodyPr>
          <a:lstStyle/>
          <a:p>
            <a:pPr marL="160655" marR="5080" indent="-148590">
              <a:lnSpc>
                <a:spcPct val="104200"/>
              </a:lnSpc>
              <a:spcBef>
                <a:spcPts val="70"/>
              </a:spcBef>
            </a:pPr>
            <a:r>
              <a:rPr sz="600" spc="-5" dirty="0">
                <a:latin typeface="Arial"/>
                <a:cs typeface="Arial"/>
              </a:rPr>
              <a:t>From left to </a:t>
            </a:r>
            <a:r>
              <a:rPr sz="600" dirty="0">
                <a:latin typeface="Arial"/>
                <a:cs typeface="Arial"/>
              </a:rPr>
              <a:t>right: </a:t>
            </a:r>
            <a:r>
              <a:rPr sz="600" u="sng" spc="-5" dirty="0">
                <a:solidFill>
                  <a:srgbClr val="1155CC"/>
                </a:solidFill>
                <a:uFill>
                  <a:solidFill>
                    <a:srgbClr val="1155CC"/>
                  </a:solidFill>
                </a:uFill>
                <a:latin typeface="Arial"/>
                <a:cs typeface="Arial"/>
              </a:rPr>
              <a:t>public domain by NASA</a:t>
            </a:r>
            <a:r>
              <a:rPr sz="600" spc="-5" dirty="0">
                <a:latin typeface="Arial"/>
                <a:cs typeface="Arial"/>
              </a:rPr>
              <a:t>, usage </a:t>
            </a:r>
            <a:r>
              <a:rPr sz="600" u="sng" spc="-5" dirty="0">
                <a:solidFill>
                  <a:srgbClr val="1155CC"/>
                </a:solidFill>
                <a:uFill>
                  <a:solidFill>
                    <a:srgbClr val="1155CC"/>
                  </a:solidFill>
                </a:uFill>
                <a:latin typeface="Arial"/>
                <a:cs typeface="Arial"/>
              </a:rPr>
              <a:t>permitted</a:t>
            </a:r>
            <a:r>
              <a:rPr sz="600" spc="-5" dirty="0">
                <a:solidFill>
                  <a:srgbClr val="1155CC"/>
                </a:solidFill>
                <a:latin typeface="Arial"/>
                <a:cs typeface="Arial"/>
              </a:rPr>
              <a:t> </a:t>
            </a:r>
            <a:r>
              <a:rPr sz="600" spc="-5" dirty="0">
                <a:latin typeface="Arial"/>
                <a:cs typeface="Arial"/>
              </a:rPr>
              <a:t>by  ESA/Hubble, </a:t>
            </a:r>
            <a:r>
              <a:rPr sz="600" u="sng" spc="-5" dirty="0">
                <a:solidFill>
                  <a:srgbClr val="1155CC"/>
                </a:solidFill>
                <a:uFill>
                  <a:solidFill>
                    <a:srgbClr val="1155CC"/>
                  </a:solidFill>
                </a:uFill>
                <a:latin typeface="Arial"/>
                <a:cs typeface="Arial"/>
              </a:rPr>
              <a:t>public domain by NASA</a:t>
            </a:r>
            <a:r>
              <a:rPr sz="600" spc="-5" dirty="0">
                <a:latin typeface="Arial"/>
                <a:cs typeface="Arial"/>
              </a:rPr>
              <a:t>, and </a:t>
            </a:r>
            <a:r>
              <a:rPr sz="600" u="sng" spc="-5" dirty="0">
                <a:solidFill>
                  <a:srgbClr val="1155CC"/>
                </a:solidFill>
                <a:uFill>
                  <a:solidFill>
                    <a:srgbClr val="1155CC"/>
                  </a:solidFill>
                </a:uFill>
                <a:latin typeface="Arial"/>
                <a:cs typeface="Arial"/>
                <a:hlinkClick r:id="rId5"/>
              </a:rPr>
              <a:t>public</a:t>
            </a:r>
            <a:r>
              <a:rPr sz="600" u="sng" spc="-30" dirty="0">
                <a:solidFill>
                  <a:srgbClr val="1155CC"/>
                </a:solidFill>
                <a:uFill>
                  <a:solidFill>
                    <a:srgbClr val="1155CC"/>
                  </a:solidFill>
                </a:uFill>
                <a:latin typeface="Arial"/>
                <a:cs typeface="Arial"/>
                <a:hlinkClick r:id="rId5"/>
              </a:rPr>
              <a:t> </a:t>
            </a:r>
            <a:r>
              <a:rPr sz="600" u="sng" spc="-5" dirty="0">
                <a:solidFill>
                  <a:srgbClr val="1155CC"/>
                </a:solidFill>
                <a:uFill>
                  <a:solidFill>
                    <a:srgbClr val="1155CC"/>
                  </a:solidFill>
                </a:uFill>
                <a:latin typeface="Arial"/>
                <a:cs typeface="Arial"/>
                <a:hlinkClick r:id="rId5"/>
              </a:rPr>
              <a:t>domain</a:t>
            </a:r>
            <a:r>
              <a:rPr sz="600" spc="-5" dirty="0">
                <a:latin typeface="Arial"/>
                <a:cs typeface="Arial"/>
              </a:rPr>
              <a:t>.</a:t>
            </a:r>
            <a:endParaRPr sz="600">
              <a:latin typeface="Arial"/>
              <a:cs typeface="Arial"/>
            </a:endParaRPr>
          </a:p>
        </p:txBody>
      </p:sp>
      <p:sp>
        <p:nvSpPr>
          <p:cNvPr id="11" name="object 11"/>
          <p:cNvSpPr txBox="1"/>
          <p:nvPr/>
        </p:nvSpPr>
        <p:spPr>
          <a:xfrm>
            <a:off x="3436321" y="2558266"/>
            <a:ext cx="1151890" cy="234950"/>
          </a:xfrm>
          <a:prstGeom prst="rect">
            <a:avLst/>
          </a:prstGeom>
        </p:spPr>
        <p:txBody>
          <a:bodyPr vert="horz" wrap="square" lIns="0" tIns="12700" rIns="0" bIns="0" rtlCol="0">
            <a:spAutoFit/>
          </a:bodyPr>
          <a:lstStyle/>
          <a:p>
            <a:pPr marL="156210" marR="5080" indent="-144145">
              <a:lnSpc>
                <a:spcPct val="114599"/>
              </a:lnSpc>
              <a:spcBef>
                <a:spcPts val="100"/>
              </a:spcBef>
            </a:pPr>
            <a:r>
              <a:rPr sz="600" spc="-5" dirty="0">
                <a:latin typeface="Arial"/>
                <a:cs typeface="Arial"/>
              </a:rPr>
              <a:t>Figure </a:t>
            </a:r>
            <a:r>
              <a:rPr sz="600" dirty="0">
                <a:latin typeface="Arial"/>
                <a:cs typeface="Arial"/>
              </a:rPr>
              <a:t>copyright </a:t>
            </a:r>
            <a:r>
              <a:rPr sz="600" spc="-5" dirty="0">
                <a:latin typeface="Arial"/>
                <a:cs typeface="Arial"/>
              </a:rPr>
              <a:t>Levy et al. 2016.  Reproduced with</a:t>
            </a:r>
            <a:r>
              <a:rPr sz="600" spc="-70" dirty="0">
                <a:latin typeface="Arial"/>
                <a:cs typeface="Arial"/>
              </a:rPr>
              <a:t> </a:t>
            </a:r>
            <a:r>
              <a:rPr sz="600" spc="-5" dirty="0">
                <a:latin typeface="Arial"/>
                <a:cs typeface="Arial"/>
              </a:rPr>
              <a:t>permission.</a:t>
            </a:r>
            <a:endParaRPr sz="600">
              <a:latin typeface="Arial"/>
              <a:cs typeface="Arial"/>
            </a:endParaRPr>
          </a:p>
        </p:txBody>
      </p:sp>
      <p:sp>
        <p:nvSpPr>
          <p:cNvPr id="12" name="Footer Placeholder 11">
            <a:extLst>
              <a:ext uri="{FF2B5EF4-FFF2-40B4-BE49-F238E27FC236}">
                <a16:creationId xmlns:a16="http://schemas.microsoft.com/office/drawing/2014/main" id="{AA4D6C73-1457-484E-807F-492A996B3BFA}"/>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0B855-1EDF-430A-94B5-9A8374AFF052}"/>
              </a:ext>
            </a:extLst>
          </p:cNvPr>
          <p:cNvSpPr>
            <a:spLocks noGrp="1"/>
          </p:cNvSpPr>
          <p:nvPr>
            <p:ph type="title"/>
          </p:nvPr>
        </p:nvSpPr>
        <p:spPr>
          <a:xfrm>
            <a:off x="628650" y="273844"/>
            <a:ext cx="7886700" cy="469106"/>
          </a:xfrm>
        </p:spPr>
        <p:txBody>
          <a:bodyPr>
            <a:normAutofit fontScale="90000"/>
          </a:bodyPr>
          <a:lstStyle/>
          <a:p>
            <a:r>
              <a:rPr lang="en-US" sz="2800"/>
              <a:t>Classification with localization</a:t>
            </a:r>
          </a:p>
        </p:txBody>
      </p:sp>
      <p:sp>
        <p:nvSpPr>
          <p:cNvPr id="3" name="Content Placeholder 2">
            <a:extLst>
              <a:ext uri="{FF2B5EF4-FFF2-40B4-BE49-F238E27FC236}">
                <a16:creationId xmlns:a16="http://schemas.microsoft.com/office/drawing/2014/main" id="{A0B11EF4-A073-43B8-8C29-AE85989C941F}"/>
              </a:ext>
            </a:extLst>
          </p:cNvPr>
          <p:cNvSpPr>
            <a:spLocks noGrp="1"/>
          </p:cNvSpPr>
          <p:nvPr>
            <p:ph idx="1"/>
          </p:nvPr>
        </p:nvSpPr>
        <p:spPr>
          <a:xfrm>
            <a:off x="628650" y="1047750"/>
            <a:ext cx="7886700" cy="3584973"/>
          </a:xfrm>
        </p:spPr>
        <p:txBody>
          <a:bodyPr/>
          <a:lstStyle/>
          <a:p>
            <a:r>
              <a:rPr lang="en-US"/>
              <a:t>Defining the target label  y</a:t>
            </a:r>
          </a:p>
        </p:txBody>
      </p:sp>
      <p:pic>
        <p:nvPicPr>
          <p:cNvPr id="4" name="Picture 3">
            <a:extLst>
              <a:ext uri="{FF2B5EF4-FFF2-40B4-BE49-F238E27FC236}">
                <a16:creationId xmlns:a16="http://schemas.microsoft.com/office/drawing/2014/main" id="{7031DBE7-6A3D-4D7E-9646-CF5E300A9D05}"/>
              </a:ext>
            </a:extLst>
          </p:cNvPr>
          <p:cNvPicPr>
            <a:picLocks noChangeAspect="1"/>
          </p:cNvPicPr>
          <p:nvPr/>
        </p:nvPicPr>
        <p:blipFill>
          <a:blip r:embed="rId3"/>
          <a:stretch>
            <a:fillRect/>
          </a:stretch>
        </p:blipFill>
        <p:spPr>
          <a:xfrm>
            <a:off x="6857222" y="1440061"/>
            <a:ext cx="1247775" cy="2800350"/>
          </a:xfrm>
          <a:prstGeom prst="rect">
            <a:avLst/>
          </a:prstGeom>
        </p:spPr>
      </p:pic>
      <p:pic>
        <p:nvPicPr>
          <p:cNvPr id="6" name="Picture 5">
            <a:extLst>
              <a:ext uri="{FF2B5EF4-FFF2-40B4-BE49-F238E27FC236}">
                <a16:creationId xmlns:a16="http://schemas.microsoft.com/office/drawing/2014/main" id="{C27E093F-AAF3-4B7E-97C0-5686E05430E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0185" y="2114550"/>
            <a:ext cx="6127164" cy="1752600"/>
          </a:xfrm>
          <a:prstGeom prst="rect">
            <a:avLst/>
          </a:prstGeom>
        </p:spPr>
      </p:pic>
      <p:sp>
        <p:nvSpPr>
          <p:cNvPr id="5" name="Footer Placeholder 4">
            <a:extLst>
              <a:ext uri="{FF2B5EF4-FFF2-40B4-BE49-F238E27FC236}">
                <a16:creationId xmlns:a16="http://schemas.microsoft.com/office/drawing/2014/main" id="{5EB9F626-43CE-457E-9718-6C6B1F076200}"/>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118586989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0B855-1EDF-430A-94B5-9A8374AFF052}"/>
              </a:ext>
            </a:extLst>
          </p:cNvPr>
          <p:cNvSpPr>
            <a:spLocks noGrp="1"/>
          </p:cNvSpPr>
          <p:nvPr>
            <p:ph type="title"/>
          </p:nvPr>
        </p:nvSpPr>
        <p:spPr>
          <a:xfrm>
            <a:off x="628650" y="273844"/>
            <a:ext cx="7886700" cy="469106"/>
          </a:xfrm>
        </p:spPr>
        <p:txBody>
          <a:bodyPr>
            <a:normAutofit fontScale="90000"/>
          </a:bodyPr>
          <a:lstStyle/>
          <a:p>
            <a:r>
              <a:rPr lang="en-US" sz="2800"/>
              <a:t>Classification with localization</a:t>
            </a:r>
          </a:p>
        </p:txBody>
      </p:sp>
      <p:pic>
        <p:nvPicPr>
          <p:cNvPr id="27650" name="Picture 2" descr="Car image (left) - nature image(right)">
            <a:extLst>
              <a:ext uri="{FF2B5EF4-FFF2-40B4-BE49-F238E27FC236}">
                <a16:creationId xmlns:a16="http://schemas.microsoft.com/office/drawing/2014/main" id="{5EA6CC41-7D9C-4B06-AB65-BB35B2F3A53C}"/>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381000" y="1826455"/>
            <a:ext cx="1983055" cy="12822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1CF957A-9056-403E-BCBA-AA07BBBD47DC}"/>
              </a:ext>
            </a:extLst>
          </p:cNvPr>
          <p:cNvPicPr>
            <a:picLocks noChangeAspect="1"/>
          </p:cNvPicPr>
          <p:nvPr/>
        </p:nvPicPr>
        <p:blipFill>
          <a:blip r:embed="rId4"/>
          <a:stretch>
            <a:fillRect/>
          </a:stretch>
        </p:blipFill>
        <p:spPr>
          <a:xfrm>
            <a:off x="2514600" y="1300164"/>
            <a:ext cx="1143000" cy="2705099"/>
          </a:xfrm>
          <a:prstGeom prst="rect">
            <a:avLst/>
          </a:prstGeom>
        </p:spPr>
      </p:pic>
      <p:pic>
        <p:nvPicPr>
          <p:cNvPr id="5" name="Picture 2" descr="Car image (left) - nature image(right)">
            <a:extLst>
              <a:ext uri="{FF2B5EF4-FFF2-40B4-BE49-F238E27FC236}">
                <a16:creationId xmlns:a16="http://schemas.microsoft.com/office/drawing/2014/main" id="{D71D14E6-6AB8-4F14-9D3B-4630EE9CABA6}"/>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4800600" y="1826455"/>
            <a:ext cx="2103709" cy="142392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5F4D4B9-6263-4CC2-8EA9-5DDBAB770402}"/>
              </a:ext>
            </a:extLst>
          </p:cNvPr>
          <p:cNvPicPr>
            <a:picLocks noChangeAspect="1"/>
          </p:cNvPicPr>
          <p:nvPr/>
        </p:nvPicPr>
        <p:blipFill>
          <a:blip r:embed="rId6"/>
          <a:stretch>
            <a:fillRect/>
          </a:stretch>
        </p:blipFill>
        <p:spPr>
          <a:xfrm>
            <a:off x="7010400" y="1200150"/>
            <a:ext cx="1104900" cy="2905125"/>
          </a:xfrm>
          <a:prstGeom prst="rect">
            <a:avLst/>
          </a:prstGeom>
        </p:spPr>
      </p:pic>
      <p:pic>
        <p:nvPicPr>
          <p:cNvPr id="10" name="Picture 9">
            <a:extLst>
              <a:ext uri="{FF2B5EF4-FFF2-40B4-BE49-F238E27FC236}">
                <a16:creationId xmlns:a16="http://schemas.microsoft.com/office/drawing/2014/main" id="{3886D805-BA16-427B-800E-A6B41E827C3E}"/>
              </a:ext>
            </a:extLst>
          </p:cNvPr>
          <p:cNvPicPr>
            <a:picLocks noChangeAspect="1"/>
          </p:cNvPicPr>
          <p:nvPr/>
        </p:nvPicPr>
        <p:blipFill>
          <a:blip r:embed="rId7"/>
          <a:stretch>
            <a:fillRect/>
          </a:stretch>
        </p:blipFill>
        <p:spPr>
          <a:xfrm>
            <a:off x="381000" y="3854648"/>
            <a:ext cx="1039299" cy="1047748"/>
          </a:xfrm>
          <a:prstGeom prst="rect">
            <a:avLst/>
          </a:prstGeom>
        </p:spPr>
      </p:pic>
      <p:sp>
        <p:nvSpPr>
          <p:cNvPr id="11" name="TextBox 10">
            <a:extLst>
              <a:ext uri="{FF2B5EF4-FFF2-40B4-BE49-F238E27FC236}">
                <a16:creationId xmlns:a16="http://schemas.microsoft.com/office/drawing/2014/main" id="{B23A8AA9-5233-4EE2-8516-C0B1321B10DF}"/>
              </a:ext>
            </a:extLst>
          </p:cNvPr>
          <p:cNvSpPr txBox="1"/>
          <p:nvPr/>
        </p:nvSpPr>
        <p:spPr>
          <a:xfrm>
            <a:off x="2453104" y="4360551"/>
            <a:ext cx="3524491" cy="369332"/>
          </a:xfrm>
          <a:prstGeom prst="rect">
            <a:avLst/>
          </a:prstGeom>
          <a:noFill/>
        </p:spPr>
        <p:txBody>
          <a:bodyPr wrap="none" rtlCol="0">
            <a:spAutoFit/>
          </a:bodyPr>
          <a:lstStyle/>
          <a:p>
            <a:r>
              <a:rPr lang="en-US"/>
              <a:t>Examples of images in a training set</a:t>
            </a:r>
          </a:p>
        </p:txBody>
      </p:sp>
      <p:sp>
        <p:nvSpPr>
          <p:cNvPr id="3" name="Footer Placeholder 2">
            <a:extLst>
              <a:ext uri="{FF2B5EF4-FFF2-40B4-BE49-F238E27FC236}">
                <a16:creationId xmlns:a16="http://schemas.microsoft.com/office/drawing/2014/main" id="{EF842FD8-535F-4A6E-AC1C-0536B781AFFB}"/>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30228816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B2B69BD-C47E-4238-BB65-AC16F25C7832}"/>
              </a:ext>
            </a:extLst>
          </p:cNvPr>
          <p:cNvPicPr>
            <a:picLocks noChangeAspect="1"/>
          </p:cNvPicPr>
          <p:nvPr/>
        </p:nvPicPr>
        <p:blipFill>
          <a:blip r:embed="rId3"/>
          <a:stretch>
            <a:fillRect/>
          </a:stretch>
        </p:blipFill>
        <p:spPr>
          <a:xfrm>
            <a:off x="7003581" y="361950"/>
            <a:ext cx="1137587" cy="2553057"/>
          </a:xfrm>
          <a:prstGeom prst="rect">
            <a:avLst/>
          </a:prstGeom>
        </p:spPr>
      </p:pic>
      <p:sp>
        <p:nvSpPr>
          <p:cNvPr id="2" name="Title 1">
            <a:extLst>
              <a:ext uri="{FF2B5EF4-FFF2-40B4-BE49-F238E27FC236}">
                <a16:creationId xmlns:a16="http://schemas.microsoft.com/office/drawing/2014/main" id="{60C0B855-1EDF-430A-94B5-9A8374AFF052}"/>
              </a:ext>
            </a:extLst>
          </p:cNvPr>
          <p:cNvSpPr>
            <a:spLocks noGrp="1"/>
          </p:cNvSpPr>
          <p:nvPr>
            <p:ph type="title"/>
          </p:nvPr>
        </p:nvSpPr>
        <p:spPr>
          <a:xfrm>
            <a:off x="628650" y="273844"/>
            <a:ext cx="7886700" cy="469106"/>
          </a:xfrm>
        </p:spPr>
        <p:txBody>
          <a:bodyPr>
            <a:normAutofit fontScale="90000"/>
          </a:bodyPr>
          <a:lstStyle/>
          <a:p>
            <a:r>
              <a:rPr lang="en-US" sz="2800"/>
              <a:t>Classification with localization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B11EF4-A073-43B8-8C29-AE85989C941F}"/>
                  </a:ext>
                </a:extLst>
              </p:cNvPr>
              <p:cNvSpPr>
                <a:spLocks noGrp="1"/>
              </p:cNvSpPr>
              <p:nvPr>
                <p:ph idx="1"/>
              </p:nvPr>
            </p:nvSpPr>
            <p:spPr>
              <a:xfrm>
                <a:off x="228600" y="971550"/>
                <a:ext cx="8286750" cy="3661173"/>
              </a:xfrm>
            </p:spPr>
            <p:txBody>
              <a:bodyPr>
                <a:normAutofit/>
              </a:bodyPr>
              <a:lstStyle/>
              <a:p>
                <a:r>
                  <a:rPr lang="en-US" sz="2000"/>
                  <a:t>Loss function</a:t>
                </a:r>
              </a:p>
              <a:p>
                <a:endParaRPr lang="en-US" sz="2000"/>
              </a:p>
              <a:p>
                <a:pPr lvl="1"/>
                <a:r>
                  <a:rPr lang="en-US" sz="2000"/>
                  <a:t>If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=1</m:t>
                    </m:r>
                  </m:oMath>
                </a14:m>
                <a:endParaRPr lang="en-US" sz="2000" b="0"/>
              </a:p>
              <a:p>
                <a:pPr lvl="1"/>
                <a:endParaRPr lang="en-US" sz="2000"/>
              </a:p>
              <a:p>
                <a:pPr lvl="1"/>
                <a:endParaRPr lang="en-US" sz="2000" b="0"/>
              </a:p>
              <a:p>
                <a:pPr lvl="1"/>
                <a:endParaRPr lang="en-US" sz="2000" b="0"/>
              </a:p>
              <a:p>
                <a:pPr lvl="1"/>
                <a:r>
                  <a:rPr lang="en-US" sz="2000"/>
                  <a:t>If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=0</m:t>
                    </m:r>
                  </m:oMath>
                </a14:m>
                <a:endParaRPr lang="en-US" sz="2000"/>
              </a:p>
            </p:txBody>
          </p:sp>
        </mc:Choice>
        <mc:Fallback xmlns="">
          <p:sp>
            <p:nvSpPr>
              <p:cNvPr id="3" name="Content Placeholder 2">
                <a:extLst>
                  <a:ext uri="{FF2B5EF4-FFF2-40B4-BE49-F238E27FC236}">
                    <a16:creationId xmlns:a16="http://schemas.microsoft.com/office/drawing/2014/main" id="{A0B11EF4-A073-43B8-8C29-AE85989C941F}"/>
                  </a:ext>
                </a:extLst>
              </p:cNvPr>
              <p:cNvSpPr>
                <a:spLocks noGrp="1" noRot="1" noChangeAspect="1" noMove="1" noResize="1" noEditPoints="1" noAdjustHandles="1" noChangeArrowheads="1" noChangeShapeType="1" noTextEdit="1"/>
              </p:cNvSpPr>
              <p:nvPr>
                <p:ph idx="1"/>
              </p:nvPr>
            </p:nvSpPr>
            <p:spPr>
              <a:xfrm>
                <a:off x="228600" y="971550"/>
                <a:ext cx="8286750" cy="3661173"/>
              </a:xfrm>
              <a:blipFill>
                <a:blip r:embed="rId4"/>
                <a:stretch>
                  <a:fillRect l="-662" t="-166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8E4AB72-410D-463E-AA47-6D12E35571D5}"/>
              </a:ext>
            </a:extLst>
          </p:cNvPr>
          <p:cNvPicPr>
            <a:picLocks noChangeAspect="1"/>
          </p:cNvPicPr>
          <p:nvPr/>
        </p:nvPicPr>
        <p:blipFill>
          <a:blip r:embed="rId5"/>
          <a:stretch>
            <a:fillRect/>
          </a:stretch>
        </p:blipFill>
        <p:spPr>
          <a:xfrm>
            <a:off x="1295400" y="2209800"/>
            <a:ext cx="5334000" cy="361950"/>
          </a:xfrm>
          <a:prstGeom prst="rect">
            <a:avLst/>
          </a:prstGeom>
        </p:spPr>
      </p:pic>
      <p:pic>
        <p:nvPicPr>
          <p:cNvPr id="5" name="Picture 4">
            <a:extLst>
              <a:ext uri="{FF2B5EF4-FFF2-40B4-BE49-F238E27FC236}">
                <a16:creationId xmlns:a16="http://schemas.microsoft.com/office/drawing/2014/main" id="{DAA02BA5-694B-4530-A883-8CFA0C7987BE}"/>
              </a:ext>
            </a:extLst>
          </p:cNvPr>
          <p:cNvPicPr>
            <a:picLocks noChangeAspect="1"/>
          </p:cNvPicPr>
          <p:nvPr/>
        </p:nvPicPr>
        <p:blipFill>
          <a:blip r:embed="rId6"/>
          <a:stretch>
            <a:fillRect/>
          </a:stretch>
        </p:blipFill>
        <p:spPr>
          <a:xfrm>
            <a:off x="1295400" y="3617388"/>
            <a:ext cx="2200275" cy="37147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60405D5-CD10-49EF-AFC6-732A1C562C20}"/>
                  </a:ext>
                </a:extLst>
              </p:cNvPr>
              <p:cNvSpPr txBox="1"/>
              <p:nvPr/>
            </p:nvSpPr>
            <p:spPr>
              <a:xfrm>
                <a:off x="3748033" y="3541515"/>
                <a:ext cx="4790177" cy="523220"/>
              </a:xfrm>
              <a:prstGeom prst="rect">
                <a:avLst/>
              </a:prstGeom>
              <a:noFill/>
            </p:spPr>
            <p:txBody>
              <a:bodyPr wrap="square" rtlCol="0">
                <a:spAutoFit/>
              </a:bodyPr>
              <a:lstStyle/>
              <a:p>
                <a:r>
                  <a:rPr lang="en-US" sz="1400">
                    <a:solidFill>
                      <a:srgbClr val="00B050"/>
                    </a:solidFill>
                  </a:rPr>
                  <a:t>We tell the network: if there is no object in the training image, all you need to do is giving output </a:t>
                </a:r>
                <a14:m>
                  <m:oMath xmlns:m="http://schemas.openxmlformats.org/officeDocument/2006/math">
                    <m:sSub>
                      <m:sSubPr>
                        <m:ctrlPr>
                          <a:rPr lang="en-US" sz="1400" b="0" i="1" smtClean="0">
                            <a:solidFill>
                              <a:srgbClr val="00B050"/>
                            </a:solidFill>
                            <a:latin typeface="Cambria Math" panose="02040503050406030204" pitchFamily="18" charset="0"/>
                          </a:rPr>
                        </m:ctrlPr>
                      </m:sSubPr>
                      <m:e>
                        <m:acc>
                          <m:accPr>
                            <m:chr m:val="̂"/>
                            <m:ctrlPr>
                              <a:rPr lang="en-US" sz="1400" b="0" i="1" smtClean="0">
                                <a:solidFill>
                                  <a:srgbClr val="00B050"/>
                                </a:solidFill>
                                <a:latin typeface="Cambria Math" panose="02040503050406030204" pitchFamily="18" charset="0"/>
                              </a:rPr>
                            </m:ctrlPr>
                          </m:accPr>
                          <m:e>
                            <m:r>
                              <a:rPr lang="en-US" sz="1400" b="0" i="1" smtClean="0">
                                <a:solidFill>
                                  <a:srgbClr val="00B050"/>
                                </a:solidFill>
                                <a:latin typeface="Cambria Math" panose="02040503050406030204" pitchFamily="18" charset="0"/>
                              </a:rPr>
                              <m:t>𝑦</m:t>
                            </m:r>
                          </m:e>
                        </m:acc>
                      </m:e>
                      <m:sub>
                        <m:r>
                          <a:rPr lang="en-US" sz="1400" b="0" i="0" smtClean="0">
                            <a:solidFill>
                              <a:srgbClr val="00B050"/>
                            </a:solidFill>
                            <a:latin typeface="Cambria Math" panose="02040503050406030204" pitchFamily="18" charset="0"/>
                          </a:rPr>
                          <m:t>1</m:t>
                        </m:r>
                      </m:sub>
                    </m:sSub>
                    <m:r>
                      <a:rPr lang="en-US" sz="1400" i="1" smtClean="0">
                        <a:solidFill>
                          <a:srgbClr val="00B050"/>
                        </a:solidFill>
                        <a:latin typeface="Cambria Math" panose="02040503050406030204" pitchFamily="18" charset="0"/>
                      </a:rPr>
                      <m:t>=0</m:t>
                    </m:r>
                  </m:oMath>
                </a14:m>
                <a:r>
                  <a:rPr lang="en-US" sz="1400">
                    <a:solidFill>
                      <a:srgbClr val="00B050"/>
                    </a:solidFill>
                  </a:rPr>
                  <a:t>. </a:t>
                </a:r>
              </a:p>
            </p:txBody>
          </p:sp>
        </mc:Choice>
        <mc:Fallback xmlns="">
          <p:sp>
            <p:nvSpPr>
              <p:cNvPr id="8" name="TextBox 7">
                <a:extLst>
                  <a:ext uri="{FF2B5EF4-FFF2-40B4-BE49-F238E27FC236}">
                    <a16:creationId xmlns:a16="http://schemas.microsoft.com/office/drawing/2014/main" id="{E60405D5-CD10-49EF-AFC6-732A1C562C20}"/>
                  </a:ext>
                </a:extLst>
              </p:cNvPr>
              <p:cNvSpPr txBox="1">
                <a:spLocks noRot="1" noChangeAspect="1" noMove="1" noResize="1" noEditPoints="1" noAdjustHandles="1" noChangeArrowheads="1" noChangeShapeType="1" noTextEdit="1"/>
              </p:cNvSpPr>
              <p:nvPr/>
            </p:nvSpPr>
            <p:spPr>
              <a:xfrm>
                <a:off x="3748033" y="3541515"/>
                <a:ext cx="4790177" cy="523220"/>
              </a:xfrm>
              <a:prstGeom prst="rect">
                <a:avLst/>
              </a:prstGeom>
              <a:blipFill>
                <a:blip r:embed="rId7"/>
                <a:stretch>
                  <a:fillRect l="-382" t="-2326" b="-10465"/>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920B98F-6350-4F38-BEC9-2FFDF2096585}"/>
              </a:ext>
            </a:extLst>
          </p:cNvPr>
          <p:cNvSpPr txBox="1"/>
          <p:nvPr/>
        </p:nvSpPr>
        <p:spPr>
          <a:xfrm>
            <a:off x="533400" y="4412097"/>
            <a:ext cx="9791700" cy="307777"/>
          </a:xfrm>
          <a:prstGeom prst="rect">
            <a:avLst/>
          </a:prstGeom>
          <a:noFill/>
        </p:spPr>
        <p:txBody>
          <a:bodyPr wrap="square" rtlCol="0">
            <a:spAutoFit/>
          </a:bodyPr>
          <a:lstStyle/>
          <a:p>
            <a:r>
              <a:rPr lang="en-US" sz="1400">
                <a:solidFill>
                  <a:schemeClr val="tx1">
                    <a:lumMod val="85000"/>
                    <a:lumOff val="15000"/>
                  </a:schemeClr>
                </a:solidFill>
              </a:rPr>
              <a:t> In practice we could use a likelihood loss for the softmax output but the squared error will work fine.</a:t>
            </a:r>
          </a:p>
        </p:txBody>
      </p:sp>
      <p:pic>
        <p:nvPicPr>
          <p:cNvPr id="13" name="Picture 2" descr="Car image (left) - nature image(right)">
            <a:extLst>
              <a:ext uri="{FF2B5EF4-FFF2-40B4-BE49-F238E27FC236}">
                <a16:creationId xmlns:a16="http://schemas.microsoft.com/office/drawing/2014/main" id="{2297E0F5-9365-414F-8DA3-BF27E59F0C86}"/>
              </a:ext>
            </a:extLst>
          </p:cNvPr>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1905000" y="1490662"/>
            <a:ext cx="685800" cy="64600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ar image (left) - nature image(right)">
            <a:extLst>
              <a:ext uri="{FF2B5EF4-FFF2-40B4-BE49-F238E27FC236}">
                <a16:creationId xmlns:a16="http://schemas.microsoft.com/office/drawing/2014/main" id="{800AB695-BB32-42F9-AB25-8CB0C0D56F19}"/>
              </a:ext>
            </a:extLst>
          </p:cNvPr>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a:stretch/>
        </p:blipFill>
        <p:spPr bwMode="auto">
          <a:xfrm>
            <a:off x="1905000" y="2905427"/>
            <a:ext cx="708955" cy="711961"/>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5">
            <a:extLst>
              <a:ext uri="{FF2B5EF4-FFF2-40B4-BE49-F238E27FC236}">
                <a16:creationId xmlns:a16="http://schemas.microsoft.com/office/drawing/2014/main" id="{BE7E14F8-CC06-4D20-85E9-10766EDEF666}"/>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137403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42925" y="988412"/>
            <a:ext cx="1141095" cy="238760"/>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Arial"/>
                <a:cs typeface="Arial"/>
              </a:rPr>
              <a:t>Class</a:t>
            </a:r>
            <a:r>
              <a:rPr sz="1400" b="1" spc="-75" dirty="0">
                <a:latin typeface="Arial"/>
                <a:cs typeface="Arial"/>
              </a:rPr>
              <a:t> </a:t>
            </a:r>
            <a:r>
              <a:rPr sz="1400" b="1" spc="-5" dirty="0">
                <a:latin typeface="Arial"/>
                <a:cs typeface="Arial"/>
              </a:rPr>
              <a:t>Scores</a:t>
            </a:r>
            <a:endParaRPr sz="1400">
              <a:latin typeface="Arial"/>
              <a:cs typeface="Arial"/>
            </a:endParaRPr>
          </a:p>
        </p:txBody>
      </p:sp>
      <p:sp>
        <p:nvSpPr>
          <p:cNvPr id="3" name="object 3"/>
          <p:cNvSpPr txBox="1"/>
          <p:nvPr/>
        </p:nvSpPr>
        <p:spPr>
          <a:xfrm>
            <a:off x="6113212" y="1216200"/>
            <a:ext cx="1724564" cy="875304"/>
          </a:xfrm>
          <a:prstGeom prst="rect">
            <a:avLst/>
          </a:prstGeom>
        </p:spPr>
        <p:txBody>
          <a:bodyPr vert="horz" wrap="square" lIns="0" tIns="12700" rIns="0" bIns="0" rtlCol="0">
            <a:spAutoFit/>
          </a:bodyPr>
          <a:lstStyle/>
          <a:p>
            <a:pPr marL="12700">
              <a:lnSpc>
                <a:spcPts val="1664"/>
              </a:lnSpc>
              <a:spcBef>
                <a:spcPts val="100"/>
              </a:spcBef>
              <a:tabLst>
                <a:tab pos="977900" algn="l"/>
                <a:tab pos="1384300" algn="l"/>
              </a:tabLst>
            </a:pPr>
            <a:r>
              <a:rPr lang="en-US" sz="1100" spc="-5">
                <a:latin typeface="Arial"/>
                <a:cs typeface="Arial"/>
              </a:rPr>
              <a:t>Pedestrian</a:t>
            </a:r>
            <a:r>
              <a:rPr sz="1100" spc="-5">
                <a:latin typeface="Arial"/>
                <a:cs typeface="Arial"/>
              </a:rPr>
              <a:t>:</a:t>
            </a:r>
            <a:r>
              <a:rPr sz="1100" spc="-95">
                <a:latin typeface="Arial"/>
                <a:cs typeface="Arial"/>
              </a:rPr>
              <a:t> </a:t>
            </a:r>
            <a:r>
              <a:rPr sz="1100" spc="-5">
                <a:latin typeface="Arial"/>
                <a:cs typeface="Arial"/>
              </a:rPr>
              <a:t>0.</a:t>
            </a:r>
            <a:r>
              <a:rPr lang="en-US" sz="1100" spc="-5">
                <a:latin typeface="Arial"/>
                <a:cs typeface="Arial"/>
              </a:rPr>
              <a:t>02</a:t>
            </a:r>
            <a:r>
              <a:rPr sz="1100" spc="-5" dirty="0">
                <a:latin typeface="Arial"/>
                <a:cs typeface="Arial"/>
              </a:rPr>
              <a:t>	</a:t>
            </a:r>
            <a:r>
              <a:rPr sz="1100" u="heavy" spc="-5">
                <a:uFill>
                  <a:solidFill>
                    <a:srgbClr val="666666"/>
                  </a:solidFill>
                </a:uFill>
                <a:latin typeface="Times New Roman"/>
                <a:cs typeface="Times New Roman"/>
              </a:rPr>
              <a:t> </a:t>
            </a:r>
            <a:endParaRPr lang="en-US" sz="1100" u="heavy" spc="-5">
              <a:uFill>
                <a:solidFill>
                  <a:srgbClr val="666666"/>
                </a:solidFill>
              </a:uFill>
              <a:latin typeface="Times New Roman"/>
              <a:cs typeface="Times New Roman"/>
            </a:endParaRPr>
          </a:p>
          <a:p>
            <a:pPr marL="12700">
              <a:lnSpc>
                <a:spcPts val="1664"/>
              </a:lnSpc>
              <a:spcBef>
                <a:spcPts val="100"/>
              </a:spcBef>
              <a:tabLst>
                <a:tab pos="977900" algn="l"/>
                <a:tab pos="1384300" algn="l"/>
              </a:tabLst>
            </a:pPr>
            <a:r>
              <a:rPr lang="en-US" sz="1100" spc="-5">
                <a:latin typeface="Arial"/>
                <a:cs typeface="Arial"/>
              </a:rPr>
              <a:t>Car</a:t>
            </a:r>
            <a:r>
              <a:rPr sz="1100" spc="-5">
                <a:latin typeface="Arial"/>
                <a:cs typeface="Arial"/>
              </a:rPr>
              <a:t>:</a:t>
            </a:r>
            <a:r>
              <a:rPr sz="1100" spc="-15">
                <a:latin typeface="Arial"/>
                <a:cs typeface="Arial"/>
              </a:rPr>
              <a:t> </a:t>
            </a:r>
            <a:r>
              <a:rPr sz="1100" spc="-5">
                <a:latin typeface="Arial"/>
                <a:cs typeface="Arial"/>
              </a:rPr>
              <a:t>0.</a:t>
            </a:r>
            <a:r>
              <a:rPr lang="en-US" sz="1100" spc="-5">
                <a:latin typeface="Arial"/>
                <a:cs typeface="Arial"/>
              </a:rPr>
              <a:t>9</a:t>
            </a:r>
            <a:endParaRPr sz="1100">
              <a:latin typeface="Arial"/>
              <a:cs typeface="Arial"/>
            </a:endParaRPr>
          </a:p>
          <a:p>
            <a:pPr marL="12700">
              <a:lnSpc>
                <a:spcPts val="1650"/>
              </a:lnSpc>
            </a:pPr>
            <a:r>
              <a:rPr lang="en-US" sz="1100" spc="-5">
                <a:latin typeface="Arial"/>
                <a:cs typeface="Arial"/>
              </a:rPr>
              <a:t>Motorcycle</a:t>
            </a:r>
            <a:r>
              <a:rPr sz="1100" spc="-15">
                <a:latin typeface="Arial"/>
                <a:cs typeface="Arial"/>
              </a:rPr>
              <a:t> </a:t>
            </a:r>
            <a:r>
              <a:rPr sz="1100" spc="-5">
                <a:latin typeface="Arial"/>
                <a:cs typeface="Arial"/>
              </a:rPr>
              <a:t>0.0</a:t>
            </a:r>
            <a:r>
              <a:rPr lang="en-US" sz="1100" spc="-5">
                <a:latin typeface="Arial"/>
                <a:cs typeface="Arial"/>
              </a:rPr>
              <a:t>6</a:t>
            </a:r>
          </a:p>
          <a:p>
            <a:pPr marL="12700">
              <a:lnSpc>
                <a:spcPts val="1650"/>
              </a:lnSpc>
            </a:pPr>
            <a:r>
              <a:rPr lang="en-US" sz="1100" spc="-5">
                <a:latin typeface="Arial"/>
                <a:cs typeface="Arial"/>
              </a:rPr>
              <a:t>Background: 0.02</a:t>
            </a:r>
            <a:endParaRPr sz="1100">
              <a:latin typeface="Arial"/>
              <a:cs typeface="Arial"/>
            </a:endParaRPr>
          </a:p>
        </p:txBody>
      </p:sp>
      <p:sp>
        <p:nvSpPr>
          <p:cNvPr id="4" name="object 4"/>
          <p:cNvSpPr txBox="1">
            <a:spLocks noGrp="1"/>
          </p:cNvSpPr>
          <p:nvPr>
            <p:ph type="title"/>
          </p:nvPr>
        </p:nvSpPr>
        <p:spPr>
          <a:xfrm>
            <a:off x="382950" y="280697"/>
            <a:ext cx="6627450" cy="443711"/>
          </a:xfrm>
          <a:prstGeom prst="rect">
            <a:avLst/>
          </a:prstGeom>
        </p:spPr>
        <p:txBody>
          <a:bodyPr vert="horz" wrap="square" lIns="0" tIns="12700" rIns="0" bIns="0" rtlCol="0">
            <a:spAutoFit/>
          </a:bodyPr>
          <a:lstStyle/>
          <a:p>
            <a:pPr marL="12700">
              <a:lnSpc>
                <a:spcPct val="100000"/>
              </a:lnSpc>
              <a:spcBef>
                <a:spcPts val="100"/>
              </a:spcBef>
            </a:pPr>
            <a:r>
              <a:rPr lang="en-US" sz="2800"/>
              <a:t>Classification with localization</a:t>
            </a:r>
            <a:endParaRPr sz="2800" spc="-5" dirty="0"/>
          </a:p>
        </p:txBody>
      </p:sp>
      <p:sp>
        <p:nvSpPr>
          <p:cNvPr id="8" name="object 8"/>
          <p:cNvSpPr txBox="1"/>
          <p:nvPr/>
        </p:nvSpPr>
        <p:spPr>
          <a:xfrm>
            <a:off x="4054216" y="3266441"/>
            <a:ext cx="636905" cy="448309"/>
          </a:xfrm>
          <a:prstGeom prst="rect">
            <a:avLst/>
          </a:prstGeom>
        </p:spPr>
        <p:txBody>
          <a:bodyPr vert="horz" wrap="square" lIns="0" tIns="12700" rIns="0" bIns="0" rtlCol="0">
            <a:spAutoFit/>
          </a:bodyPr>
          <a:lstStyle/>
          <a:p>
            <a:pPr algn="ctr">
              <a:lnSpc>
                <a:spcPts val="1664"/>
              </a:lnSpc>
              <a:spcBef>
                <a:spcPts val="100"/>
              </a:spcBef>
            </a:pPr>
            <a:r>
              <a:rPr sz="1400" b="1" spc="-5" dirty="0">
                <a:latin typeface="Arial"/>
                <a:cs typeface="Arial"/>
              </a:rPr>
              <a:t>Vector:</a:t>
            </a:r>
            <a:endParaRPr sz="1400">
              <a:latin typeface="Arial"/>
              <a:cs typeface="Arial"/>
            </a:endParaRPr>
          </a:p>
          <a:p>
            <a:pPr marL="635" algn="ctr">
              <a:lnSpc>
                <a:spcPts val="1664"/>
              </a:lnSpc>
            </a:pPr>
            <a:r>
              <a:rPr sz="1400" spc="-5" dirty="0">
                <a:latin typeface="Arial"/>
                <a:cs typeface="Arial"/>
              </a:rPr>
              <a:t>4096</a:t>
            </a:r>
            <a:endParaRPr sz="1400">
              <a:latin typeface="Arial"/>
              <a:cs typeface="Arial"/>
            </a:endParaRPr>
          </a:p>
        </p:txBody>
      </p:sp>
      <p:sp>
        <p:nvSpPr>
          <p:cNvPr id="9" name="object 9"/>
          <p:cNvSpPr txBox="1"/>
          <p:nvPr/>
        </p:nvSpPr>
        <p:spPr>
          <a:xfrm>
            <a:off x="4597225" y="1217457"/>
            <a:ext cx="914400" cy="570230"/>
          </a:xfrm>
          <a:prstGeom prst="rect">
            <a:avLst/>
          </a:prstGeom>
        </p:spPr>
        <p:txBody>
          <a:bodyPr vert="horz" wrap="square" lIns="0" tIns="19685" rIns="0" bIns="0" rtlCol="0">
            <a:spAutoFit/>
          </a:bodyPr>
          <a:lstStyle/>
          <a:p>
            <a:pPr marL="12700" marR="5080">
              <a:lnSpc>
                <a:spcPts val="1430"/>
              </a:lnSpc>
              <a:spcBef>
                <a:spcPts val="155"/>
              </a:spcBef>
            </a:pPr>
            <a:r>
              <a:rPr sz="1200" b="1" spc="-5">
                <a:latin typeface="Arial"/>
                <a:cs typeface="Arial"/>
              </a:rPr>
              <a:t>Fully  Connected</a:t>
            </a:r>
            <a:r>
              <a:rPr lang="en-US" sz="1200" spc="-5">
                <a:latin typeface="Arial"/>
                <a:cs typeface="Arial"/>
              </a:rPr>
              <a:t>:  4096 to</a:t>
            </a:r>
            <a:r>
              <a:rPr lang="en-US" sz="1200" spc="-90">
                <a:latin typeface="Arial"/>
                <a:cs typeface="Arial"/>
              </a:rPr>
              <a:t> </a:t>
            </a:r>
            <a:r>
              <a:rPr lang="en-US" sz="1200" spc="-5">
                <a:latin typeface="Arial"/>
                <a:cs typeface="Arial"/>
              </a:rPr>
              <a:t>1000</a:t>
            </a:r>
            <a:endParaRPr sz="1200">
              <a:latin typeface="Arial"/>
              <a:cs typeface="Arial"/>
            </a:endParaRPr>
          </a:p>
        </p:txBody>
      </p:sp>
      <p:sp>
        <p:nvSpPr>
          <p:cNvPr id="10" name="object 10"/>
          <p:cNvSpPr/>
          <p:nvPr/>
        </p:nvSpPr>
        <p:spPr>
          <a:xfrm>
            <a:off x="4597225" y="1569142"/>
            <a:ext cx="1278693" cy="790401"/>
          </a:xfrm>
          <a:custGeom>
            <a:avLst/>
            <a:gdLst/>
            <a:ahLst/>
            <a:cxnLst/>
            <a:rect l="l" t="t" r="r" b="b"/>
            <a:pathLst>
              <a:path w="1010920" h="685800">
                <a:moveTo>
                  <a:pt x="0" y="685805"/>
                </a:moveTo>
                <a:lnTo>
                  <a:pt x="1010329" y="0"/>
                </a:lnTo>
              </a:path>
            </a:pathLst>
          </a:custGeom>
          <a:ln w="19049">
            <a:solidFill>
              <a:srgbClr val="666666"/>
            </a:solidFill>
          </a:ln>
        </p:spPr>
        <p:txBody>
          <a:bodyPr wrap="square" lIns="0" tIns="0" rIns="0" bIns="0" rtlCol="0"/>
          <a:lstStyle/>
          <a:p>
            <a:endParaRPr/>
          </a:p>
        </p:txBody>
      </p:sp>
      <p:sp>
        <p:nvSpPr>
          <p:cNvPr id="11" name="object 11"/>
          <p:cNvSpPr/>
          <p:nvPr/>
        </p:nvSpPr>
        <p:spPr>
          <a:xfrm>
            <a:off x="5848132" y="1511065"/>
            <a:ext cx="108250" cy="93637"/>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2" name="object 12"/>
          <p:cNvSpPr txBox="1"/>
          <p:nvPr/>
        </p:nvSpPr>
        <p:spPr>
          <a:xfrm>
            <a:off x="6042925" y="3310313"/>
            <a:ext cx="1062355" cy="448309"/>
          </a:xfrm>
          <a:prstGeom prst="rect">
            <a:avLst/>
          </a:prstGeom>
        </p:spPr>
        <p:txBody>
          <a:bodyPr vert="horz" wrap="square" lIns="0" tIns="22860" rIns="0" bIns="0" rtlCol="0">
            <a:spAutoFit/>
          </a:bodyPr>
          <a:lstStyle/>
          <a:p>
            <a:pPr marL="12700" marR="5080">
              <a:lnSpc>
                <a:spcPts val="1650"/>
              </a:lnSpc>
              <a:spcBef>
                <a:spcPts val="180"/>
              </a:spcBef>
            </a:pPr>
            <a:r>
              <a:rPr sz="1400" b="1" spc="-5" dirty="0">
                <a:latin typeface="Arial"/>
                <a:cs typeface="Arial"/>
              </a:rPr>
              <a:t>Box  Coordinates</a:t>
            </a:r>
            <a:endParaRPr sz="1400">
              <a:latin typeface="Arial"/>
              <a:cs typeface="Arial"/>
            </a:endParaRPr>
          </a:p>
        </p:txBody>
      </p:sp>
      <p:sp>
        <p:nvSpPr>
          <p:cNvPr id="13" name="object 13"/>
          <p:cNvSpPr/>
          <p:nvPr/>
        </p:nvSpPr>
        <p:spPr>
          <a:xfrm>
            <a:off x="4597225" y="2542529"/>
            <a:ext cx="1338560" cy="741154"/>
          </a:xfrm>
          <a:custGeom>
            <a:avLst/>
            <a:gdLst/>
            <a:ahLst/>
            <a:cxnLst/>
            <a:rect l="l" t="t" r="r" b="b"/>
            <a:pathLst>
              <a:path w="810260" h="489585">
                <a:moveTo>
                  <a:pt x="0" y="0"/>
                </a:moveTo>
                <a:lnTo>
                  <a:pt x="809659" y="489007"/>
                </a:lnTo>
              </a:path>
            </a:pathLst>
          </a:custGeom>
          <a:ln w="19049">
            <a:solidFill>
              <a:srgbClr val="666666"/>
            </a:solidFill>
          </a:ln>
        </p:spPr>
        <p:txBody>
          <a:bodyPr wrap="square" lIns="0" tIns="0" rIns="0" bIns="0" rtlCol="0"/>
          <a:lstStyle/>
          <a:p>
            <a:endParaRPr/>
          </a:p>
        </p:txBody>
      </p:sp>
      <p:sp>
        <p:nvSpPr>
          <p:cNvPr id="14" name="object 14"/>
          <p:cNvSpPr/>
          <p:nvPr/>
        </p:nvSpPr>
        <p:spPr>
          <a:xfrm>
            <a:off x="5909392" y="3246648"/>
            <a:ext cx="109318" cy="90678"/>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5" name="object 15"/>
          <p:cNvSpPr txBox="1"/>
          <p:nvPr/>
        </p:nvSpPr>
        <p:spPr>
          <a:xfrm>
            <a:off x="4838833" y="2979395"/>
            <a:ext cx="855344" cy="570230"/>
          </a:xfrm>
          <a:prstGeom prst="rect">
            <a:avLst/>
          </a:prstGeom>
        </p:spPr>
        <p:txBody>
          <a:bodyPr vert="horz" wrap="square" lIns="0" tIns="20955" rIns="0" bIns="0" rtlCol="0">
            <a:spAutoFit/>
          </a:bodyPr>
          <a:lstStyle/>
          <a:p>
            <a:pPr marL="12700" marR="5080">
              <a:lnSpc>
                <a:spcPts val="1420"/>
              </a:lnSpc>
              <a:spcBef>
                <a:spcPts val="165"/>
              </a:spcBef>
            </a:pPr>
            <a:r>
              <a:rPr sz="1200" b="1" spc="-5" dirty="0">
                <a:latin typeface="Arial"/>
                <a:cs typeface="Arial"/>
              </a:rPr>
              <a:t>Fully  Connecte</a:t>
            </a:r>
            <a:r>
              <a:rPr sz="1200" b="1" dirty="0">
                <a:latin typeface="Arial"/>
                <a:cs typeface="Arial"/>
              </a:rPr>
              <a:t>d</a:t>
            </a:r>
            <a:r>
              <a:rPr sz="1200" dirty="0">
                <a:latin typeface="Arial"/>
                <a:cs typeface="Arial"/>
              </a:rPr>
              <a:t>:  </a:t>
            </a:r>
            <a:r>
              <a:rPr sz="1200" spc="-5" dirty="0">
                <a:latin typeface="Arial"/>
                <a:cs typeface="Arial"/>
              </a:rPr>
              <a:t>4096 to</a:t>
            </a:r>
            <a:r>
              <a:rPr sz="1200" spc="-35" dirty="0">
                <a:latin typeface="Arial"/>
                <a:cs typeface="Arial"/>
              </a:rPr>
              <a:t> </a:t>
            </a:r>
            <a:r>
              <a:rPr sz="1200" dirty="0">
                <a:latin typeface="Arial"/>
                <a:cs typeface="Arial"/>
              </a:rPr>
              <a:t>4</a:t>
            </a:r>
            <a:endParaRPr sz="1200">
              <a:latin typeface="Arial"/>
              <a:cs typeface="Arial"/>
            </a:endParaRPr>
          </a:p>
        </p:txBody>
      </p:sp>
      <p:sp>
        <p:nvSpPr>
          <p:cNvPr id="16" name="object 16"/>
          <p:cNvSpPr txBox="1"/>
          <p:nvPr/>
        </p:nvSpPr>
        <p:spPr>
          <a:xfrm>
            <a:off x="7587096" y="1418249"/>
            <a:ext cx="724535" cy="448309"/>
          </a:xfrm>
          <a:prstGeom prst="rect">
            <a:avLst/>
          </a:prstGeom>
        </p:spPr>
        <p:txBody>
          <a:bodyPr vert="horz" wrap="square" lIns="0" tIns="22860" rIns="0" bIns="0" rtlCol="0">
            <a:spAutoFit/>
          </a:bodyPr>
          <a:lstStyle/>
          <a:p>
            <a:pPr marL="12700" marR="5080">
              <a:lnSpc>
                <a:spcPts val="1650"/>
              </a:lnSpc>
              <a:spcBef>
                <a:spcPts val="180"/>
              </a:spcBef>
            </a:pPr>
            <a:r>
              <a:rPr sz="1400" b="1" spc="-5" dirty="0">
                <a:latin typeface="Arial"/>
                <a:cs typeface="Arial"/>
              </a:rPr>
              <a:t>Softmax  Loss</a:t>
            </a:r>
            <a:endParaRPr sz="1400">
              <a:latin typeface="Arial"/>
              <a:cs typeface="Arial"/>
            </a:endParaRPr>
          </a:p>
        </p:txBody>
      </p:sp>
      <p:sp>
        <p:nvSpPr>
          <p:cNvPr id="17" name="object 17"/>
          <p:cNvSpPr txBox="1"/>
          <p:nvPr/>
        </p:nvSpPr>
        <p:spPr>
          <a:xfrm>
            <a:off x="7572674" y="3543813"/>
            <a:ext cx="695960" cy="238760"/>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Arial"/>
                <a:cs typeface="Arial"/>
              </a:rPr>
              <a:t>L2</a:t>
            </a:r>
            <a:r>
              <a:rPr sz="1400" b="1" spc="-80" dirty="0">
                <a:latin typeface="Arial"/>
                <a:cs typeface="Arial"/>
              </a:rPr>
              <a:t> </a:t>
            </a:r>
            <a:r>
              <a:rPr sz="1400" b="1" spc="-5" dirty="0">
                <a:latin typeface="Arial"/>
                <a:cs typeface="Arial"/>
              </a:rPr>
              <a:t>Loss</a:t>
            </a:r>
            <a:endParaRPr sz="1400">
              <a:latin typeface="Arial"/>
              <a:cs typeface="Arial"/>
            </a:endParaRPr>
          </a:p>
        </p:txBody>
      </p:sp>
      <p:sp>
        <p:nvSpPr>
          <p:cNvPr id="19" name="object 19"/>
          <p:cNvSpPr/>
          <p:nvPr/>
        </p:nvSpPr>
        <p:spPr>
          <a:xfrm>
            <a:off x="7177995" y="3623509"/>
            <a:ext cx="334775" cy="81980"/>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0" name="object 20"/>
          <p:cNvSpPr txBox="1"/>
          <p:nvPr/>
        </p:nvSpPr>
        <p:spPr>
          <a:xfrm>
            <a:off x="7454197" y="590550"/>
            <a:ext cx="1170305" cy="238760"/>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Arial"/>
                <a:cs typeface="Arial"/>
              </a:rPr>
              <a:t>Correct</a:t>
            </a:r>
            <a:r>
              <a:rPr sz="1400" b="1" spc="-75" dirty="0">
                <a:latin typeface="Arial"/>
                <a:cs typeface="Arial"/>
              </a:rPr>
              <a:t> </a:t>
            </a:r>
            <a:r>
              <a:rPr sz="1400" b="1" spc="-5" dirty="0">
                <a:latin typeface="Arial"/>
                <a:cs typeface="Arial"/>
              </a:rPr>
              <a:t>label:</a:t>
            </a:r>
            <a:endParaRPr sz="1400">
              <a:latin typeface="Arial"/>
              <a:cs typeface="Arial"/>
            </a:endParaRPr>
          </a:p>
        </p:txBody>
      </p:sp>
      <p:sp>
        <p:nvSpPr>
          <p:cNvPr id="21" name="object 21"/>
          <p:cNvSpPr txBox="1"/>
          <p:nvPr/>
        </p:nvSpPr>
        <p:spPr>
          <a:xfrm>
            <a:off x="7454197" y="800100"/>
            <a:ext cx="302260" cy="228268"/>
          </a:xfrm>
          <a:prstGeom prst="rect">
            <a:avLst/>
          </a:prstGeom>
        </p:spPr>
        <p:txBody>
          <a:bodyPr vert="horz" wrap="square" lIns="0" tIns="12700" rIns="0" bIns="0" rtlCol="0">
            <a:spAutoFit/>
          </a:bodyPr>
          <a:lstStyle/>
          <a:p>
            <a:pPr marL="12700">
              <a:lnSpc>
                <a:spcPct val="100000"/>
              </a:lnSpc>
              <a:spcBef>
                <a:spcPts val="100"/>
              </a:spcBef>
            </a:pPr>
            <a:r>
              <a:rPr sz="1400" spc="-5">
                <a:latin typeface="Arial"/>
                <a:cs typeface="Arial"/>
              </a:rPr>
              <a:t>Ca</a:t>
            </a:r>
            <a:r>
              <a:rPr lang="en-US" sz="1400" spc="-5">
                <a:latin typeface="Arial"/>
                <a:cs typeface="Arial"/>
              </a:rPr>
              <a:t>r</a:t>
            </a:r>
            <a:endParaRPr sz="1400">
              <a:latin typeface="Arial"/>
              <a:cs typeface="Arial"/>
            </a:endParaRPr>
          </a:p>
        </p:txBody>
      </p:sp>
      <p:sp>
        <p:nvSpPr>
          <p:cNvPr id="22" name="object 22"/>
          <p:cNvSpPr/>
          <p:nvPr/>
        </p:nvSpPr>
        <p:spPr>
          <a:xfrm>
            <a:off x="7994672" y="961587"/>
            <a:ext cx="0" cy="304165"/>
          </a:xfrm>
          <a:custGeom>
            <a:avLst/>
            <a:gdLst/>
            <a:ahLst/>
            <a:cxnLst/>
            <a:rect l="l" t="t" r="r" b="b"/>
            <a:pathLst>
              <a:path h="304165">
                <a:moveTo>
                  <a:pt x="0" y="0"/>
                </a:moveTo>
                <a:lnTo>
                  <a:pt x="0" y="303899"/>
                </a:lnTo>
              </a:path>
            </a:pathLst>
          </a:custGeom>
          <a:ln w="19049">
            <a:solidFill>
              <a:srgbClr val="666666"/>
            </a:solidFill>
          </a:ln>
        </p:spPr>
        <p:txBody>
          <a:bodyPr wrap="square" lIns="0" tIns="0" rIns="0" bIns="0" rtlCol="0"/>
          <a:lstStyle/>
          <a:p>
            <a:endParaRPr/>
          </a:p>
        </p:txBody>
      </p:sp>
      <p:sp>
        <p:nvSpPr>
          <p:cNvPr id="23" name="object 23"/>
          <p:cNvSpPr/>
          <p:nvPr/>
        </p:nvSpPr>
        <p:spPr>
          <a:xfrm>
            <a:off x="7953681" y="1255962"/>
            <a:ext cx="81980" cy="105500"/>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4" name="object 24"/>
          <p:cNvSpPr/>
          <p:nvPr/>
        </p:nvSpPr>
        <p:spPr>
          <a:xfrm>
            <a:off x="7867384" y="3869424"/>
            <a:ext cx="81980" cy="263375"/>
          </a:xfrm>
          <a:prstGeom prst="rect">
            <a:avLst/>
          </a:prstGeom>
          <a:blipFill>
            <a:blip r:embed="rId6"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8" name="object 28"/>
          <p:cNvSpPr txBox="1"/>
          <p:nvPr/>
        </p:nvSpPr>
        <p:spPr>
          <a:xfrm>
            <a:off x="6042925" y="3746255"/>
            <a:ext cx="845185" cy="224154"/>
          </a:xfrm>
          <a:prstGeom prst="rect">
            <a:avLst/>
          </a:prstGeom>
        </p:spPr>
        <p:txBody>
          <a:bodyPr vert="horz" wrap="square" lIns="0" tIns="0" rIns="0" bIns="0" rtlCol="0">
            <a:spAutoFit/>
          </a:bodyPr>
          <a:lstStyle/>
          <a:p>
            <a:pPr marL="12700">
              <a:lnSpc>
                <a:spcPts val="1645"/>
              </a:lnSpc>
            </a:pPr>
            <a:r>
              <a:rPr sz="1400" dirty="0">
                <a:latin typeface="Arial"/>
                <a:cs typeface="Arial"/>
              </a:rPr>
              <a:t>(x, y, </a:t>
            </a:r>
            <a:r>
              <a:rPr sz="1400" spc="-5" dirty="0">
                <a:latin typeface="Arial"/>
                <a:cs typeface="Arial"/>
              </a:rPr>
              <a:t>w,</a:t>
            </a:r>
            <a:r>
              <a:rPr sz="1400" spc="-105" dirty="0">
                <a:latin typeface="Arial"/>
                <a:cs typeface="Arial"/>
              </a:rPr>
              <a:t> </a:t>
            </a:r>
            <a:r>
              <a:rPr sz="1400" spc="-5" dirty="0">
                <a:latin typeface="Arial"/>
                <a:cs typeface="Arial"/>
              </a:rPr>
              <a:t>h)</a:t>
            </a:r>
            <a:endParaRPr sz="1400">
              <a:latin typeface="Arial"/>
              <a:cs typeface="Arial"/>
            </a:endParaRPr>
          </a:p>
        </p:txBody>
      </p:sp>
      <p:sp>
        <p:nvSpPr>
          <p:cNvPr id="29" name="object 29"/>
          <p:cNvSpPr txBox="1"/>
          <p:nvPr/>
        </p:nvSpPr>
        <p:spPr>
          <a:xfrm>
            <a:off x="2835675" y="3891985"/>
            <a:ext cx="2245995" cy="557530"/>
          </a:xfrm>
          <a:prstGeom prst="rect">
            <a:avLst/>
          </a:prstGeom>
        </p:spPr>
        <p:txBody>
          <a:bodyPr vert="horz" wrap="square" lIns="0" tIns="0" rIns="0" bIns="0" rtlCol="0">
            <a:spAutoFit/>
          </a:bodyPr>
          <a:lstStyle/>
          <a:p>
            <a:pPr marL="12700">
              <a:lnSpc>
                <a:spcPts val="2090"/>
              </a:lnSpc>
            </a:pPr>
            <a:r>
              <a:rPr sz="1800" spc="-5" dirty="0">
                <a:latin typeface="Arial"/>
                <a:cs typeface="Arial"/>
              </a:rPr>
              <a:t>Treat localization as</a:t>
            </a:r>
            <a:r>
              <a:rPr sz="1800" spc="-85" dirty="0">
                <a:latin typeface="Arial"/>
                <a:cs typeface="Arial"/>
              </a:rPr>
              <a:t> </a:t>
            </a:r>
            <a:r>
              <a:rPr sz="1800" dirty="0">
                <a:latin typeface="Arial"/>
                <a:cs typeface="Arial"/>
              </a:rPr>
              <a:t>a</a:t>
            </a:r>
            <a:endParaRPr sz="1800">
              <a:latin typeface="Arial"/>
              <a:cs typeface="Arial"/>
            </a:endParaRPr>
          </a:p>
          <a:p>
            <a:pPr marL="12700">
              <a:lnSpc>
                <a:spcPct val="100000"/>
              </a:lnSpc>
              <a:spcBef>
                <a:spcPts val="15"/>
              </a:spcBef>
            </a:pPr>
            <a:r>
              <a:rPr sz="1800" dirty="0">
                <a:latin typeface="Arial"/>
                <a:cs typeface="Arial"/>
              </a:rPr>
              <a:t>regression</a:t>
            </a:r>
            <a:r>
              <a:rPr sz="1800" spc="-30" dirty="0">
                <a:latin typeface="Arial"/>
                <a:cs typeface="Arial"/>
              </a:rPr>
              <a:t> </a:t>
            </a:r>
            <a:r>
              <a:rPr sz="1800" spc="-5" dirty="0">
                <a:latin typeface="Arial"/>
                <a:cs typeface="Arial"/>
              </a:rPr>
              <a:t>problem!</a:t>
            </a:r>
            <a:endParaRPr sz="1800">
              <a:latin typeface="Arial"/>
              <a:cs typeface="Arial"/>
            </a:endParaRPr>
          </a:p>
        </p:txBody>
      </p:sp>
      <p:sp>
        <p:nvSpPr>
          <p:cNvPr id="30" name="object 30"/>
          <p:cNvSpPr txBox="1"/>
          <p:nvPr/>
        </p:nvSpPr>
        <p:spPr>
          <a:xfrm>
            <a:off x="7439775" y="4141630"/>
            <a:ext cx="1580515" cy="872490"/>
          </a:xfrm>
          <a:prstGeom prst="rect">
            <a:avLst/>
          </a:prstGeom>
        </p:spPr>
        <p:txBody>
          <a:bodyPr vert="horz" wrap="square" lIns="0" tIns="0" rIns="0" bIns="0" rtlCol="0">
            <a:spAutoFit/>
          </a:bodyPr>
          <a:lstStyle/>
          <a:p>
            <a:pPr marL="12700">
              <a:lnSpc>
                <a:spcPts val="1630"/>
              </a:lnSpc>
            </a:pPr>
            <a:r>
              <a:rPr sz="1400" b="1" spc="-5" dirty="0">
                <a:latin typeface="Arial"/>
                <a:cs typeface="Arial"/>
              </a:rPr>
              <a:t>Correct</a:t>
            </a:r>
            <a:r>
              <a:rPr sz="1400" b="1" spc="-15" dirty="0">
                <a:latin typeface="Arial"/>
                <a:cs typeface="Arial"/>
              </a:rPr>
              <a:t> </a:t>
            </a:r>
            <a:r>
              <a:rPr sz="1400" b="1" spc="-5" dirty="0">
                <a:latin typeface="Arial"/>
                <a:cs typeface="Arial"/>
              </a:rPr>
              <a:t>box</a:t>
            </a:r>
            <a:r>
              <a:rPr sz="1400" spc="-5" dirty="0">
                <a:latin typeface="Arial"/>
                <a:cs typeface="Arial"/>
              </a:rPr>
              <a:t>:</a:t>
            </a:r>
            <a:endParaRPr sz="1400">
              <a:latin typeface="Arial"/>
              <a:cs typeface="Arial"/>
            </a:endParaRPr>
          </a:p>
          <a:p>
            <a:pPr marL="12700">
              <a:lnSpc>
                <a:spcPts val="1664"/>
              </a:lnSpc>
            </a:pPr>
            <a:r>
              <a:rPr sz="1400" dirty="0">
                <a:latin typeface="Arial"/>
                <a:cs typeface="Arial"/>
              </a:rPr>
              <a:t>(x’, y’, </a:t>
            </a:r>
            <a:r>
              <a:rPr sz="1400" spc="-5" dirty="0">
                <a:latin typeface="Arial"/>
                <a:cs typeface="Arial"/>
              </a:rPr>
              <a:t>w’,</a:t>
            </a:r>
            <a:r>
              <a:rPr sz="1400" spc="-35" dirty="0">
                <a:latin typeface="Arial"/>
                <a:cs typeface="Arial"/>
              </a:rPr>
              <a:t> </a:t>
            </a:r>
            <a:r>
              <a:rPr sz="1400" spc="-5" dirty="0">
                <a:latin typeface="Arial"/>
                <a:cs typeface="Arial"/>
              </a:rPr>
              <a:t>h’)</a:t>
            </a:r>
            <a:endParaRPr sz="1400">
              <a:latin typeface="Arial"/>
              <a:cs typeface="Arial"/>
            </a:endParaRPr>
          </a:p>
          <a:p>
            <a:pPr marL="29209">
              <a:lnSpc>
                <a:spcPct val="100000"/>
              </a:lnSpc>
              <a:spcBef>
                <a:spcPts val="1045"/>
              </a:spcBef>
            </a:pPr>
            <a:r>
              <a:rPr sz="2000" dirty="0">
                <a:solidFill>
                  <a:srgbClr val="FFFFFF"/>
                </a:solidFill>
                <a:latin typeface="Arial"/>
                <a:cs typeface="Arial"/>
              </a:rPr>
              <a:t>May </a:t>
            </a:r>
            <a:r>
              <a:rPr sz="2000" spc="-5" dirty="0">
                <a:solidFill>
                  <a:srgbClr val="FFFFFF"/>
                </a:solidFill>
                <a:latin typeface="Arial"/>
                <a:cs typeface="Arial"/>
              </a:rPr>
              <a:t>10,</a:t>
            </a:r>
            <a:r>
              <a:rPr sz="2000" spc="-95" dirty="0">
                <a:solidFill>
                  <a:srgbClr val="FFFFFF"/>
                </a:solidFill>
                <a:latin typeface="Arial"/>
                <a:cs typeface="Arial"/>
              </a:rPr>
              <a:t> </a:t>
            </a:r>
            <a:r>
              <a:rPr sz="2000" spc="-5" dirty="0">
                <a:solidFill>
                  <a:srgbClr val="FFFFFF"/>
                </a:solidFill>
                <a:latin typeface="Arial"/>
                <a:cs typeface="Arial"/>
              </a:rPr>
              <a:t>2017</a:t>
            </a:r>
            <a:endParaRPr sz="2000">
              <a:latin typeface="Arial"/>
              <a:cs typeface="Arial"/>
            </a:endParaRPr>
          </a:p>
        </p:txBody>
      </p:sp>
      <p:pic>
        <p:nvPicPr>
          <p:cNvPr id="31" name="Picture 30">
            <a:extLst>
              <a:ext uri="{FF2B5EF4-FFF2-40B4-BE49-F238E27FC236}">
                <a16:creationId xmlns:a16="http://schemas.microsoft.com/office/drawing/2014/main" id="{625E1E5A-5A98-4808-94EB-B7C6731F45F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60609" y="2105728"/>
            <a:ext cx="946965" cy="960960"/>
          </a:xfrm>
          <a:prstGeom prst="rect">
            <a:avLst/>
          </a:prstGeom>
        </p:spPr>
      </p:pic>
      <p:pic>
        <p:nvPicPr>
          <p:cNvPr id="32" name="Picture 31">
            <a:extLst>
              <a:ext uri="{FF2B5EF4-FFF2-40B4-BE49-F238E27FC236}">
                <a16:creationId xmlns:a16="http://schemas.microsoft.com/office/drawing/2014/main" id="{7E8644C3-C368-40A9-86A5-F1DEF6113EE7}"/>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1447800" y="1912043"/>
            <a:ext cx="2976880" cy="1225100"/>
          </a:xfrm>
          <a:prstGeom prst="rect">
            <a:avLst/>
          </a:prstGeom>
        </p:spPr>
      </p:pic>
      <p:sp>
        <p:nvSpPr>
          <p:cNvPr id="33" name="object 19">
            <a:extLst>
              <a:ext uri="{FF2B5EF4-FFF2-40B4-BE49-F238E27FC236}">
                <a16:creationId xmlns:a16="http://schemas.microsoft.com/office/drawing/2014/main" id="{0EAF2132-E151-45A1-AFCF-07E834350CE8}"/>
              </a:ext>
            </a:extLst>
          </p:cNvPr>
          <p:cNvSpPr/>
          <p:nvPr/>
        </p:nvSpPr>
        <p:spPr>
          <a:xfrm>
            <a:off x="7197109" y="1617092"/>
            <a:ext cx="334775" cy="81980"/>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5" name="Footer Placeholder 4">
            <a:extLst>
              <a:ext uri="{FF2B5EF4-FFF2-40B4-BE49-F238E27FC236}">
                <a16:creationId xmlns:a16="http://schemas.microsoft.com/office/drawing/2014/main" id="{BAB1EF02-A580-40CF-9E72-F520B92568EE}"/>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42925" y="988412"/>
            <a:ext cx="1141095" cy="238760"/>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Arial"/>
                <a:cs typeface="Arial"/>
              </a:rPr>
              <a:t>Class</a:t>
            </a:r>
            <a:r>
              <a:rPr sz="1400" b="1" spc="-75" dirty="0">
                <a:latin typeface="Arial"/>
                <a:cs typeface="Arial"/>
              </a:rPr>
              <a:t> </a:t>
            </a:r>
            <a:r>
              <a:rPr sz="1400" b="1" spc="-5" dirty="0">
                <a:latin typeface="Arial"/>
                <a:cs typeface="Arial"/>
              </a:rPr>
              <a:t>Scores</a:t>
            </a:r>
            <a:endParaRPr sz="1400">
              <a:latin typeface="Arial"/>
              <a:cs typeface="Arial"/>
            </a:endParaRPr>
          </a:p>
        </p:txBody>
      </p:sp>
      <p:sp>
        <p:nvSpPr>
          <p:cNvPr id="3" name="object 3"/>
          <p:cNvSpPr txBox="1"/>
          <p:nvPr/>
        </p:nvSpPr>
        <p:spPr>
          <a:xfrm>
            <a:off x="6113212" y="1216200"/>
            <a:ext cx="1724564" cy="875304"/>
          </a:xfrm>
          <a:prstGeom prst="rect">
            <a:avLst/>
          </a:prstGeom>
        </p:spPr>
        <p:txBody>
          <a:bodyPr vert="horz" wrap="square" lIns="0" tIns="12700" rIns="0" bIns="0" rtlCol="0">
            <a:spAutoFit/>
          </a:bodyPr>
          <a:lstStyle/>
          <a:p>
            <a:pPr marL="12700">
              <a:lnSpc>
                <a:spcPts val="1664"/>
              </a:lnSpc>
              <a:spcBef>
                <a:spcPts val="100"/>
              </a:spcBef>
              <a:tabLst>
                <a:tab pos="977900" algn="l"/>
                <a:tab pos="1384300" algn="l"/>
              </a:tabLst>
            </a:pPr>
            <a:r>
              <a:rPr lang="en-US" sz="1100" spc="-5">
                <a:latin typeface="Arial"/>
                <a:cs typeface="Arial"/>
              </a:rPr>
              <a:t>Pedestrian</a:t>
            </a:r>
            <a:r>
              <a:rPr sz="1100" spc="-5">
                <a:latin typeface="Arial"/>
                <a:cs typeface="Arial"/>
              </a:rPr>
              <a:t>:</a:t>
            </a:r>
            <a:r>
              <a:rPr sz="1100" spc="-95">
                <a:latin typeface="Arial"/>
                <a:cs typeface="Arial"/>
              </a:rPr>
              <a:t> </a:t>
            </a:r>
            <a:r>
              <a:rPr sz="1100" spc="-5">
                <a:latin typeface="Arial"/>
                <a:cs typeface="Arial"/>
              </a:rPr>
              <a:t>0.</a:t>
            </a:r>
            <a:r>
              <a:rPr lang="en-US" sz="1100" spc="-5">
                <a:latin typeface="Arial"/>
                <a:cs typeface="Arial"/>
              </a:rPr>
              <a:t>02</a:t>
            </a:r>
            <a:r>
              <a:rPr sz="1100" spc="-5" dirty="0">
                <a:latin typeface="Arial"/>
                <a:cs typeface="Arial"/>
              </a:rPr>
              <a:t>	</a:t>
            </a:r>
            <a:r>
              <a:rPr sz="1100" u="heavy" spc="-5">
                <a:uFill>
                  <a:solidFill>
                    <a:srgbClr val="666666"/>
                  </a:solidFill>
                </a:uFill>
                <a:latin typeface="Times New Roman"/>
                <a:cs typeface="Times New Roman"/>
              </a:rPr>
              <a:t> </a:t>
            </a:r>
            <a:endParaRPr lang="en-US" sz="1100" u="heavy" spc="-5">
              <a:uFill>
                <a:solidFill>
                  <a:srgbClr val="666666"/>
                </a:solidFill>
              </a:uFill>
              <a:latin typeface="Times New Roman"/>
              <a:cs typeface="Times New Roman"/>
            </a:endParaRPr>
          </a:p>
          <a:p>
            <a:pPr marL="12700">
              <a:lnSpc>
                <a:spcPts val="1664"/>
              </a:lnSpc>
              <a:spcBef>
                <a:spcPts val="100"/>
              </a:spcBef>
              <a:tabLst>
                <a:tab pos="977900" algn="l"/>
                <a:tab pos="1384300" algn="l"/>
              </a:tabLst>
            </a:pPr>
            <a:r>
              <a:rPr lang="en-US" sz="1100" spc="-5">
                <a:latin typeface="Arial"/>
                <a:cs typeface="Arial"/>
              </a:rPr>
              <a:t>Car</a:t>
            </a:r>
            <a:r>
              <a:rPr sz="1100" spc="-5">
                <a:latin typeface="Arial"/>
                <a:cs typeface="Arial"/>
              </a:rPr>
              <a:t>:</a:t>
            </a:r>
            <a:r>
              <a:rPr sz="1100" spc="-15">
                <a:latin typeface="Arial"/>
                <a:cs typeface="Arial"/>
              </a:rPr>
              <a:t> </a:t>
            </a:r>
            <a:r>
              <a:rPr sz="1100" spc="-5">
                <a:latin typeface="Arial"/>
                <a:cs typeface="Arial"/>
              </a:rPr>
              <a:t>0.</a:t>
            </a:r>
            <a:r>
              <a:rPr lang="en-US" sz="1100" spc="-5">
                <a:latin typeface="Arial"/>
                <a:cs typeface="Arial"/>
              </a:rPr>
              <a:t>9</a:t>
            </a:r>
            <a:endParaRPr sz="1100">
              <a:latin typeface="Arial"/>
              <a:cs typeface="Arial"/>
            </a:endParaRPr>
          </a:p>
          <a:p>
            <a:pPr marL="12700">
              <a:lnSpc>
                <a:spcPts val="1650"/>
              </a:lnSpc>
            </a:pPr>
            <a:r>
              <a:rPr lang="en-US" sz="1100" spc="-5">
                <a:latin typeface="Arial"/>
                <a:cs typeface="Arial"/>
              </a:rPr>
              <a:t>Motorcycle</a:t>
            </a:r>
            <a:r>
              <a:rPr sz="1100" spc="-15">
                <a:latin typeface="Arial"/>
                <a:cs typeface="Arial"/>
              </a:rPr>
              <a:t> </a:t>
            </a:r>
            <a:r>
              <a:rPr sz="1100" spc="-5">
                <a:latin typeface="Arial"/>
                <a:cs typeface="Arial"/>
              </a:rPr>
              <a:t>0.0</a:t>
            </a:r>
            <a:r>
              <a:rPr lang="en-US" sz="1100" spc="-5">
                <a:latin typeface="Arial"/>
                <a:cs typeface="Arial"/>
              </a:rPr>
              <a:t>6</a:t>
            </a:r>
          </a:p>
          <a:p>
            <a:pPr marL="12700">
              <a:lnSpc>
                <a:spcPts val="1650"/>
              </a:lnSpc>
            </a:pPr>
            <a:r>
              <a:rPr lang="en-US" sz="1100" spc="-5">
                <a:latin typeface="Arial"/>
                <a:cs typeface="Arial"/>
              </a:rPr>
              <a:t>Background: 0.02</a:t>
            </a:r>
            <a:endParaRPr sz="1100">
              <a:latin typeface="Arial"/>
              <a:cs typeface="Arial"/>
            </a:endParaRPr>
          </a:p>
        </p:txBody>
      </p:sp>
      <p:sp>
        <p:nvSpPr>
          <p:cNvPr id="4" name="object 4"/>
          <p:cNvSpPr txBox="1">
            <a:spLocks noGrp="1"/>
          </p:cNvSpPr>
          <p:nvPr>
            <p:ph type="title"/>
          </p:nvPr>
        </p:nvSpPr>
        <p:spPr>
          <a:xfrm>
            <a:off x="382950" y="280697"/>
            <a:ext cx="6627450" cy="443711"/>
          </a:xfrm>
          <a:prstGeom prst="rect">
            <a:avLst/>
          </a:prstGeom>
        </p:spPr>
        <p:txBody>
          <a:bodyPr vert="horz" wrap="square" lIns="0" tIns="12700" rIns="0" bIns="0" rtlCol="0">
            <a:spAutoFit/>
          </a:bodyPr>
          <a:lstStyle/>
          <a:p>
            <a:pPr marL="12700">
              <a:lnSpc>
                <a:spcPct val="100000"/>
              </a:lnSpc>
              <a:spcBef>
                <a:spcPts val="100"/>
              </a:spcBef>
            </a:pPr>
            <a:r>
              <a:rPr lang="en-US" sz="2800"/>
              <a:t>Classification with localization</a:t>
            </a:r>
            <a:endParaRPr sz="2800" spc="-5" dirty="0"/>
          </a:p>
        </p:txBody>
      </p:sp>
      <p:sp>
        <p:nvSpPr>
          <p:cNvPr id="8" name="object 8"/>
          <p:cNvSpPr txBox="1"/>
          <p:nvPr/>
        </p:nvSpPr>
        <p:spPr>
          <a:xfrm>
            <a:off x="4054216" y="3266441"/>
            <a:ext cx="636905" cy="448309"/>
          </a:xfrm>
          <a:prstGeom prst="rect">
            <a:avLst/>
          </a:prstGeom>
        </p:spPr>
        <p:txBody>
          <a:bodyPr vert="horz" wrap="square" lIns="0" tIns="12700" rIns="0" bIns="0" rtlCol="0">
            <a:spAutoFit/>
          </a:bodyPr>
          <a:lstStyle/>
          <a:p>
            <a:pPr algn="ctr">
              <a:lnSpc>
                <a:spcPts val="1664"/>
              </a:lnSpc>
              <a:spcBef>
                <a:spcPts val="100"/>
              </a:spcBef>
            </a:pPr>
            <a:r>
              <a:rPr sz="1400" b="1" spc="-5" dirty="0">
                <a:latin typeface="Arial"/>
                <a:cs typeface="Arial"/>
              </a:rPr>
              <a:t>Vector:</a:t>
            </a:r>
            <a:endParaRPr sz="1400">
              <a:latin typeface="Arial"/>
              <a:cs typeface="Arial"/>
            </a:endParaRPr>
          </a:p>
          <a:p>
            <a:pPr marL="635" algn="ctr">
              <a:lnSpc>
                <a:spcPts val="1664"/>
              </a:lnSpc>
            </a:pPr>
            <a:r>
              <a:rPr sz="1400" spc="-5" dirty="0">
                <a:latin typeface="Arial"/>
                <a:cs typeface="Arial"/>
              </a:rPr>
              <a:t>4096</a:t>
            </a:r>
            <a:endParaRPr sz="1400">
              <a:latin typeface="Arial"/>
              <a:cs typeface="Arial"/>
            </a:endParaRPr>
          </a:p>
        </p:txBody>
      </p:sp>
      <p:sp>
        <p:nvSpPr>
          <p:cNvPr id="9" name="object 9"/>
          <p:cNvSpPr txBox="1"/>
          <p:nvPr/>
        </p:nvSpPr>
        <p:spPr>
          <a:xfrm>
            <a:off x="4597225" y="1217457"/>
            <a:ext cx="914400" cy="570230"/>
          </a:xfrm>
          <a:prstGeom prst="rect">
            <a:avLst/>
          </a:prstGeom>
        </p:spPr>
        <p:txBody>
          <a:bodyPr vert="horz" wrap="square" lIns="0" tIns="19685" rIns="0" bIns="0" rtlCol="0">
            <a:spAutoFit/>
          </a:bodyPr>
          <a:lstStyle/>
          <a:p>
            <a:pPr marL="12700" marR="5080">
              <a:lnSpc>
                <a:spcPts val="1430"/>
              </a:lnSpc>
              <a:spcBef>
                <a:spcPts val="155"/>
              </a:spcBef>
            </a:pPr>
            <a:r>
              <a:rPr sz="1200" b="1" spc="-5">
                <a:latin typeface="Arial"/>
                <a:cs typeface="Arial"/>
              </a:rPr>
              <a:t>Fully  Connected</a:t>
            </a:r>
            <a:r>
              <a:rPr lang="en-US" sz="1200" spc="-5">
                <a:latin typeface="Arial"/>
                <a:cs typeface="Arial"/>
              </a:rPr>
              <a:t>:  4096 to</a:t>
            </a:r>
            <a:r>
              <a:rPr lang="en-US" sz="1200" spc="-90">
                <a:latin typeface="Arial"/>
                <a:cs typeface="Arial"/>
              </a:rPr>
              <a:t> </a:t>
            </a:r>
            <a:r>
              <a:rPr lang="en-US" sz="1200" spc="-5">
                <a:latin typeface="Arial"/>
                <a:cs typeface="Arial"/>
              </a:rPr>
              <a:t>1000</a:t>
            </a:r>
            <a:endParaRPr sz="1200">
              <a:latin typeface="Arial"/>
              <a:cs typeface="Arial"/>
            </a:endParaRPr>
          </a:p>
        </p:txBody>
      </p:sp>
      <p:sp>
        <p:nvSpPr>
          <p:cNvPr id="10" name="object 10"/>
          <p:cNvSpPr/>
          <p:nvPr/>
        </p:nvSpPr>
        <p:spPr>
          <a:xfrm>
            <a:off x="4597225" y="1569142"/>
            <a:ext cx="1278693" cy="790401"/>
          </a:xfrm>
          <a:custGeom>
            <a:avLst/>
            <a:gdLst/>
            <a:ahLst/>
            <a:cxnLst/>
            <a:rect l="l" t="t" r="r" b="b"/>
            <a:pathLst>
              <a:path w="1010920" h="685800">
                <a:moveTo>
                  <a:pt x="0" y="685805"/>
                </a:moveTo>
                <a:lnTo>
                  <a:pt x="1010329" y="0"/>
                </a:lnTo>
              </a:path>
            </a:pathLst>
          </a:custGeom>
          <a:ln w="19049">
            <a:solidFill>
              <a:srgbClr val="666666"/>
            </a:solidFill>
          </a:ln>
        </p:spPr>
        <p:txBody>
          <a:bodyPr wrap="square" lIns="0" tIns="0" rIns="0" bIns="0" rtlCol="0"/>
          <a:lstStyle/>
          <a:p>
            <a:endParaRPr/>
          </a:p>
        </p:txBody>
      </p:sp>
      <p:sp>
        <p:nvSpPr>
          <p:cNvPr id="11" name="object 11"/>
          <p:cNvSpPr/>
          <p:nvPr/>
        </p:nvSpPr>
        <p:spPr>
          <a:xfrm>
            <a:off x="5848132" y="1511065"/>
            <a:ext cx="108250" cy="93637"/>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2" name="object 12"/>
          <p:cNvSpPr txBox="1"/>
          <p:nvPr/>
        </p:nvSpPr>
        <p:spPr>
          <a:xfrm>
            <a:off x="6042925" y="3310313"/>
            <a:ext cx="1062355" cy="448309"/>
          </a:xfrm>
          <a:prstGeom prst="rect">
            <a:avLst/>
          </a:prstGeom>
        </p:spPr>
        <p:txBody>
          <a:bodyPr vert="horz" wrap="square" lIns="0" tIns="22860" rIns="0" bIns="0" rtlCol="0">
            <a:spAutoFit/>
          </a:bodyPr>
          <a:lstStyle/>
          <a:p>
            <a:pPr marL="12700" marR="5080">
              <a:lnSpc>
                <a:spcPts val="1650"/>
              </a:lnSpc>
              <a:spcBef>
                <a:spcPts val="180"/>
              </a:spcBef>
            </a:pPr>
            <a:r>
              <a:rPr sz="1400" b="1" spc="-5" dirty="0">
                <a:latin typeface="Arial"/>
                <a:cs typeface="Arial"/>
              </a:rPr>
              <a:t>Box  Coordinates</a:t>
            </a:r>
            <a:endParaRPr sz="1400">
              <a:latin typeface="Arial"/>
              <a:cs typeface="Arial"/>
            </a:endParaRPr>
          </a:p>
        </p:txBody>
      </p:sp>
      <p:sp>
        <p:nvSpPr>
          <p:cNvPr id="13" name="object 13"/>
          <p:cNvSpPr/>
          <p:nvPr/>
        </p:nvSpPr>
        <p:spPr>
          <a:xfrm>
            <a:off x="4597225" y="2542529"/>
            <a:ext cx="1338560" cy="741154"/>
          </a:xfrm>
          <a:custGeom>
            <a:avLst/>
            <a:gdLst/>
            <a:ahLst/>
            <a:cxnLst/>
            <a:rect l="l" t="t" r="r" b="b"/>
            <a:pathLst>
              <a:path w="810260" h="489585">
                <a:moveTo>
                  <a:pt x="0" y="0"/>
                </a:moveTo>
                <a:lnTo>
                  <a:pt x="809659" y="489007"/>
                </a:lnTo>
              </a:path>
            </a:pathLst>
          </a:custGeom>
          <a:ln w="19049">
            <a:solidFill>
              <a:srgbClr val="666666"/>
            </a:solidFill>
          </a:ln>
        </p:spPr>
        <p:txBody>
          <a:bodyPr wrap="square" lIns="0" tIns="0" rIns="0" bIns="0" rtlCol="0"/>
          <a:lstStyle/>
          <a:p>
            <a:endParaRPr/>
          </a:p>
        </p:txBody>
      </p:sp>
      <p:sp>
        <p:nvSpPr>
          <p:cNvPr id="14" name="object 14"/>
          <p:cNvSpPr/>
          <p:nvPr/>
        </p:nvSpPr>
        <p:spPr>
          <a:xfrm>
            <a:off x="5909392" y="3246648"/>
            <a:ext cx="109318" cy="90678"/>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5" name="object 15"/>
          <p:cNvSpPr txBox="1"/>
          <p:nvPr/>
        </p:nvSpPr>
        <p:spPr>
          <a:xfrm>
            <a:off x="4838833" y="2979395"/>
            <a:ext cx="855344" cy="570230"/>
          </a:xfrm>
          <a:prstGeom prst="rect">
            <a:avLst/>
          </a:prstGeom>
        </p:spPr>
        <p:txBody>
          <a:bodyPr vert="horz" wrap="square" lIns="0" tIns="20955" rIns="0" bIns="0" rtlCol="0">
            <a:spAutoFit/>
          </a:bodyPr>
          <a:lstStyle/>
          <a:p>
            <a:pPr marL="12700" marR="5080">
              <a:lnSpc>
                <a:spcPts val="1420"/>
              </a:lnSpc>
              <a:spcBef>
                <a:spcPts val="165"/>
              </a:spcBef>
            </a:pPr>
            <a:r>
              <a:rPr sz="1200" b="1" spc="-5" dirty="0">
                <a:latin typeface="Arial"/>
                <a:cs typeface="Arial"/>
              </a:rPr>
              <a:t>Fully  Connecte</a:t>
            </a:r>
            <a:r>
              <a:rPr sz="1200" b="1" dirty="0">
                <a:latin typeface="Arial"/>
                <a:cs typeface="Arial"/>
              </a:rPr>
              <a:t>d</a:t>
            </a:r>
            <a:r>
              <a:rPr sz="1200" dirty="0">
                <a:latin typeface="Arial"/>
                <a:cs typeface="Arial"/>
              </a:rPr>
              <a:t>:  </a:t>
            </a:r>
            <a:r>
              <a:rPr sz="1200" spc="-5" dirty="0">
                <a:latin typeface="Arial"/>
                <a:cs typeface="Arial"/>
              </a:rPr>
              <a:t>4096 to</a:t>
            </a:r>
            <a:r>
              <a:rPr sz="1200" spc="-35" dirty="0">
                <a:latin typeface="Arial"/>
                <a:cs typeface="Arial"/>
              </a:rPr>
              <a:t> </a:t>
            </a:r>
            <a:r>
              <a:rPr sz="1200" dirty="0">
                <a:latin typeface="Arial"/>
                <a:cs typeface="Arial"/>
              </a:rPr>
              <a:t>4</a:t>
            </a:r>
            <a:endParaRPr sz="1200">
              <a:latin typeface="Arial"/>
              <a:cs typeface="Arial"/>
            </a:endParaRPr>
          </a:p>
        </p:txBody>
      </p:sp>
      <p:sp>
        <p:nvSpPr>
          <p:cNvPr id="16" name="object 16"/>
          <p:cNvSpPr txBox="1"/>
          <p:nvPr/>
        </p:nvSpPr>
        <p:spPr>
          <a:xfrm>
            <a:off x="7587096" y="1418249"/>
            <a:ext cx="724535" cy="448309"/>
          </a:xfrm>
          <a:prstGeom prst="rect">
            <a:avLst/>
          </a:prstGeom>
        </p:spPr>
        <p:txBody>
          <a:bodyPr vert="horz" wrap="square" lIns="0" tIns="22860" rIns="0" bIns="0" rtlCol="0">
            <a:spAutoFit/>
          </a:bodyPr>
          <a:lstStyle/>
          <a:p>
            <a:pPr marL="12700" marR="5080">
              <a:lnSpc>
                <a:spcPts val="1650"/>
              </a:lnSpc>
              <a:spcBef>
                <a:spcPts val="180"/>
              </a:spcBef>
            </a:pPr>
            <a:r>
              <a:rPr sz="1400" b="1" spc="-5" dirty="0">
                <a:latin typeface="Arial"/>
                <a:cs typeface="Arial"/>
              </a:rPr>
              <a:t>Softmax  Loss</a:t>
            </a:r>
            <a:endParaRPr sz="1400">
              <a:latin typeface="Arial"/>
              <a:cs typeface="Arial"/>
            </a:endParaRPr>
          </a:p>
        </p:txBody>
      </p:sp>
      <p:sp>
        <p:nvSpPr>
          <p:cNvPr id="17" name="object 17"/>
          <p:cNvSpPr txBox="1"/>
          <p:nvPr/>
        </p:nvSpPr>
        <p:spPr>
          <a:xfrm>
            <a:off x="7572674" y="3543813"/>
            <a:ext cx="695960" cy="238760"/>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Arial"/>
                <a:cs typeface="Arial"/>
              </a:rPr>
              <a:t>L2</a:t>
            </a:r>
            <a:r>
              <a:rPr sz="1400" b="1" spc="-80" dirty="0">
                <a:latin typeface="Arial"/>
                <a:cs typeface="Arial"/>
              </a:rPr>
              <a:t> </a:t>
            </a:r>
            <a:r>
              <a:rPr sz="1400" b="1" spc="-5" dirty="0">
                <a:latin typeface="Arial"/>
                <a:cs typeface="Arial"/>
              </a:rPr>
              <a:t>Loss</a:t>
            </a:r>
            <a:endParaRPr sz="1400">
              <a:latin typeface="Arial"/>
              <a:cs typeface="Arial"/>
            </a:endParaRPr>
          </a:p>
        </p:txBody>
      </p:sp>
      <p:sp>
        <p:nvSpPr>
          <p:cNvPr id="19" name="object 19"/>
          <p:cNvSpPr/>
          <p:nvPr/>
        </p:nvSpPr>
        <p:spPr>
          <a:xfrm>
            <a:off x="7177995" y="3623509"/>
            <a:ext cx="334775" cy="81980"/>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0" name="object 20"/>
          <p:cNvSpPr txBox="1"/>
          <p:nvPr/>
        </p:nvSpPr>
        <p:spPr>
          <a:xfrm>
            <a:off x="7454197" y="590550"/>
            <a:ext cx="1170305" cy="238760"/>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Arial"/>
                <a:cs typeface="Arial"/>
              </a:rPr>
              <a:t>Correct</a:t>
            </a:r>
            <a:r>
              <a:rPr sz="1400" b="1" spc="-75" dirty="0">
                <a:latin typeface="Arial"/>
                <a:cs typeface="Arial"/>
              </a:rPr>
              <a:t> </a:t>
            </a:r>
            <a:r>
              <a:rPr sz="1400" b="1" spc="-5" dirty="0">
                <a:latin typeface="Arial"/>
                <a:cs typeface="Arial"/>
              </a:rPr>
              <a:t>label:</a:t>
            </a:r>
            <a:endParaRPr sz="1400">
              <a:latin typeface="Arial"/>
              <a:cs typeface="Arial"/>
            </a:endParaRPr>
          </a:p>
        </p:txBody>
      </p:sp>
      <p:sp>
        <p:nvSpPr>
          <p:cNvPr id="21" name="object 21"/>
          <p:cNvSpPr txBox="1"/>
          <p:nvPr/>
        </p:nvSpPr>
        <p:spPr>
          <a:xfrm>
            <a:off x="7454197" y="800100"/>
            <a:ext cx="302260" cy="228268"/>
          </a:xfrm>
          <a:prstGeom prst="rect">
            <a:avLst/>
          </a:prstGeom>
        </p:spPr>
        <p:txBody>
          <a:bodyPr vert="horz" wrap="square" lIns="0" tIns="12700" rIns="0" bIns="0" rtlCol="0">
            <a:spAutoFit/>
          </a:bodyPr>
          <a:lstStyle/>
          <a:p>
            <a:pPr marL="12700">
              <a:lnSpc>
                <a:spcPct val="100000"/>
              </a:lnSpc>
              <a:spcBef>
                <a:spcPts val="100"/>
              </a:spcBef>
            </a:pPr>
            <a:r>
              <a:rPr sz="1400" spc="-5">
                <a:latin typeface="Arial"/>
                <a:cs typeface="Arial"/>
              </a:rPr>
              <a:t>Ca</a:t>
            </a:r>
            <a:r>
              <a:rPr lang="en-US" sz="1400" spc="-5">
                <a:latin typeface="Arial"/>
                <a:cs typeface="Arial"/>
              </a:rPr>
              <a:t>r</a:t>
            </a:r>
            <a:endParaRPr sz="1400">
              <a:latin typeface="Arial"/>
              <a:cs typeface="Arial"/>
            </a:endParaRPr>
          </a:p>
        </p:txBody>
      </p:sp>
      <p:sp>
        <p:nvSpPr>
          <p:cNvPr id="22" name="object 22"/>
          <p:cNvSpPr/>
          <p:nvPr/>
        </p:nvSpPr>
        <p:spPr>
          <a:xfrm>
            <a:off x="7994672" y="961587"/>
            <a:ext cx="0" cy="304165"/>
          </a:xfrm>
          <a:custGeom>
            <a:avLst/>
            <a:gdLst/>
            <a:ahLst/>
            <a:cxnLst/>
            <a:rect l="l" t="t" r="r" b="b"/>
            <a:pathLst>
              <a:path h="304165">
                <a:moveTo>
                  <a:pt x="0" y="0"/>
                </a:moveTo>
                <a:lnTo>
                  <a:pt x="0" y="303899"/>
                </a:lnTo>
              </a:path>
            </a:pathLst>
          </a:custGeom>
          <a:ln w="19049">
            <a:solidFill>
              <a:srgbClr val="666666"/>
            </a:solidFill>
          </a:ln>
        </p:spPr>
        <p:txBody>
          <a:bodyPr wrap="square" lIns="0" tIns="0" rIns="0" bIns="0" rtlCol="0"/>
          <a:lstStyle/>
          <a:p>
            <a:endParaRPr/>
          </a:p>
        </p:txBody>
      </p:sp>
      <p:sp>
        <p:nvSpPr>
          <p:cNvPr id="23" name="object 23"/>
          <p:cNvSpPr/>
          <p:nvPr/>
        </p:nvSpPr>
        <p:spPr>
          <a:xfrm>
            <a:off x="7953681" y="1255962"/>
            <a:ext cx="81980" cy="105500"/>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4" name="object 24"/>
          <p:cNvSpPr/>
          <p:nvPr/>
        </p:nvSpPr>
        <p:spPr>
          <a:xfrm>
            <a:off x="7867384" y="3869424"/>
            <a:ext cx="81980" cy="263375"/>
          </a:xfrm>
          <a:prstGeom prst="rect">
            <a:avLst/>
          </a:prstGeom>
          <a:blipFill>
            <a:blip r:embed="rId6"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8" name="object 28"/>
          <p:cNvSpPr txBox="1"/>
          <p:nvPr/>
        </p:nvSpPr>
        <p:spPr>
          <a:xfrm>
            <a:off x="6042925" y="3746255"/>
            <a:ext cx="845185" cy="224154"/>
          </a:xfrm>
          <a:prstGeom prst="rect">
            <a:avLst/>
          </a:prstGeom>
        </p:spPr>
        <p:txBody>
          <a:bodyPr vert="horz" wrap="square" lIns="0" tIns="0" rIns="0" bIns="0" rtlCol="0">
            <a:spAutoFit/>
          </a:bodyPr>
          <a:lstStyle/>
          <a:p>
            <a:pPr marL="12700">
              <a:lnSpc>
                <a:spcPts val="1645"/>
              </a:lnSpc>
            </a:pPr>
            <a:r>
              <a:rPr sz="1400" dirty="0">
                <a:latin typeface="Arial"/>
                <a:cs typeface="Arial"/>
              </a:rPr>
              <a:t>(x, y, </a:t>
            </a:r>
            <a:r>
              <a:rPr sz="1400" spc="-5" dirty="0">
                <a:latin typeface="Arial"/>
                <a:cs typeface="Arial"/>
              </a:rPr>
              <a:t>w,</a:t>
            </a:r>
            <a:r>
              <a:rPr sz="1400" spc="-105" dirty="0">
                <a:latin typeface="Arial"/>
                <a:cs typeface="Arial"/>
              </a:rPr>
              <a:t> </a:t>
            </a:r>
            <a:r>
              <a:rPr sz="1400" spc="-5" dirty="0">
                <a:latin typeface="Arial"/>
                <a:cs typeface="Arial"/>
              </a:rPr>
              <a:t>h)</a:t>
            </a:r>
            <a:endParaRPr sz="1400">
              <a:latin typeface="Arial"/>
              <a:cs typeface="Arial"/>
            </a:endParaRPr>
          </a:p>
        </p:txBody>
      </p:sp>
      <p:sp>
        <p:nvSpPr>
          <p:cNvPr id="29" name="object 29"/>
          <p:cNvSpPr txBox="1"/>
          <p:nvPr/>
        </p:nvSpPr>
        <p:spPr>
          <a:xfrm>
            <a:off x="2835675" y="3891985"/>
            <a:ext cx="2245995" cy="557530"/>
          </a:xfrm>
          <a:prstGeom prst="rect">
            <a:avLst/>
          </a:prstGeom>
        </p:spPr>
        <p:txBody>
          <a:bodyPr vert="horz" wrap="square" lIns="0" tIns="0" rIns="0" bIns="0" rtlCol="0">
            <a:spAutoFit/>
          </a:bodyPr>
          <a:lstStyle/>
          <a:p>
            <a:pPr marL="12700">
              <a:lnSpc>
                <a:spcPts val="2090"/>
              </a:lnSpc>
            </a:pPr>
            <a:r>
              <a:rPr sz="1800" spc="-5" dirty="0">
                <a:latin typeface="Arial"/>
                <a:cs typeface="Arial"/>
              </a:rPr>
              <a:t>Treat localization as</a:t>
            </a:r>
            <a:r>
              <a:rPr sz="1800" spc="-85" dirty="0">
                <a:latin typeface="Arial"/>
                <a:cs typeface="Arial"/>
              </a:rPr>
              <a:t> </a:t>
            </a:r>
            <a:r>
              <a:rPr sz="1800" dirty="0">
                <a:latin typeface="Arial"/>
                <a:cs typeface="Arial"/>
              </a:rPr>
              <a:t>a</a:t>
            </a:r>
            <a:endParaRPr sz="1800">
              <a:latin typeface="Arial"/>
              <a:cs typeface="Arial"/>
            </a:endParaRPr>
          </a:p>
          <a:p>
            <a:pPr marL="12700">
              <a:lnSpc>
                <a:spcPct val="100000"/>
              </a:lnSpc>
              <a:spcBef>
                <a:spcPts val="15"/>
              </a:spcBef>
            </a:pPr>
            <a:r>
              <a:rPr sz="1800" dirty="0">
                <a:latin typeface="Arial"/>
                <a:cs typeface="Arial"/>
              </a:rPr>
              <a:t>regression</a:t>
            </a:r>
            <a:r>
              <a:rPr sz="1800" spc="-30" dirty="0">
                <a:latin typeface="Arial"/>
                <a:cs typeface="Arial"/>
              </a:rPr>
              <a:t> </a:t>
            </a:r>
            <a:r>
              <a:rPr sz="1800" spc="-5" dirty="0">
                <a:latin typeface="Arial"/>
                <a:cs typeface="Arial"/>
              </a:rPr>
              <a:t>problem!</a:t>
            </a:r>
            <a:endParaRPr sz="1800">
              <a:latin typeface="Arial"/>
              <a:cs typeface="Arial"/>
            </a:endParaRPr>
          </a:p>
        </p:txBody>
      </p:sp>
      <p:sp>
        <p:nvSpPr>
          <p:cNvPr id="30" name="object 30"/>
          <p:cNvSpPr txBox="1"/>
          <p:nvPr/>
        </p:nvSpPr>
        <p:spPr>
          <a:xfrm>
            <a:off x="7439775" y="4141630"/>
            <a:ext cx="1580515" cy="872490"/>
          </a:xfrm>
          <a:prstGeom prst="rect">
            <a:avLst/>
          </a:prstGeom>
        </p:spPr>
        <p:txBody>
          <a:bodyPr vert="horz" wrap="square" lIns="0" tIns="0" rIns="0" bIns="0" rtlCol="0">
            <a:spAutoFit/>
          </a:bodyPr>
          <a:lstStyle/>
          <a:p>
            <a:pPr marL="12700">
              <a:lnSpc>
                <a:spcPts val="1630"/>
              </a:lnSpc>
            </a:pPr>
            <a:r>
              <a:rPr sz="1400" b="1" spc="-5" dirty="0">
                <a:latin typeface="Arial"/>
                <a:cs typeface="Arial"/>
              </a:rPr>
              <a:t>Correct</a:t>
            </a:r>
            <a:r>
              <a:rPr sz="1400" b="1" spc="-15" dirty="0">
                <a:latin typeface="Arial"/>
                <a:cs typeface="Arial"/>
              </a:rPr>
              <a:t> </a:t>
            </a:r>
            <a:r>
              <a:rPr sz="1400" b="1" spc="-5" dirty="0">
                <a:latin typeface="Arial"/>
                <a:cs typeface="Arial"/>
              </a:rPr>
              <a:t>box</a:t>
            </a:r>
            <a:r>
              <a:rPr sz="1400" spc="-5" dirty="0">
                <a:latin typeface="Arial"/>
                <a:cs typeface="Arial"/>
              </a:rPr>
              <a:t>:</a:t>
            </a:r>
            <a:endParaRPr sz="1400">
              <a:latin typeface="Arial"/>
              <a:cs typeface="Arial"/>
            </a:endParaRPr>
          </a:p>
          <a:p>
            <a:pPr marL="12700">
              <a:lnSpc>
                <a:spcPts val="1664"/>
              </a:lnSpc>
            </a:pPr>
            <a:r>
              <a:rPr sz="1400" dirty="0">
                <a:latin typeface="Arial"/>
                <a:cs typeface="Arial"/>
              </a:rPr>
              <a:t>(x’, y’, </a:t>
            </a:r>
            <a:r>
              <a:rPr sz="1400" spc="-5" dirty="0">
                <a:latin typeface="Arial"/>
                <a:cs typeface="Arial"/>
              </a:rPr>
              <a:t>w’,</a:t>
            </a:r>
            <a:r>
              <a:rPr sz="1400" spc="-35" dirty="0">
                <a:latin typeface="Arial"/>
                <a:cs typeface="Arial"/>
              </a:rPr>
              <a:t> </a:t>
            </a:r>
            <a:r>
              <a:rPr sz="1400" spc="-5" dirty="0">
                <a:latin typeface="Arial"/>
                <a:cs typeface="Arial"/>
              </a:rPr>
              <a:t>h’)</a:t>
            </a:r>
            <a:endParaRPr sz="1400">
              <a:latin typeface="Arial"/>
              <a:cs typeface="Arial"/>
            </a:endParaRPr>
          </a:p>
          <a:p>
            <a:pPr marL="29209">
              <a:lnSpc>
                <a:spcPct val="100000"/>
              </a:lnSpc>
              <a:spcBef>
                <a:spcPts val="1045"/>
              </a:spcBef>
            </a:pPr>
            <a:r>
              <a:rPr sz="2000" dirty="0">
                <a:solidFill>
                  <a:srgbClr val="FFFFFF"/>
                </a:solidFill>
                <a:latin typeface="Arial"/>
                <a:cs typeface="Arial"/>
              </a:rPr>
              <a:t>May </a:t>
            </a:r>
            <a:r>
              <a:rPr sz="2000" spc="-5" dirty="0">
                <a:solidFill>
                  <a:srgbClr val="FFFFFF"/>
                </a:solidFill>
                <a:latin typeface="Arial"/>
                <a:cs typeface="Arial"/>
              </a:rPr>
              <a:t>10,</a:t>
            </a:r>
            <a:r>
              <a:rPr sz="2000" spc="-95" dirty="0">
                <a:solidFill>
                  <a:srgbClr val="FFFFFF"/>
                </a:solidFill>
                <a:latin typeface="Arial"/>
                <a:cs typeface="Arial"/>
              </a:rPr>
              <a:t> </a:t>
            </a:r>
            <a:r>
              <a:rPr sz="2000" spc="-5" dirty="0">
                <a:solidFill>
                  <a:srgbClr val="FFFFFF"/>
                </a:solidFill>
                <a:latin typeface="Arial"/>
                <a:cs typeface="Arial"/>
              </a:rPr>
              <a:t>2017</a:t>
            </a:r>
            <a:endParaRPr sz="2000">
              <a:latin typeface="Arial"/>
              <a:cs typeface="Arial"/>
            </a:endParaRPr>
          </a:p>
        </p:txBody>
      </p:sp>
      <p:pic>
        <p:nvPicPr>
          <p:cNvPr id="31" name="Picture 30">
            <a:extLst>
              <a:ext uri="{FF2B5EF4-FFF2-40B4-BE49-F238E27FC236}">
                <a16:creationId xmlns:a16="http://schemas.microsoft.com/office/drawing/2014/main" id="{625E1E5A-5A98-4808-94EB-B7C6731F45F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60609" y="2105728"/>
            <a:ext cx="946965" cy="960960"/>
          </a:xfrm>
          <a:prstGeom prst="rect">
            <a:avLst/>
          </a:prstGeom>
        </p:spPr>
      </p:pic>
      <p:pic>
        <p:nvPicPr>
          <p:cNvPr id="32" name="Picture 31">
            <a:extLst>
              <a:ext uri="{FF2B5EF4-FFF2-40B4-BE49-F238E27FC236}">
                <a16:creationId xmlns:a16="http://schemas.microsoft.com/office/drawing/2014/main" id="{7E8644C3-C368-40A9-86A5-F1DEF6113EE7}"/>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1447800" y="1912043"/>
            <a:ext cx="2976880" cy="1225100"/>
          </a:xfrm>
          <a:prstGeom prst="rect">
            <a:avLst/>
          </a:prstGeom>
        </p:spPr>
      </p:pic>
      <p:sp>
        <p:nvSpPr>
          <p:cNvPr id="33" name="object 19">
            <a:extLst>
              <a:ext uri="{FF2B5EF4-FFF2-40B4-BE49-F238E27FC236}">
                <a16:creationId xmlns:a16="http://schemas.microsoft.com/office/drawing/2014/main" id="{0EAF2132-E151-45A1-AFCF-07E834350CE8}"/>
              </a:ext>
            </a:extLst>
          </p:cNvPr>
          <p:cNvSpPr/>
          <p:nvPr/>
        </p:nvSpPr>
        <p:spPr>
          <a:xfrm>
            <a:off x="7197109" y="1617092"/>
            <a:ext cx="334775" cy="81980"/>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5" name="object 36">
            <a:extLst>
              <a:ext uri="{FF2B5EF4-FFF2-40B4-BE49-F238E27FC236}">
                <a16:creationId xmlns:a16="http://schemas.microsoft.com/office/drawing/2014/main" id="{770256A4-2E34-4177-9BE3-790116510361}"/>
              </a:ext>
            </a:extLst>
          </p:cNvPr>
          <p:cNvSpPr txBox="1"/>
          <p:nvPr/>
        </p:nvSpPr>
        <p:spPr>
          <a:xfrm>
            <a:off x="5372724" y="2299608"/>
            <a:ext cx="1956435"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FF0000"/>
                </a:solidFill>
                <a:latin typeface="Arial"/>
                <a:cs typeface="Arial"/>
              </a:rPr>
              <a:t>Multitask</a:t>
            </a:r>
            <a:r>
              <a:rPr sz="2400" spc="-90" dirty="0">
                <a:solidFill>
                  <a:srgbClr val="FF0000"/>
                </a:solidFill>
                <a:latin typeface="Arial"/>
                <a:cs typeface="Arial"/>
              </a:rPr>
              <a:t> </a:t>
            </a:r>
            <a:r>
              <a:rPr sz="2400" spc="-5" dirty="0">
                <a:solidFill>
                  <a:srgbClr val="FF0000"/>
                </a:solidFill>
                <a:latin typeface="Arial"/>
                <a:cs typeface="Arial"/>
              </a:rPr>
              <a:t>Loss</a:t>
            </a:r>
            <a:endParaRPr sz="2400">
              <a:latin typeface="Arial"/>
              <a:cs typeface="Arial"/>
            </a:endParaRPr>
          </a:p>
        </p:txBody>
      </p:sp>
      <p:sp>
        <p:nvSpPr>
          <p:cNvPr id="6" name="Footer Placeholder 5">
            <a:extLst>
              <a:ext uri="{FF2B5EF4-FFF2-40B4-BE49-F238E27FC236}">
                <a16:creationId xmlns:a16="http://schemas.microsoft.com/office/drawing/2014/main" id="{D8711511-2EE8-4DD6-992A-6FAAB5796A2F}"/>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73537113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42925" y="988412"/>
            <a:ext cx="1141095" cy="238760"/>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Arial"/>
                <a:cs typeface="Arial"/>
              </a:rPr>
              <a:t>Class</a:t>
            </a:r>
            <a:r>
              <a:rPr sz="1400" b="1" spc="-75" dirty="0">
                <a:latin typeface="Arial"/>
                <a:cs typeface="Arial"/>
              </a:rPr>
              <a:t> </a:t>
            </a:r>
            <a:r>
              <a:rPr sz="1400" b="1" spc="-5" dirty="0">
                <a:latin typeface="Arial"/>
                <a:cs typeface="Arial"/>
              </a:rPr>
              <a:t>Scores</a:t>
            </a:r>
            <a:endParaRPr sz="1400">
              <a:latin typeface="Arial"/>
              <a:cs typeface="Arial"/>
            </a:endParaRPr>
          </a:p>
        </p:txBody>
      </p:sp>
      <p:sp>
        <p:nvSpPr>
          <p:cNvPr id="3" name="object 3"/>
          <p:cNvSpPr txBox="1"/>
          <p:nvPr/>
        </p:nvSpPr>
        <p:spPr>
          <a:xfrm>
            <a:off x="6113212" y="1216200"/>
            <a:ext cx="1724564" cy="875304"/>
          </a:xfrm>
          <a:prstGeom prst="rect">
            <a:avLst/>
          </a:prstGeom>
        </p:spPr>
        <p:txBody>
          <a:bodyPr vert="horz" wrap="square" lIns="0" tIns="12700" rIns="0" bIns="0" rtlCol="0">
            <a:spAutoFit/>
          </a:bodyPr>
          <a:lstStyle/>
          <a:p>
            <a:pPr marL="12700">
              <a:lnSpc>
                <a:spcPts val="1664"/>
              </a:lnSpc>
              <a:spcBef>
                <a:spcPts val="100"/>
              </a:spcBef>
              <a:tabLst>
                <a:tab pos="977900" algn="l"/>
                <a:tab pos="1384300" algn="l"/>
              </a:tabLst>
            </a:pPr>
            <a:r>
              <a:rPr lang="en-US" sz="1100" spc="-5">
                <a:latin typeface="Arial"/>
                <a:cs typeface="Arial"/>
              </a:rPr>
              <a:t>Pedestrian</a:t>
            </a:r>
            <a:r>
              <a:rPr sz="1100" spc="-5">
                <a:latin typeface="Arial"/>
                <a:cs typeface="Arial"/>
              </a:rPr>
              <a:t>:</a:t>
            </a:r>
            <a:r>
              <a:rPr sz="1100" spc="-95">
                <a:latin typeface="Arial"/>
                <a:cs typeface="Arial"/>
              </a:rPr>
              <a:t> </a:t>
            </a:r>
            <a:r>
              <a:rPr sz="1100" spc="-5">
                <a:latin typeface="Arial"/>
                <a:cs typeface="Arial"/>
              </a:rPr>
              <a:t>0.</a:t>
            </a:r>
            <a:r>
              <a:rPr lang="en-US" sz="1100" spc="-5">
                <a:latin typeface="Arial"/>
                <a:cs typeface="Arial"/>
              </a:rPr>
              <a:t>02</a:t>
            </a:r>
            <a:r>
              <a:rPr sz="1100" spc="-5" dirty="0">
                <a:latin typeface="Arial"/>
                <a:cs typeface="Arial"/>
              </a:rPr>
              <a:t>	</a:t>
            </a:r>
            <a:r>
              <a:rPr sz="1100" u="heavy" spc="-5">
                <a:uFill>
                  <a:solidFill>
                    <a:srgbClr val="666666"/>
                  </a:solidFill>
                </a:uFill>
                <a:latin typeface="Times New Roman"/>
                <a:cs typeface="Times New Roman"/>
              </a:rPr>
              <a:t> </a:t>
            </a:r>
            <a:endParaRPr lang="en-US" sz="1100" u="heavy" spc="-5">
              <a:uFill>
                <a:solidFill>
                  <a:srgbClr val="666666"/>
                </a:solidFill>
              </a:uFill>
              <a:latin typeface="Times New Roman"/>
              <a:cs typeface="Times New Roman"/>
            </a:endParaRPr>
          </a:p>
          <a:p>
            <a:pPr marL="12700">
              <a:lnSpc>
                <a:spcPts val="1664"/>
              </a:lnSpc>
              <a:spcBef>
                <a:spcPts val="100"/>
              </a:spcBef>
              <a:tabLst>
                <a:tab pos="977900" algn="l"/>
                <a:tab pos="1384300" algn="l"/>
              </a:tabLst>
            </a:pPr>
            <a:r>
              <a:rPr lang="en-US" sz="1100" spc="-5">
                <a:latin typeface="Arial"/>
                <a:cs typeface="Arial"/>
              </a:rPr>
              <a:t>Car</a:t>
            </a:r>
            <a:r>
              <a:rPr sz="1100" spc="-5">
                <a:latin typeface="Arial"/>
                <a:cs typeface="Arial"/>
              </a:rPr>
              <a:t>:</a:t>
            </a:r>
            <a:r>
              <a:rPr sz="1100" spc="-15">
                <a:latin typeface="Arial"/>
                <a:cs typeface="Arial"/>
              </a:rPr>
              <a:t> </a:t>
            </a:r>
            <a:r>
              <a:rPr sz="1100" spc="-5">
                <a:latin typeface="Arial"/>
                <a:cs typeface="Arial"/>
              </a:rPr>
              <a:t>0.</a:t>
            </a:r>
            <a:r>
              <a:rPr lang="en-US" sz="1100" spc="-5">
                <a:latin typeface="Arial"/>
                <a:cs typeface="Arial"/>
              </a:rPr>
              <a:t>9</a:t>
            </a:r>
            <a:endParaRPr sz="1100">
              <a:latin typeface="Arial"/>
              <a:cs typeface="Arial"/>
            </a:endParaRPr>
          </a:p>
          <a:p>
            <a:pPr marL="12700">
              <a:lnSpc>
                <a:spcPts val="1650"/>
              </a:lnSpc>
            </a:pPr>
            <a:r>
              <a:rPr lang="en-US" sz="1100" spc="-5">
                <a:latin typeface="Arial"/>
                <a:cs typeface="Arial"/>
              </a:rPr>
              <a:t>Motorcycle</a:t>
            </a:r>
            <a:r>
              <a:rPr sz="1100" spc="-15">
                <a:latin typeface="Arial"/>
                <a:cs typeface="Arial"/>
              </a:rPr>
              <a:t> </a:t>
            </a:r>
            <a:r>
              <a:rPr sz="1100" spc="-5">
                <a:latin typeface="Arial"/>
                <a:cs typeface="Arial"/>
              </a:rPr>
              <a:t>0.0</a:t>
            </a:r>
            <a:r>
              <a:rPr lang="en-US" sz="1100" spc="-5">
                <a:latin typeface="Arial"/>
                <a:cs typeface="Arial"/>
              </a:rPr>
              <a:t>6</a:t>
            </a:r>
          </a:p>
          <a:p>
            <a:pPr marL="12700">
              <a:lnSpc>
                <a:spcPts val="1650"/>
              </a:lnSpc>
            </a:pPr>
            <a:r>
              <a:rPr lang="en-US" sz="1100" spc="-5">
                <a:latin typeface="Arial"/>
                <a:cs typeface="Arial"/>
              </a:rPr>
              <a:t>Background: 0.02</a:t>
            </a:r>
            <a:endParaRPr sz="1100">
              <a:latin typeface="Arial"/>
              <a:cs typeface="Arial"/>
            </a:endParaRPr>
          </a:p>
        </p:txBody>
      </p:sp>
      <p:sp>
        <p:nvSpPr>
          <p:cNvPr id="4" name="object 4"/>
          <p:cNvSpPr txBox="1">
            <a:spLocks noGrp="1"/>
          </p:cNvSpPr>
          <p:nvPr>
            <p:ph type="title"/>
          </p:nvPr>
        </p:nvSpPr>
        <p:spPr>
          <a:xfrm>
            <a:off x="382950" y="280697"/>
            <a:ext cx="6627450" cy="443711"/>
          </a:xfrm>
          <a:prstGeom prst="rect">
            <a:avLst/>
          </a:prstGeom>
        </p:spPr>
        <p:txBody>
          <a:bodyPr vert="horz" wrap="square" lIns="0" tIns="12700" rIns="0" bIns="0" rtlCol="0">
            <a:spAutoFit/>
          </a:bodyPr>
          <a:lstStyle/>
          <a:p>
            <a:pPr marL="12700">
              <a:lnSpc>
                <a:spcPct val="100000"/>
              </a:lnSpc>
              <a:spcBef>
                <a:spcPts val="100"/>
              </a:spcBef>
            </a:pPr>
            <a:r>
              <a:rPr lang="en-US" sz="2800"/>
              <a:t>Classification with localization</a:t>
            </a:r>
            <a:endParaRPr sz="2800" spc="-5" dirty="0"/>
          </a:p>
        </p:txBody>
      </p:sp>
      <p:sp>
        <p:nvSpPr>
          <p:cNvPr id="8" name="object 8"/>
          <p:cNvSpPr txBox="1"/>
          <p:nvPr/>
        </p:nvSpPr>
        <p:spPr>
          <a:xfrm>
            <a:off x="4054216" y="3266441"/>
            <a:ext cx="636905" cy="448309"/>
          </a:xfrm>
          <a:prstGeom prst="rect">
            <a:avLst/>
          </a:prstGeom>
        </p:spPr>
        <p:txBody>
          <a:bodyPr vert="horz" wrap="square" lIns="0" tIns="12700" rIns="0" bIns="0" rtlCol="0">
            <a:spAutoFit/>
          </a:bodyPr>
          <a:lstStyle/>
          <a:p>
            <a:pPr algn="ctr">
              <a:lnSpc>
                <a:spcPts val="1664"/>
              </a:lnSpc>
              <a:spcBef>
                <a:spcPts val="100"/>
              </a:spcBef>
            </a:pPr>
            <a:r>
              <a:rPr sz="1400" b="1" spc="-5" dirty="0">
                <a:latin typeface="Arial"/>
                <a:cs typeface="Arial"/>
              </a:rPr>
              <a:t>Vector:</a:t>
            </a:r>
            <a:endParaRPr sz="1400">
              <a:latin typeface="Arial"/>
              <a:cs typeface="Arial"/>
            </a:endParaRPr>
          </a:p>
          <a:p>
            <a:pPr marL="635" algn="ctr">
              <a:lnSpc>
                <a:spcPts val="1664"/>
              </a:lnSpc>
            </a:pPr>
            <a:r>
              <a:rPr sz="1400" spc="-5" dirty="0">
                <a:latin typeface="Arial"/>
                <a:cs typeface="Arial"/>
              </a:rPr>
              <a:t>4096</a:t>
            </a:r>
            <a:endParaRPr sz="1400">
              <a:latin typeface="Arial"/>
              <a:cs typeface="Arial"/>
            </a:endParaRPr>
          </a:p>
        </p:txBody>
      </p:sp>
      <p:sp>
        <p:nvSpPr>
          <p:cNvPr id="9" name="object 9"/>
          <p:cNvSpPr txBox="1"/>
          <p:nvPr/>
        </p:nvSpPr>
        <p:spPr>
          <a:xfrm>
            <a:off x="4597225" y="1217457"/>
            <a:ext cx="914400" cy="570230"/>
          </a:xfrm>
          <a:prstGeom prst="rect">
            <a:avLst/>
          </a:prstGeom>
        </p:spPr>
        <p:txBody>
          <a:bodyPr vert="horz" wrap="square" lIns="0" tIns="19685" rIns="0" bIns="0" rtlCol="0">
            <a:spAutoFit/>
          </a:bodyPr>
          <a:lstStyle/>
          <a:p>
            <a:pPr marL="12700" marR="5080">
              <a:lnSpc>
                <a:spcPts val="1430"/>
              </a:lnSpc>
              <a:spcBef>
                <a:spcPts val="155"/>
              </a:spcBef>
            </a:pPr>
            <a:r>
              <a:rPr sz="1200" b="1" spc="-5">
                <a:latin typeface="Arial"/>
                <a:cs typeface="Arial"/>
              </a:rPr>
              <a:t>Fully  Connected</a:t>
            </a:r>
            <a:r>
              <a:rPr lang="en-US" sz="1200" spc="-5">
                <a:latin typeface="Arial"/>
                <a:cs typeface="Arial"/>
              </a:rPr>
              <a:t>:  4096 to</a:t>
            </a:r>
            <a:r>
              <a:rPr lang="en-US" sz="1200" spc="-90">
                <a:latin typeface="Arial"/>
                <a:cs typeface="Arial"/>
              </a:rPr>
              <a:t> </a:t>
            </a:r>
            <a:r>
              <a:rPr lang="en-US" sz="1200" spc="-5">
                <a:latin typeface="Arial"/>
                <a:cs typeface="Arial"/>
              </a:rPr>
              <a:t>1000</a:t>
            </a:r>
            <a:endParaRPr sz="1200">
              <a:latin typeface="Arial"/>
              <a:cs typeface="Arial"/>
            </a:endParaRPr>
          </a:p>
        </p:txBody>
      </p:sp>
      <p:sp>
        <p:nvSpPr>
          <p:cNvPr id="10" name="object 10"/>
          <p:cNvSpPr/>
          <p:nvPr/>
        </p:nvSpPr>
        <p:spPr>
          <a:xfrm>
            <a:off x="4597225" y="1569142"/>
            <a:ext cx="1278693" cy="790401"/>
          </a:xfrm>
          <a:custGeom>
            <a:avLst/>
            <a:gdLst/>
            <a:ahLst/>
            <a:cxnLst/>
            <a:rect l="l" t="t" r="r" b="b"/>
            <a:pathLst>
              <a:path w="1010920" h="685800">
                <a:moveTo>
                  <a:pt x="0" y="685805"/>
                </a:moveTo>
                <a:lnTo>
                  <a:pt x="1010329" y="0"/>
                </a:lnTo>
              </a:path>
            </a:pathLst>
          </a:custGeom>
          <a:ln w="19049">
            <a:solidFill>
              <a:srgbClr val="666666"/>
            </a:solidFill>
          </a:ln>
        </p:spPr>
        <p:txBody>
          <a:bodyPr wrap="square" lIns="0" tIns="0" rIns="0" bIns="0" rtlCol="0"/>
          <a:lstStyle/>
          <a:p>
            <a:endParaRPr/>
          </a:p>
        </p:txBody>
      </p:sp>
      <p:sp>
        <p:nvSpPr>
          <p:cNvPr id="11" name="object 11"/>
          <p:cNvSpPr/>
          <p:nvPr/>
        </p:nvSpPr>
        <p:spPr>
          <a:xfrm>
            <a:off x="5848132" y="1511065"/>
            <a:ext cx="108250" cy="93637"/>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2" name="object 12"/>
          <p:cNvSpPr txBox="1"/>
          <p:nvPr/>
        </p:nvSpPr>
        <p:spPr>
          <a:xfrm>
            <a:off x="6042925" y="3310313"/>
            <a:ext cx="1062355" cy="448309"/>
          </a:xfrm>
          <a:prstGeom prst="rect">
            <a:avLst/>
          </a:prstGeom>
        </p:spPr>
        <p:txBody>
          <a:bodyPr vert="horz" wrap="square" lIns="0" tIns="22860" rIns="0" bIns="0" rtlCol="0">
            <a:spAutoFit/>
          </a:bodyPr>
          <a:lstStyle/>
          <a:p>
            <a:pPr marL="12700" marR="5080">
              <a:lnSpc>
                <a:spcPts val="1650"/>
              </a:lnSpc>
              <a:spcBef>
                <a:spcPts val="180"/>
              </a:spcBef>
            </a:pPr>
            <a:r>
              <a:rPr sz="1400" b="1" spc="-5" dirty="0">
                <a:latin typeface="Arial"/>
                <a:cs typeface="Arial"/>
              </a:rPr>
              <a:t>Box  Coordinates</a:t>
            </a:r>
            <a:endParaRPr sz="1400">
              <a:latin typeface="Arial"/>
              <a:cs typeface="Arial"/>
            </a:endParaRPr>
          </a:p>
        </p:txBody>
      </p:sp>
      <p:sp>
        <p:nvSpPr>
          <p:cNvPr id="13" name="object 13"/>
          <p:cNvSpPr/>
          <p:nvPr/>
        </p:nvSpPr>
        <p:spPr>
          <a:xfrm>
            <a:off x="4597225" y="2542529"/>
            <a:ext cx="1338560" cy="741154"/>
          </a:xfrm>
          <a:custGeom>
            <a:avLst/>
            <a:gdLst/>
            <a:ahLst/>
            <a:cxnLst/>
            <a:rect l="l" t="t" r="r" b="b"/>
            <a:pathLst>
              <a:path w="810260" h="489585">
                <a:moveTo>
                  <a:pt x="0" y="0"/>
                </a:moveTo>
                <a:lnTo>
                  <a:pt x="809659" y="489007"/>
                </a:lnTo>
              </a:path>
            </a:pathLst>
          </a:custGeom>
          <a:ln w="19049">
            <a:solidFill>
              <a:srgbClr val="666666"/>
            </a:solidFill>
          </a:ln>
        </p:spPr>
        <p:txBody>
          <a:bodyPr wrap="square" lIns="0" tIns="0" rIns="0" bIns="0" rtlCol="0"/>
          <a:lstStyle/>
          <a:p>
            <a:endParaRPr/>
          </a:p>
        </p:txBody>
      </p:sp>
      <p:sp>
        <p:nvSpPr>
          <p:cNvPr id="14" name="object 14"/>
          <p:cNvSpPr/>
          <p:nvPr/>
        </p:nvSpPr>
        <p:spPr>
          <a:xfrm>
            <a:off x="5909392" y="3246648"/>
            <a:ext cx="109318" cy="90678"/>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5" name="object 15"/>
          <p:cNvSpPr txBox="1"/>
          <p:nvPr/>
        </p:nvSpPr>
        <p:spPr>
          <a:xfrm>
            <a:off x="4838833" y="2979395"/>
            <a:ext cx="855344" cy="570230"/>
          </a:xfrm>
          <a:prstGeom prst="rect">
            <a:avLst/>
          </a:prstGeom>
        </p:spPr>
        <p:txBody>
          <a:bodyPr vert="horz" wrap="square" lIns="0" tIns="20955" rIns="0" bIns="0" rtlCol="0">
            <a:spAutoFit/>
          </a:bodyPr>
          <a:lstStyle/>
          <a:p>
            <a:pPr marL="12700" marR="5080">
              <a:lnSpc>
                <a:spcPts val="1420"/>
              </a:lnSpc>
              <a:spcBef>
                <a:spcPts val="165"/>
              </a:spcBef>
            </a:pPr>
            <a:r>
              <a:rPr sz="1200" b="1" spc="-5" dirty="0">
                <a:latin typeface="Arial"/>
                <a:cs typeface="Arial"/>
              </a:rPr>
              <a:t>Fully  Connecte</a:t>
            </a:r>
            <a:r>
              <a:rPr sz="1200" b="1" dirty="0">
                <a:latin typeface="Arial"/>
                <a:cs typeface="Arial"/>
              </a:rPr>
              <a:t>d</a:t>
            </a:r>
            <a:r>
              <a:rPr sz="1200" dirty="0">
                <a:latin typeface="Arial"/>
                <a:cs typeface="Arial"/>
              </a:rPr>
              <a:t>:  </a:t>
            </a:r>
            <a:r>
              <a:rPr sz="1200" spc="-5" dirty="0">
                <a:latin typeface="Arial"/>
                <a:cs typeface="Arial"/>
              </a:rPr>
              <a:t>4096 to</a:t>
            </a:r>
            <a:r>
              <a:rPr sz="1200" spc="-35" dirty="0">
                <a:latin typeface="Arial"/>
                <a:cs typeface="Arial"/>
              </a:rPr>
              <a:t> </a:t>
            </a:r>
            <a:r>
              <a:rPr sz="1200" dirty="0">
                <a:latin typeface="Arial"/>
                <a:cs typeface="Arial"/>
              </a:rPr>
              <a:t>4</a:t>
            </a:r>
            <a:endParaRPr sz="1200">
              <a:latin typeface="Arial"/>
              <a:cs typeface="Arial"/>
            </a:endParaRPr>
          </a:p>
        </p:txBody>
      </p:sp>
      <p:sp>
        <p:nvSpPr>
          <p:cNvPr id="16" name="object 16"/>
          <p:cNvSpPr txBox="1"/>
          <p:nvPr/>
        </p:nvSpPr>
        <p:spPr>
          <a:xfrm>
            <a:off x="7587096" y="1418249"/>
            <a:ext cx="724535" cy="448309"/>
          </a:xfrm>
          <a:prstGeom prst="rect">
            <a:avLst/>
          </a:prstGeom>
        </p:spPr>
        <p:txBody>
          <a:bodyPr vert="horz" wrap="square" lIns="0" tIns="22860" rIns="0" bIns="0" rtlCol="0">
            <a:spAutoFit/>
          </a:bodyPr>
          <a:lstStyle/>
          <a:p>
            <a:pPr marL="12700" marR="5080">
              <a:lnSpc>
                <a:spcPts val="1650"/>
              </a:lnSpc>
              <a:spcBef>
                <a:spcPts val="180"/>
              </a:spcBef>
            </a:pPr>
            <a:r>
              <a:rPr sz="1400" b="1" spc="-5" dirty="0">
                <a:latin typeface="Arial"/>
                <a:cs typeface="Arial"/>
              </a:rPr>
              <a:t>Softmax  Loss</a:t>
            </a:r>
            <a:endParaRPr sz="1400">
              <a:latin typeface="Arial"/>
              <a:cs typeface="Arial"/>
            </a:endParaRPr>
          </a:p>
        </p:txBody>
      </p:sp>
      <p:sp>
        <p:nvSpPr>
          <p:cNvPr id="17" name="object 17"/>
          <p:cNvSpPr txBox="1"/>
          <p:nvPr/>
        </p:nvSpPr>
        <p:spPr>
          <a:xfrm>
            <a:off x="7572674" y="3543813"/>
            <a:ext cx="695960" cy="238760"/>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Arial"/>
                <a:cs typeface="Arial"/>
              </a:rPr>
              <a:t>L2</a:t>
            </a:r>
            <a:r>
              <a:rPr sz="1400" b="1" spc="-80" dirty="0">
                <a:latin typeface="Arial"/>
                <a:cs typeface="Arial"/>
              </a:rPr>
              <a:t> </a:t>
            </a:r>
            <a:r>
              <a:rPr sz="1400" b="1" spc="-5" dirty="0">
                <a:latin typeface="Arial"/>
                <a:cs typeface="Arial"/>
              </a:rPr>
              <a:t>Loss</a:t>
            </a:r>
            <a:endParaRPr sz="1400">
              <a:latin typeface="Arial"/>
              <a:cs typeface="Arial"/>
            </a:endParaRPr>
          </a:p>
        </p:txBody>
      </p:sp>
      <p:sp>
        <p:nvSpPr>
          <p:cNvPr id="19" name="object 19"/>
          <p:cNvSpPr/>
          <p:nvPr/>
        </p:nvSpPr>
        <p:spPr>
          <a:xfrm>
            <a:off x="7177995" y="3623509"/>
            <a:ext cx="334775" cy="81980"/>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0" name="object 20"/>
          <p:cNvSpPr txBox="1"/>
          <p:nvPr/>
        </p:nvSpPr>
        <p:spPr>
          <a:xfrm>
            <a:off x="7454197" y="590550"/>
            <a:ext cx="1170305" cy="238760"/>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Arial"/>
                <a:cs typeface="Arial"/>
              </a:rPr>
              <a:t>Correct</a:t>
            </a:r>
            <a:r>
              <a:rPr sz="1400" b="1" spc="-75" dirty="0">
                <a:latin typeface="Arial"/>
                <a:cs typeface="Arial"/>
              </a:rPr>
              <a:t> </a:t>
            </a:r>
            <a:r>
              <a:rPr sz="1400" b="1" spc="-5" dirty="0">
                <a:latin typeface="Arial"/>
                <a:cs typeface="Arial"/>
              </a:rPr>
              <a:t>label:</a:t>
            </a:r>
            <a:endParaRPr sz="1400">
              <a:latin typeface="Arial"/>
              <a:cs typeface="Arial"/>
            </a:endParaRPr>
          </a:p>
        </p:txBody>
      </p:sp>
      <p:sp>
        <p:nvSpPr>
          <p:cNvPr id="21" name="object 21"/>
          <p:cNvSpPr txBox="1"/>
          <p:nvPr/>
        </p:nvSpPr>
        <p:spPr>
          <a:xfrm>
            <a:off x="7454197" y="800100"/>
            <a:ext cx="302260" cy="228268"/>
          </a:xfrm>
          <a:prstGeom prst="rect">
            <a:avLst/>
          </a:prstGeom>
        </p:spPr>
        <p:txBody>
          <a:bodyPr vert="horz" wrap="square" lIns="0" tIns="12700" rIns="0" bIns="0" rtlCol="0">
            <a:spAutoFit/>
          </a:bodyPr>
          <a:lstStyle/>
          <a:p>
            <a:pPr marL="12700">
              <a:lnSpc>
                <a:spcPct val="100000"/>
              </a:lnSpc>
              <a:spcBef>
                <a:spcPts val="100"/>
              </a:spcBef>
            </a:pPr>
            <a:r>
              <a:rPr sz="1400" spc="-5">
                <a:latin typeface="Arial"/>
                <a:cs typeface="Arial"/>
              </a:rPr>
              <a:t>Ca</a:t>
            </a:r>
            <a:r>
              <a:rPr lang="en-US" sz="1400" spc="-5">
                <a:latin typeface="Arial"/>
                <a:cs typeface="Arial"/>
              </a:rPr>
              <a:t>r</a:t>
            </a:r>
            <a:endParaRPr sz="1400">
              <a:latin typeface="Arial"/>
              <a:cs typeface="Arial"/>
            </a:endParaRPr>
          </a:p>
        </p:txBody>
      </p:sp>
      <p:sp>
        <p:nvSpPr>
          <p:cNvPr id="22" name="object 22"/>
          <p:cNvSpPr/>
          <p:nvPr/>
        </p:nvSpPr>
        <p:spPr>
          <a:xfrm>
            <a:off x="7994672" y="961587"/>
            <a:ext cx="0" cy="304165"/>
          </a:xfrm>
          <a:custGeom>
            <a:avLst/>
            <a:gdLst/>
            <a:ahLst/>
            <a:cxnLst/>
            <a:rect l="l" t="t" r="r" b="b"/>
            <a:pathLst>
              <a:path h="304165">
                <a:moveTo>
                  <a:pt x="0" y="0"/>
                </a:moveTo>
                <a:lnTo>
                  <a:pt x="0" y="303899"/>
                </a:lnTo>
              </a:path>
            </a:pathLst>
          </a:custGeom>
          <a:ln w="19049">
            <a:solidFill>
              <a:srgbClr val="666666"/>
            </a:solidFill>
          </a:ln>
        </p:spPr>
        <p:txBody>
          <a:bodyPr wrap="square" lIns="0" tIns="0" rIns="0" bIns="0" rtlCol="0"/>
          <a:lstStyle/>
          <a:p>
            <a:endParaRPr/>
          </a:p>
        </p:txBody>
      </p:sp>
      <p:sp>
        <p:nvSpPr>
          <p:cNvPr id="23" name="object 23"/>
          <p:cNvSpPr/>
          <p:nvPr/>
        </p:nvSpPr>
        <p:spPr>
          <a:xfrm>
            <a:off x="7953681" y="1255962"/>
            <a:ext cx="81980" cy="105500"/>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4" name="object 24"/>
          <p:cNvSpPr/>
          <p:nvPr/>
        </p:nvSpPr>
        <p:spPr>
          <a:xfrm>
            <a:off x="7867384" y="3869424"/>
            <a:ext cx="81980" cy="263375"/>
          </a:xfrm>
          <a:prstGeom prst="rect">
            <a:avLst/>
          </a:prstGeom>
          <a:blipFill>
            <a:blip r:embed="rId6"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8" name="object 28"/>
          <p:cNvSpPr txBox="1"/>
          <p:nvPr/>
        </p:nvSpPr>
        <p:spPr>
          <a:xfrm>
            <a:off x="6042925" y="3746255"/>
            <a:ext cx="845185" cy="224154"/>
          </a:xfrm>
          <a:prstGeom prst="rect">
            <a:avLst/>
          </a:prstGeom>
        </p:spPr>
        <p:txBody>
          <a:bodyPr vert="horz" wrap="square" lIns="0" tIns="0" rIns="0" bIns="0" rtlCol="0">
            <a:spAutoFit/>
          </a:bodyPr>
          <a:lstStyle/>
          <a:p>
            <a:pPr marL="12700">
              <a:lnSpc>
                <a:spcPts val="1645"/>
              </a:lnSpc>
            </a:pPr>
            <a:r>
              <a:rPr sz="1400" dirty="0">
                <a:latin typeface="Arial"/>
                <a:cs typeface="Arial"/>
              </a:rPr>
              <a:t>(x, y, </a:t>
            </a:r>
            <a:r>
              <a:rPr sz="1400" spc="-5" dirty="0">
                <a:latin typeface="Arial"/>
                <a:cs typeface="Arial"/>
              </a:rPr>
              <a:t>w,</a:t>
            </a:r>
            <a:r>
              <a:rPr sz="1400" spc="-105" dirty="0">
                <a:latin typeface="Arial"/>
                <a:cs typeface="Arial"/>
              </a:rPr>
              <a:t> </a:t>
            </a:r>
            <a:r>
              <a:rPr sz="1400" spc="-5" dirty="0">
                <a:latin typeface="Arial"/>
                <a:cs typeface="Arial"/>
              </a:rPr>
              <a:t>h)</a:t>
            </a:r>
            <a:endParaRPr sz="1400">
              <a:latin typeface="Arial"/>
              <a:cs typeface="Arial"/>
            </a:endParaRPr>
          </a:p>
        </p:txBody>
      </p:sp>
      <p:sp>
        <p:nvSpPr>
          <p:cNvPr id="29" name="object 29"/>
          <p:cNvSpPr txBox="1"/>
          <p:nvPr/>
        </p:nvSpPr>
        <p:spPr>
          <a:xfrm>
            <a:off x="2835675" y="3891985"/>
            <a:ext cx="2245995" cy="557530"/>
          </a:xfrm>
          <a:prstGeom prst="rect">
            <a:avLst/>
          </a:prstGeom>
        </p:spPr>
        <p:txBody>
          <a:bodyPr vert="horz" wrap="square" lIns="0" tIns="0" rIns="0" bIns="0" rtlCol="0">
            <a:spAutoFit/>
          </a:bodyPr>
          <a:lstStyle/>
          <a:p>
            <a:pPr marL="12700">
              <a:lnSpc>
                <a:spcPts val="2090"/>
              </a:lnSpc>
            </a:pPr>
            <a:r>
              <a:rPr sz="1800" spc="-5" dirty="0">
                <a:latin typeface="Arial"/>
                <a:cs typeface="Arial"/>
              </a:rPr>
              <a:t>Treat localization as</a:t>
            </a:r>
            <a:r>
              <a:rPr sz="1800" spc="-85" dirty="0">
                <a:latin typeface="Arial"/>
                <a:cs typeface="Arial"/>
              </a:rPr>
              <a:t> </a:t>
            </a:r>
            <a:r>
              <a:rPr sz="1800" dirty="0">
                <a:latin typeface="Arial"/>
                <a:cs typeface="Arial"/>
              </a:rPr>
              <a:t>a</a:t>
            </a:r>
            <a:endParaRPr sz="1800">
              <a:latin typeface="Arial"/>
              <a:cs typeface="Arial"/>
            </a:endParaRPr>
          </a:p>
          <a:p>
            <a:pPr marL="12700">
              <a:lnSpc>
                <a:spcPct val="100000"/>
              </a:lnSpc>
              <a:spcBef>
                <a:spcPts val="15"/>
              </a:spcBef>
            </a:pPr>
            <a:r>
              <a:rPr sz="1800" dirty="0">
                <a:latin typeface="Arial"/>
                <a:cs typeface="Arial"/>
              </a:rPr>
              <a:t>regression</a:t>
            </a:r>
            <a:r>
              <a:rPr sz="1800" spc="-30" dirty="0">
                <a:latin typeface="Arial"/>
                <a:cs typeface="Arial"/>
              </a:rPr>
              <a:t> </a:t>
            </a:r>
            <a:r>
              <a:rPr sz="1800" spc="-5" dirty="0">
                <a:latin typeface="Arial"/>
                <a:cs typeface="Arial"/>
              </a:rPr>
              <a:t>problem!</a:t>
            </a:r>
            <a:endParaRPr sz="1800">
              <a:latin typeface="Arial"/>
              <a:cs typeface="Arial"/>
            </a:endParaRPr>
          </a:p>
        </p:txBody>
      </p:sp>
      <p:sp>
        <p:nvSpPr>
          <p:cNvPr id="30" name="object 30"/>
          <p:cNvSpPr txBox="1"/>
          <p:nvPr/>
        </p:nvSpPr>
        <p:spPr>
          <a:xfrm>
            <a:off x="7439775" y="4141630"/>
            <a:ext cx="1580515" cy="872490"/>
          </a:xfrm>
          <a:prstGeom prst="rect">
            <a:avLst/>
          </a:prstGeom>
        </p:spPr>
        <p:txBody>
          <a:bodyPr vert="horz" wrap="square" lIns="0" tIns="0" rIns="0" bIns="0" rtlCol="0">
            <a:spAutoFit/>
          </a:bodyPr>
          <a:lstStyle/>
          <a:p>
            <a:pPr marL="12700">
              <a:lnSpc>
                <a:spcPts val="1630"/>
              </a:lnSpc>
            </a:pPr>
            <a:r>
              <a:rPr sz="1400" b="1" spc="-5" dirty="0">
                <a:latin typeface="Arial"/>
                <a:cs typeface="Arial"/>
              </a:rPr>
              <a:t>Correct</a:t>
            </a:r>
            <a:r>
              <a:rPr sz="1400" b="1" spc="-15" dirty="0">
                <a:latin typeface="Arial"/>
                <a:cs typeface="Arial"/>
              </a:rPr>
              <a:t> </a:t>
            </a:r>
            <a:r>
              <a:rPr sz="1400" b="1" spc="-5" dirty="0">
                <a:latin typeface="Arial"/>
                <a:cs typeface="Arial"/>
              </a:rPr>
              <a:t>box</a:t>
            </a:r>
            <a:r>
              <a:rPr sz="1400" spc="-5" dirty="0">
                <a:latin typeface="Arial"/>
                <a:cs typeface="Arial"/>
              </a:rPr>
              <a:t>:</a:t>
            </a:r>
            <a:endParaRPr sz="1400">
              <a:latin typeface="Arial"/>
              <a:cs typeface="Arial"/>
            </a:endParaRPr>
          </a:p>
          <a:p>
            <a:pPr marL="12700">
              <a:lnSpc>
                <a:spcPts val="1664"/>
              </a:lnSpc>
            </a:pPr>
            <a:r>
              <a:rPr sz="1400" dirty="0">
                <a:latin typeface="Arial"/>
                <a:cs typeface="Arial"/>
              </a:rPr>
              <a:t>(x’, y’, </a:t>
            </a:r>
            <a:r>
              <a:rPr sz="1400" spc="-5" dirty="0">
                <a:latin typeface="Arial"/>
                <a:cs typeface="Arial"/>
              </a:rPr>
              <a:t>w’,</a:t>
            </a:r>
            <a:r>
              <a:rPr sz="1400" spc="-35" dirty="0">
                <a:latin typeface="Arial"/>
                <a:cs typeface="Arial"/>
              </a:rPr>
              <a:t> </a:t>
            </a:r>
            <a:r>
              <a:rPr sz="1400" spc="-5" dirty="0">
                <a:latin typeface="Arial"/>
                <a:cs typeface="Arial"/>
              </a:rPr>
              <a:t>h’)</a:t>
            </a:r>
            <a:endParaRPr sz="1400">
              <a:latin typeface="Arial"/>
              <a:cs typeface="Arial"/>
            </a:endParaRPr>
          </a:p>
          <a:p>
            <a:pPr marL="29209">
              <a:lnSpc>
                <a:spcPct val="100000"/>
              </a:lnSpc>
              <a:spcBef>
                <a:spcPts val="1045"/>
              </a:spcBef>
            </a:pPr>
            <a:r>
              <a:rPr sz="2000" dirty="0">
                <a:solidFill>
                  <a:srgbClr val="FFFFFF"/>
                </a:solidFill>
                <a:latin typeface="Arial"/>
                <a:cs typeface="Arial"/>
              </a:rPr>
              <a:t>May </a:t>
            </a:r>
            <a:r>
              <a:rPr sz="2000" spc="-5" dirty="0">
                <a:solidFill>
                  <a:srgbClr val="FFFFFF"/>
                </a:solidFill>
                <a:latin typeface="Arial"/>
                <a:cs typeface="Arial"/>
              </a:rPr>
              <a:t>10,</a:t>
            </a:r>
            <a:r>
              <a:rPr sz="2000" spc="-95" dirty="0">
                <a:solidFill>
                  <a:srgbClr val="FFFFFF"/>
                </a:solidFill>
                <a:latin typeface="Arial"/>
                <a:cs typeface="Arial"/>
              </a:rPr>
              <a:t> </a:t>
            </a:r>
            <a:r>
              <a:rPr sz="2000" spc="-5" dirty="0">
                <a:solidFill>
                  <a:srgbClr val="FFFFFF"/>
                </a:solidFill>
                <a:latin typeface="Arial"/>
                <a:cs typeface="Arial"/>
              </a:rPr>
              <a:t>2017</a:t>
            </a:r>
            <a:endParaRPr sz="2000">
              <a:latin typeface="Arial"/>
              <a:cs typeface="Arial"/>
            </a:endParaRPr>
          </a:p>
        </p:txBody>
      </p:sp>
      <p:pic>
        <p:nvPicPr>
          <p:cNvPr id="31" name="Picture 30">
            <a:extLst>
              <a:ext uri="{FF2B5EF4-FFF2-40B4-BE49-F238E27FC236}">
                <a16:creationId xmlns:a16="http://schemas.microsoft.com/office/drawing/2014/main" id="{625E1E5A-5A98-4808-94EB-B7C6731F45F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60609" y="2105728"/>
            <a:ext cx="946965" cy="960960"/>
          </a:xfrm>
          <a:prstGeom prst="rect">
            <a:avLst/>
          </a:prstGeom>
        </p:spPr>
      </p:pic>
      <p:pic>
        <p:nvPicPr>
          <p:cNvPr id="32" name="Picture 31">
            <a:extLst>
              <a:ext uri="{FF2B5EF4-FFF2-40B4-BE49-F238E27FC236}">
                <a16:creationId xmlns:a16="http://schemas.microsoft.com/office/drawing/2014/main" id="{7E8644C3-C368-40A9-86A5-F1DEF6113EE7}"/>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1447800" y="1912043"/>
            <a:ext cx="2976880" cy="1225100"/>
          </a:xfrm>
          <a:prstGeom prst="rect">
            <a:avLst/>
          </a:prstGeom>
        </p:spPr>
      </p:pic>
      <p:sp>
        <p:nvSpPr>
          <p:cNvPr id="33" name="object 19">
            <a:extLst>
              <a:ext uri="{FF2B5EF4-FFF2-40B4-BE49-F238E27FC236}">
                <a16:creationId xmlns:a16="http://schemas.microsoft.com/office/drawing/2014/main" id="{0EAF2132-E151-45A1-AFCF-07E834350CE8}"/>
              </a:ext>
            </a:extLst>
          </p:cNvPr>
          <p:cNvSpPr/>
          <p:nvPr/>
        </p:nvSpPr>
        <p:spPr>
          <a:xfrm>
            <a:off x="7197109" y="1617092"/>
            <a:ext cx="334775" cy="81980"/>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5" name="object 36">
            <a:extLst>
              <a:ext uri="{FF2B5EF4-FFF2-40B4-BE49-F238E27FC236}">
                <a16:creationId xmlns:a16="http://schemas.microsoft.com/office/drawing/2014/main" id="{41F6B9DF-C65D-497F-A791-FB84B2F53D79}"/>
              </a:ext>
            </a:extLst>
          </p:cNvPr>
          <p:cNvSpPr/>
          <p:nvPr/>
        </p:nvSpPr>
        <p:spPr>
          <a:xfrm>
            <a:off x="1440180" y="1866558"/>
            <a:ext cx="3048000" cy="1326222"/>
          </a:xfrm>
          <a:custGeom>
            <a:avLst/>
            <a:gdLst/>
            <a:ahLst/>
            <a:cxnLst/>
            <a:rect l="l" t="t" r="r" b="b"/>
            <a:pathLst>
              <a:path w="2971165" h="1001394">
                <a:moveTo>
                  <a:pt x="0" y="0"/>
                </a:moveTo>
                <a:lnTo>
                  <a:pt x="2970899" y="0"/>
                </a:lnTo>
                <a:lnTo>
                  <a:pt x="2970899" y="1001099"/>
                </a:lnTo>
                <a:lnTo>
                  <a:pt x="0" y="1001099"/>
                </a:lnTo>
                <a:lnTo>
                  <a:pt x="0" y="0"/>
                </a:lnTo>
                <a:close/>
              </a:path>
            </a:pathLst>
          </a:custGeom>
          <a:ln w="38099">
            <a:solidFill>
              <a:srgbClr val="FF0000"/>
            </a:solidFill>
          </a:ln>
        </p:spPr>
        <p:txBody>
          <a:bodyPr wrap="square" lIns="0" tIns="0" rIns="0" bIns="0" rtlCol="0"/>
          <a:lstStyle/>
          <a:p>
            <a:endParaRPr/>
          </a:p>
        </p:txBody>
      </p:sp>
      <p:sp>
        <p:nvSpPr>
          <p:cNvPr id="6" name="object 37">
            <a:extLst>
              <a:ext uri="{FF2B5EF4-FFF2-40B4-BE49-F238E27FC236}">
                <a16:creationId xmlns:a16="http://schemas.microsoft.com/office/drawing/2014/main" id="{A4A7E6A1-027E-4663-AA34-CCB13DEF1A2F}"/>
              </a:ext>
            </a:extLst>
          </p:cNvPr>
          <p:cNvSpPr txBox="1"/>
          <p:nvPr/>
        </p:nvSpPr>
        <p:spPr>
          <a:xfrm>
            <a:off x="1622760" y="1560985"/>
            <a:ext cx="2500610" cy="221664"/>
          </a:xfrm>
          <a:prstGeom prst="rect">
            <a:avLst/>
          </a:prstGeom>
        </p:spPr>
        <p:txBody>
          <a:bodyPr vert="horz" wrap="square" lIns="0" tIns="22860" rIns="0" bIns="0" rtlCol="0">
            <a:spAutoFit/>
          </a:bodyPr>
          <a:lstStyle/>
          <a:p>
            <a:pPr marL="12700" marR="5080">
              <a:lnSpc>
                <a:spcPts val="1650"/>
              </a:lnSpc>
              <a:spcBef>
                <a:spcPts val="180"/>
              </a:spcBef>
            </a:pPr>
            <a:r>
              <a:rPr lang="en-US" sz="1200" spc="-5">
                <a:solidFill>
                  <a:srgbClr val="FF0000"/>
                </a:solidFill>
                <a:latin typeface="Arial"/>
                <a:cs typeface="Arial"/>
              </a:rPr>
              <a:t>Pretrained CNN</a:t>
            </a:r>
            <a:r>
              <a:rPr sz="1200" spc="-5">
                <a:solidFill>
                  <a:srgbClr val="FF0000"/>
                </a:solidFill>
                <a:latin typeface="Arial"/>
                <a:cs typeface="Arial"/>
              </a:rPr>
              <a:t> </a:t>
            </a:r>
            <a:r>
              <a:rPr sz="1200" dirty="0">
                <a:solidFill>
                  <a:srgbClr val="FF0000"/>
                </a:solidFill>
                <a:latin typeface="Arial"/>
                <a:cs typeface="Arial"/>
              </a:rPr>
              <a:t>(Transfer</a:t>
            </a:r>
            <a:r>
              <a:rPr sz="1200" spc="-15" dirty="0">
                <a:solidFill>
                  <a:srgbClr val="FF0000"/>
                </a:solidFill>
                <a:latin typeface="Arial"/>
                <a:cs typeface="Arial"/>
              </a:rPr>
              <a:t> </a:t>
            </a:r>
            <a:r>
              <a:rPr sz="1200" spc="-5" dirty="0">
                <a:solidFill>
                  <a:srgbClr val="FF0000"/>
                </a:solidFill>
                <a:latin typeface="Arial"/>
                <a:cs typeface="Arial"/>
              </a:rPr>
              <a:t>learning)</a:t>
            </a:r>
            <a:endParaRPr sz="1200">
              <a:latin typeface="Arial"/>
              <a:cs typeface="Arial"/>
            </a:endParaRPr>
          </a:p>
        </p:txBody>
      </p:sp>
      <p:sp>
        <p:nvSpPr>
          <p:cNvPr id="7" name="Footer Placeholder 6">
            <a:extLst>
              <a:ext uri="{FF2B5EF4-FFF2-40B4-BE49-F238E27FC236}">
                <a16:creationId xmlns:a16="http://schemas.microsoft.com/office/drawing/2014/main" id="{4AAA59A6-D7B1-43DB-AC0B-ECF8804BEFE1}"/>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65824968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2950" y="133350"/>
            <a:ext cx="6475050" cy="520655"/>
          </a:xfrm>
          <a:prstGeom prst="rect">
            <a:avLst/>
          </a:prstGeom>
        </p:spPr>
        <p:txBody>
          <a:bodyPr vert="horz" wrap="square" lIns="0" tIns="12700" rIns="0" bIns="0" rtlCol="0">
            <a:spAutoFit/>
          </a:bodyPr>
          <a:lstStyle/>
          <a:p>
            <a:pPr marL="12700">
              <a:lnSpc>
                <a:spcPct val="100000"/>
              </a:lnSpc>
              <a:spcBef>
                <a:spcPts val="100"/>
              </a:spcBef>
            </a:pPr>
            <a:r>
              <a:rPr spc="-10" dirty="0"/>
              <a:t>Aside: </a:t>
            </a:r>
            <a:r>
              <a:rPr spc="-5" dirty="0"/>
              <a:t>Human </a:t>
            </a:r>
            <a:r>
              <a:rPr spc="-10" dirty="0"/>
              <a:t>Pose</a:t>
            </a:r>
            <a:r>
              <a:rPr spc="-80" dirty="0"/>
              <a:t> </a:t>
            </a:r>
            <a:r>
              <a:rPr spc="-5" dirty="0"/>
              <a:t>Estimation</a:t>
            </a:r>
          </a:p>
        </p:txBody>
      </p:sp>
      <p:sp>
        <p:nvSpPr>
          <p:cNvPr id="3" name="object 3"/>
          <p:cNvSpPr txBox="1"/>
          <p:nvPr/>
        </p:nvSpPr>
        <p:spPr>
          <a:xfrm>
            <a:off x="382947" y="3877877"/>
            <a:ext cx="1397635" cy="116839"/>
          </a:xfrm>
          <a:prstGeom prst="rect">
            <a:avLst/>
          </a:prstGeom>
        </p:spPr>
        <p:txBody>
          <a:bodyPr vert="horz" wrap="square" lIns="0" tIns="12700" rIns="0" bIns="0" rtlCol="0">
            <a:spAutoFit/>
          </a:bodyPr>
          <a:lstStyle/>
          <a:p>
            <a:pPr marL="12700">
              <a:lnSpc>
                <a:spcPct val="100000"/>
              </a:lnSpc>
              <a:spcBef>
                <a:spcPts val="100"/>
              </a:spcBef>
            </a:pPr>
            <a:r>
              <a:rPr sz="600" u="sng" spc="-5" dirty="0">
                <a:solidFill>
                  <a:srgbClr val="999999"/>
                </a:solidFill>
                <a:uFill>
                  <a:solidFill>
                    <a:srgbClr val="999999"/>
                  </a:solidFill>
                </a:uFill>
                <a:latin typeface="Arial"/>
                <a:cs typeface="Arial"/>
              </a:rPr>
              <a:t>This image</a:t>
            </a:r>
            <a:r>
              <a:rPr sz="600" spc="-5" dirty="0">
                <a:solidFill>
                  <a:srgbClr val="999999"/>
                </a:solidFill>
                <a:latin typeface="Arial"/>
                <a:cs typeface="Arial"/>
              </a:rPr>
              <a:t> is licensed under </a:t>
            </a:r>
            <a:r>
              <a:rPr sz="600" u="sng" spc="-5" dirty="0">
                <a:solidFill>
                  <a:srgbClr val="999999"/>
                </a:solidFill>
                <a:uFill>
                  <a:solidFill>
                    <a:srgbClr val="999999"/>
                  </a:solidFill>
                </a:uFill>
                <a:latin typeface="Arial"/>
                <a:cs typeface="Arial"/>
                <a:hlinkClick r:id="rId2"/>
              </a:rPr>
              <a:t>CC-BY</a:t>
            </a:r>
            <a:r>
              <a:rPr sz="600" u="sng" spc="-45" dirty="0">
                <a:solidFill>
                  <a:srgbClr val="999999"/>
                </a:solidFill>
                <a:uFill>
                  <a:solidFill>
                    <a:srgbClr val="999999"/>
                  </a:solidFill>
                </a:uFill>
                <a:latin typeface="Arial"/>
                <a:cs typeface="Arial"/>
                <a:hlinkClick r:id="rId2"/>
              </a:rPr>
              <a:t> </a:t>
            </a:r>
            <a:r>
              <a:rPr sz="600" u="sng" spc="-5" dirty="0">
                <a:solidFill>
                  <a:srgbClr val="999999"/>
                </a:solidFill>
                <a:uFill>
                  <a:solidFill>
                    <a:srgbClr val="999999"/>
                  </a:solidFill>
                </a:uFill>
                <a:latin typeface="Arial"/>
                <a:cs typeface="Arial"/>
                <a:hlinkClick r:id="rId2"/>
              </a:rPr>
              <a:t>2.0</a:t>
            </a:r>
            <a:r>
              <a:rPr sz="600" spc="-5" dirty="0">
                <a:solidFill>
                  <a:srgbClr val="999999"/>
                </a:solidFill>
                <a:latin typeface="Arial"/>
                <a:cs typeface="Arial"/>
              </a:rPr>
              <a:t>.</a:t>
            </a:r>
            <a:endParaRPr sz="600">
              <a:latin typeface="Arial"/>
              <a:cs typeface="Arial"/>
            </a:endParaRPr>
          </a:p>
        </p:txBody>
      </p:sp>
      <p:sp>
        <p:nvSpPr>
          <p:cNvPr id="4" name="object 4"/>
          <p:cNvSpPr/>
          <p:nvPr/>
        </p:nvSpPr>
        <p:spPr>
          <a:xfrm>
            <a:off x="4095025" y="903762"/>
            <a:ext cx="2066524" cy="2904125"/>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5" name="object 5"/>
          <p:cNvSpPr/>
          <p:nvPr/>
        </p:nvSpPr>
        <p:spPr>
          <a:xfrm>
            <a:off x="5034450" y="3359799"/>
            <a:ext cx="98999" cy="98999"/>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6" name="object 6"/>
          <p:cNvSpPr/>
          <p:nvPr/>
        </p:nvSpPr>
        <p:spPr>
          <a:xfrm>
            <a:off x="4710674" y="3018049"/>
            <a:ext cx="98999" cy="98999"/>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7" name="object 7"/>
          <p:cNvSpPr/>
          <p:nvPr/>
        </p:nvSpPr>
        <p:spPr>
          <a:xfrm>
            <a:off x="4710674" y="2441075"/>
            <a:ext cx="98999" cy="98999"/>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8" name="object 8"/>
          <p:cNvSpPr/>
          <p:nvPr/>
        </p:nvSpPr>
        <p:spPr>
          <a:xfrm>
            <a:off x="4935449" y="1750624"/>
            <a:ext cx="98999" cy="98999"/>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9" name="object 9"/>
          <p:cNvSpPr/>
          <p:nvPr/>
        </p:nvSpPr>
        <p:spPr>
          <a:xfrm>
            <a:off x="5321449" y="1965924"/>
            <a:ext cx="98999" cy="98999"/>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0" name="object 10"/>
          <p:cNvSpPr/>
          <p:nvPr/>
        </p:nvSpPr>
        <p:spPr>
          <a:xfrm>
            <a:off x="5133449" y="1830825"/>
            <a:ext cx="98999" cy="98999"/>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1" name="object 11"/>
          <p:cNvSpPr/>
          <p:nvPr/>
        </p:nvSpPr>
        <p:spPr>
          <a:xfrm>
            <a:off x="5177049" y="1578924"/>
            <a:ext cx="98999" cy="98999"/>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2" name="object 12"/>
          <p:cNvSpPr/>
          <p:nvPr/>
        </p:nvSpPr>
        <p:spPr>
          <a:xfrm>
            <a:off x="5056799" y="3060999"/>
            <a:ext cx="98999" cy="98999"/>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3" name="object 13"/>
          <p:cNvSpPr/>
          <p:nvPr/>
        </p:nvSpPr>
        <p:spPr>
          <a:xfrm>
            <a:off x="5391999" y="3411075"/>
            <a:ext cx="98999" cy="98999"/>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4" name="object 14"/>
          <p:cNvSpPr/>
          <p:nvPr/>
        </p:nvSpPr>
        <p:spPr>
          <a:xfrm>
            <a:off x="5491000" y="2179874"/>
            <a:ext cx="98999" cy="98999"/>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5" name="object 15"/>
          <p:cNvSpPr/>
          <p:nvPr/>
        </p:nvSpPr>
        <p:spPr>
          <a:xfrm>
            <a:off x="5651874" y="1929825"/>
            <a:ext cx="98999" cy="98999"/>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6" name="object 16"/>
          <p:cNvSpPr/>
          <p:nvPr/>
        </p:nvSpPr>
        <p:spPr>
          <a:xfrm>
            <a:off x="4710674" y="1523374"/>
            <a:ext cx="98999" cy="98999"/>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7" name="object 17"/>
          <p:cNvSpPr/>
          <p:nvPr/>
        </p:nvSpPr>
        <p:spPr>
          <a:xfrm>
            <a:off x="4582074" y="1154674"/>
            <a:ext cx="98999" cy="98999"/>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8" name="object 18"/>
          <p:cNvSpPr/>
          <p:nvPr/>
        </p:nvSpPr>
        <p:spPr>
          <a:xfrm>
            <a:off x="5007324" y="2540074"/>
            <a:ext cx="98999" cy="98999"/>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9" name="object 19"/>
          <p:cNvSpPr/>
          <p:nvPr/>
        </p:nvSpPr>
        <p:spPr>
          <a:xfrm>
            <a:off x="4795177" y="3102551"/>
            <a:ext cx="254000" cy="272415"/>
          </a:xfrm>
          <a:custGeom>
            <a:avLst/>
            <a:gdLst/>
            <a:ahLst/>
            <a:cxnLst/>
            <a:rect l="l" t="t" r="r" b="b"/>
            <a:pathLst>
              <a:path w="254000" h="272414">
                <a:moveTo>
                  <a:pt x="0" y="0"/>
                </a:moveTo>
                <a:lnTo>
                  <a:pt x="253799" y="271800"/>
                </a:lnTo>
              </a:path>
            </a:pathLst>
          </a:custGeom>
          <a:ln w="28574">
            <a:solidFill>
              <a:srgbClr val="FF9900"/>
            </a:solidFill>
          </a:ln>
        </p:spPr>
        <p:txBody>
          <a:bodyPr wrap="square" lIns="0" tIns="0" rIns="0" bIns="0" rtlCol="0"/>
          <a:lstStyle/>
          <a:p>
            <a:endParaRPr/>
          </a:p>
        </p:txBody>
      </p:sp>
      <p:sp>
        <p:nvSpPr>
          <p:cNvPr id="20" name="object 20"/>
          <p:cNvSpPr/>
          <p:nvPr/>
        </p:nvSpPr>
        <p:spPr>
          <a:xfrm>
            <a:off x="4760174" y="2540074"/>
            <a:ext cx="0" cy="478155"/>
          </a:xfrm>
          <a:custGeom>
            <a:avLst/>
            <a:gdLst/>
            <a:ahLst/>
            <a:cxnLst/>
            <a:rect l="l" t="t" r="r" b="b"/>
            <a:pathLst>
              <a:path h="478155">
                <a:moveTo>
                  <a:pt x="0" y="0"/>
                </a:moveTo>
                <a:lnTo>
                  <a:pt x="0" y="477899"/>
                </a:lnTo>
              </a:path>
            </a:pathLst>
          </a:custGeom>
          <a:ln w="28574">
            <a:solidFill>
              <a:srgbClr val="FF9900"/>
            </a:solidFill>
          </a:ln>
        </p:spPr>
        <p:txBody>
          <a:bodyPr wrap="square" lIns="0" tIns="0" rIns="0" bIns="0" rtlCol="0"/>
          <a:lstStyle/>
          <a:p>
            <a:endParaRPr/>
          </a:p>
        </p:txBody>
      </p:sp>
      <p:sp>
        <p:nvSpPr>
          <p:cNvPr id="21" name="object 21"/>
          <p:cNvSpPr/>
          <p:nvPr/>
        </p:nvSpPr>
        <p:spPr>
          <a:xfrm>
            <a:off x="4760174" y="1849474"/>
            <a:ext cx="224790" cy="591820"/>
          </a:xfrm>
          <a:custGeom>
            <a:avLst/>
            <a:gdLst/>
            <a:ahLst/>
            <a:cxnLst/>
            <a:rect l="l" t="t" r="r" b="b"/>
            <a:pathLst>
              <a:path w="224789" h="591819">
                <a:moveTo>
                  <a:pt x="0" y="591599"/>
                </a:moveTo>
                <a:lnTo>
                  <a:pt x="224699" y="0"/>
                </a:lnTo>
              </a:path>
            </a:pathLst>
          </a:custGeom>
          <a:ln w="28574">
            <a:solidFill>
              <a:srgbClr val="FF9900"/>
            </a:solidFill>
          </a:ln>
        </p:spPr>
        <p:txBody>
          <a:bodyPr wrap="square" lIns="0" tIns="0" rIns="0" bIns="0" rtlCol="0"/>
          <a:lstStyle/>
          <a:p>
            <a:endParaRPr/>
          </a:p>
        </p:txBody>
      </p:sp>
      <p:sp>
        <p:nvSpPr>
          <p:cNvPr id="22" name="object 22"/>
          <p:cNvSpPr/>
          <p:nvPr/>
        </p:nvSpPr>
        <p:spPr>
          <a:xfrm>
            <a:off x="5020050" y="1835025"/>
            <a:ext cx="113664" cy="45720"/>
          </a:xfrm>
          <a:custGeom>
            <a:avLst/>
            <a:gdLst/>
            <a:ahLst/>
            <a:cxnLst/>
            <a:rect l="l" t="t" r="r" b="b"/>
            <a:pathLst>
              <a:path w="113664" h="45719">
                <a:moveTo>
                  <a:pt x="113399" y="45299"/>
                </a:moveTo>
                <a:lnTo>
                  <a:pt x="0" y="0"/>
                </a:lnTo>
              </a:path>
            </a:pathLst>
          </a:custGeom>
          <a:ln w="28574">
            <a:solidFill>
              <a:srgbClr val="FF9900"/>
            </a:solidFill>
          </a:ln>
        </p:spPr>
        <p:txBody>
          <a:bodyPr wrap="square" lIns="0" tIns="0" rIns="0" bIns="0" rtlCol="0"/>
          <a:lstStyle/>
          <a:p>
            <a:endParaRPr/>
          </a:p>
        </p:txBody>
      </p:sp>
      <p:sp>
        <p:nvSpPr>
          <p:cNvPr id="23" name="object 23"/>
          <p:cNvSpPr/>
          <p:nvPr/>
        </p:nvSpPr>
        <p:spPr>
          <a:xfrm>
            <a:off x="5217952" y="1915326"/>
            <a:ext cx="103505" cy="100330"/>
          </a:xfrm>
          <a:custGeom>
            <a:avLst/>
            <a:gdLst/>
            <a:ahLst/>
            <a:cxnLst/>
            <a:rect l="l" t="t" r="r" b="b"/>
            <a:pathLst>
              <a:path w="103504" h="100330">
                <a:moveTo>
                  <a:pt x="0" y="0"/>
                </a:moveTo>
                <a:lnTo>
                  <a:pt x="103499" y="100199"/>
                </a:lnTo>
              </a:path>
            </a:pathLst>
          </a:custGeom>
          <a:ln w="28574">
            <a:solidFill>
              <a:srgbClr val="FF9900"/>
            </a:solidFill>
          </a:ln>
        </p:spPr>
        <p:txBody>
          <a:bodyPr wrap="square" lIns="0" tIns="0" rIns="0" bIns="0" rtlCol="0"/>
          <a:lstStyle/>
          <a:p>
            <a:endParaRPr/>
          </a:p>
        </p:txBody>
      </p:sp>
      <p:sp>
        <p:nvSpPr>
          <p:cNvPr id="24" name="object 24"/>
          <p:cNvSpPr/>
          <p:nvPr/>
        </p:nvSpPr>
        <p:spPr>
          <a:xfrm>
            <a:off x="5405897" y="2050373"/>
            <a:ext cx="99695" cy="144145"/>
          </a:xfrm>
          <a:custGeom>
            <a:avLst/>
            <a:gdLst/>
            <a:ahLst/>
            <a:cxnLst/>
            <a:rect l="l" t="t" r="r" b="b"/>
            <a:pathLst>
              <a:path w="99695" h="144144">
                <a:moveTo>
                  <a:pt x="99599" y="143999"/>
                </a:moveTo>
                <a:lnTo>
                  <a:pt x="0" y="0"/>
                </a:lnTo>
              </a:path>
            </a:pathLst>
          </a:custGeom>
          <a:ln w="28574">
            <a:solidFill>
              <a:srgbClr val="FF9900"/>
            </a:solidFill>
          </a:ln>
        </p:spPr>
        <p:txBody>
          <a:bodyPr wrap="square" lIns="0" tIns="0" rIns="0" bIns="0" rtlCol="0"/>
          <a:lstStyle/>
          <a:p>
            <a:endParaRPr/>
          </a:p>
        </p:txBody>
      </p:sp>
      <p:sp>
        <p:nvSpPr>
          <p:cNvPr id="25" name="object 25"/>
          <p:cNvSpPr/>
          <p:nvPr/>
        </p:nvSpPr>
        <p:spPr>
          <a:xfrm>
            <a:off x="5575501" y="2014373"/>
            <a:ext cx="91440" cy="180340"/>
          </a:xfrm>
          <a:custGeom>
            <a:avLst/>
            <a:gdLst/>
            <a:ahLst/>
            <a:cxnLst/>
            <a:rect l="l" t="t" r="r" b="b"/>
            <a:pathLst>
              <a:path w="91439" h="180339">
                <a:moveTo>
                  <a:pt x="0" y="179999"/>
                </a:moveTo>
                <a:lnTo>
                  <a:pt x="90899" y="0"/>
                </a:lnTo>
              </a:path>
            </a:pathLst>
          </a:custGeom>
          <a:ln w="28574">
            <a:solidFill>
              <a:srgbClr val="FF9900"/>
            </a:solidFill>
          </a:ln>
        </p:spPr>
        <p:txBody>
          <a:bodyPr wrap="square" lIns="0" tIns="0" rIns="0" bIns="0" rtlCol="0"/>
          <a:lstStyle/>
          <a:p>
            <a:endParaRPr/>
          </a:p>
        </p:txBody>
      </p:sp>
      <p:sp>
        <p:nvSpPr>
          <p:cNvPr id="26" name="object 26"/>
          <p:cNvSpPr/>
          <p:nvPr/>
        </p:nvSpPr>
        <p:spPr>
          <a:xfrm>
            <a:off x="5182949" y="1677824"/>
            <a:ext cx="43815" cy="153035"/>
          </a:xfrm>
          <a:custGeom>
            <a:avLst/>
            <a:gdLst/>
            <a:ahLst/>
            <a:cxnLst/>
            <a:rect l="l" t="t" r="r" b="b"/>
            <a:pathLst>
              <a:path w="43814" h="153035">
                <a:moveTo>
                  <a:pt x="0" y="152999"/>
                </a:moveTo>
                <a:lnTo>
                  <a:pt x="43499" y="0"/>
                </a:lnTo>
              </a:path>
            </a:pathLst>
          </a:custGeom>
          <a:ln w="28574">
            <a:solidFill>
              <a:srgbClr val="FF9900"/>
            </a:solidFill>
          </a:ln>
        </p:spPr>
        <p:txBody>
          <a:bodyPr wrap="square" lIns="0" tIns="0" rIns="0" bIns="0" rtlCol="0"/>
          <a:lstStyle/>
          <a:p>
            <a:endParaRPr/>
          </a:p>
        </p:txBody>
      </p:sp>
      <p:sp>
        <p:nvSpPr>
          <p:cNvPr id="27" name="object 27"/>
          <p:cNvSpPr/>
          <p:nvPr/>
        </p:nvSpPr>
        <p:spPr>
          <a:xfrm>
            <a:off x="5091826" y="2050573"/>
            <a:ext cx="244475" cy="504190"/>
          </a:xfrm>
          <a:custGeom>
            <a:avLst/>
            <a:gdLst/>
            <a:ahLst/>
            <a:cxnLst/>
            <a:rect l="l" t="t" r="r" b="b"/>
            <a:pathLst>
              <a:path w="244475" h="504189">
                <a:moveTo>
                  <a:pt x="0" y="503999"/>
                </a:moveTo>
                <a:lnTo>
                  <a:pt x="244199" y="0"/>
                </a:lnTo>
              </a:path>
            </a:pathLst>
          </a:custGeom>
          <a:ln w="28574">
            <a:solidFill>
              <a:srgbClr val="FF9900"/>
            </a:solidFill>
          </a:ln>
        </p:spPr>
        <p:txBody>
          <a:bodyPr wrap="square" lIns="0" tIns="0" rIns="0" bIns="0" rtlCol="0"/>
          <a:lstStyle/>
          <a:p>
            <a:endParaRPr/>
          </a:p>
        </p:txBody>
      </p:sp>
      <p:sp>
        <p:nvSpPr>
          <p:cNvPr id="28" name="object 28"/>
          <p:cNvSpPr/>
          <p:nvPr/>
        </p:nvSpPr>
        <p:spPr>
          <a:xfrm>
            <a:off x="5056799" y="2639199"/>
            <a:ext cx="49530" cy="422275"/>
          </a:xfrm>
          <a:custGeom>
            <a:avLst/>
            <a:gdLst/>
            <a:ahLst/>
            <a:cxnLst/>
            <a:rect l="l" t="t" r="r" b="b"/>
            <a:pathLst>
              <a:path w="49529" h="422275">
                <a:moveTo>
                  <a:pt x="49499" y="421799"/>
                </a:moveTo>
                <a:lnTo>
                  <a:pt x="0" y="0"/>
                </a:lnTo>
              </a:path>
            </a:pathLst>
          </a:custGeom>
          <a:ln w="28574">
            <a:solidFill>
              <a:srgbClr val="FF9900"/>
            </a:solidFill>
          </a:ln>
        </p:spPr>
        <p:txBody>
          <a:bodyPr wrap="square" lIns="0" tIns="0" rIns="0" bIns="0" rtlCol="0"/>
          <a:lstStyle/>
          <a:p>
            <a:endParaRPr/>
          </a:p>
        </p:txBody>
      </p:sp>
      <p:sp>
        <p:nvSpPr>
          <p:cNvPr id="29" name="object 29"/>
          <p:cNvSpPr/>
          <p:nvPr/>
        </p:nvSpPr>
        <p:spPr>
          <a:xfrm>
            <a:off x="5141297" y="3145373"/>
            <a:ext cx="265430" cy="280670"/>
          </a:xfrm>
          <a:custGeom>
            <a:avLst/>
            <a:gdLst/>
            <a:ahLst/>
            <a:cxnLst/>
            <a:rect l="l" t="t" r="r" b="b"/>
            <a:pathLst>
              <a:path w="265429" h="280670">
                <a:moveTo>
                  <a:pt x="265199" y="280199"/>
                </a:moveTo>
                <a:lnTo>
                  <a:pt x="0" y="0"/>
                </a:lnTo>
              </a:path>
            </a:pathLst>
          </a:custGeom>
          <a:ln w="28574">
            <a:solidFill>
              <a:srgbClr val="FF9900"/>
            </a:solidFill>
          </a:ln>
        </p:spPr>
        <p:txBody>
          <a:bodyPr wrap="square" lIns="0" tIns="0" rIns="0" bIns="0" rtlCol="0"/>
          <a:lstStyle/>
          <a:p>
            <a:endParaRPr/>
          </a:p>
        </p:txBody>
      </p:sp>
      <p:sp>
        <p:nvSpPr>
          <p:cNvPr id="30" name="object 30"/>
          <p:cNvSpPr/>
          <p:nvPr/>
        </p:nvSpPr>
        <p:spPr>
          <a:xfrm>
            <a:off x="4795177" y="1607876"/>
            <a:ext cx="154940" cy="157480"/>
          </a:xfrm>
          <a:custGeom>
            <a:avLst/>
            <a:gdLst/>
            <a:ahLst/>
            <a:cxnLst/>
            <a:rect l="l" t="t" r="r" b="b"/>
            <a:pathLst>
              <a:path w="154939" h="157480">
                <a:moveTo>
                  <a:pt x="0" y="0"/>
                </a:moveTo>
                <a:lnTo>
                  <a:pt x="154799" y="157199"/>
                </a:lnTo>
              </a:path>
            </a:pathLst>
          </a:custGeom>
          <a:ln w="28574">
            <a:solidFill>
              <a:srgbClr val="FF9900"/>
            </a:solidFill>
          </a:ln>
        </p:spPr>
        <p:txBody>
          <a:bodyPr wrap="square" lIns="0" tIns="0" rIns="0" bIns="0" rtlCol="0"/>
          <a:lstStyle/>
          <a:p>
            <a:endParaRPr/>
          </a:p>
        </p:txBody>
      </p:sp>
      <p:sp>
        <p:nvSpPr>
          <p:cNvPr id="31" name="object 31"/>
          <p:cNvSpPr/>
          <p:nvPr/>
        </p:nvSpPr>
        <p:spPr>
          <a:xfrm>
            <a:off x="4631573" y="1253773"/>
            <a:ext cx="93980" cy="284480"/>
          </a:xfrm>
          <a:custGeom>
            <a:avLst/>
            <a:gdLst/>
            <a:ahLst/>
            <a:cxnLst/>
            <a:rect l="l" t="t" r="r" b="b"/>
            <a:pathLst>
              <a:path w="93979" h="284480">
                <a:moveTo>
                  <a:pt x="93599" y="284099"/>
                </a:moveTo>
                <a:lnTo>
                  <a:pt x="0" y="0"/>
                </a:lnTo>
              </a:path>
            </a:pathLst>
          </a:custGeom>
          <a:ln w="28574">
            <a:solidFill>
              <a:srgbClr val="FF9900"/>
            </a:solidFill>
          </a:ln>
        </p:spPr>
        <p:txBody>
          <a:bodyPr wrap="square" lIns="0" tIns="0" rIns="0" bIns="0" rtlCol="0"/>
          <a:lstStyle/>
          <a:p>
            <a:endParaRPr/>
          </a:p>
        </p:txBody>
      </p:sp>
      <p:sp>
        <p:nvSpPr>
          <p:cNvPr id="32" name="object 32"/>
          <p:cNvSpPr/>
          <p:nvPr/>
        </p:nvSpPr>
        <p:spPr>
          <a:xfrm>
            <a:off x="277599" y="903762"/>
            <a:ext cx="2066524" cy="2904125"/>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3" name="object 33"/>
          <p:cNvSpPr/>
          <p:nvPr/>
        </p:nvSpPr>
        <p:spPr>
          <a:xfrm>
            <a:off x="2556024" y="2398799"/>
            <a:ext cx="960755" cy="0"/>
          </a:xfrm>
          <a:custGeom>
            <a:avLst/>
            <a:gdLst/>
            <a:ahLst/>
            <a:cxnLst/>
            <a:rect l="l" t="t" r="r" b="b"/>
            <a:pathLst>
              <a:path w="960754">
                <a:moveTo>
                  <a:pt x="0" y="0"/>
                </a:moveTo>
                <a:lnTo>
                  <a:pt x="960449" y="0"/>
                </a:lnTo>
              </a:path>
            </a:pathLst>
          </a:custGeom>
          <a:ln w="28574">
            <a:solidFill>
              <a:srgbClr val="666666"/>
            </a:solidFill>
          </a:ln>
        </p:spPr>
        <p:txBody>
          <a:bodyPr wrap="square" lIns="0" tIns="0" rIns="0" bIns="0" rtlCol="0"/>
          <a:lstStyle/>
          <a:p>
            <a:endParaRPr/>
          </a:p>
        </p:txBody>
      </p:sp>
      <p:sp>
        <p:nvSpPr>
          <p:cNvPr id="34" name="object 34"/>
          <p:cNvSpPr/>
          <p:nvPr/>
        </p:nvSpPr>
        <p:spPr>
          <a:xfrm>
            <a:off x="3502187" y="2337314"/>
            <a:ext cx="158251" cy="122971"/>
          </a:xfrm>
          <a:prstGeom prst="rect">
            <a:avLst/>
          </a:prstGeom>
          <a:blipFill>
            <a:blip r:embed="rId6"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5" name="object 35"/>
          <p:cNvSpPr txBox="1"/>
          <p:nvPr/>
        </p:nvSpPr>
        <p:spPr>
          <a:xfrm>
            <a:off x="6728725" y="1081137"/>
            <a:ext cx="1664970" cy="2543810"/>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Arial"/>
                <a:cs typeface="Arial"/>
              </a:rPr>
              <a:t>Represent pose as</a:t>
            </a:r>
            <a:r>
              <a:rPr sz="1400" spc="-85" dirty="0">
                <a:latin typeface="Arial"/>
                <a:cs typeface="Arial"/>
              </a:rPr>
              <a:t> </a:t>
            </a:r>
            <a:r>
              <a:rPr sz="1400" dirty="0">
                <a:latin typeface="Arial"/>
                <a:cs typeface="Arial"/>
              </a:rPr>
              <a:t>a  set </a:t>
            </a:r>
            <a:r>
              <a:rPr sz="1400" spc="-5" dirty="0">
                <a:latin typeface="Arial"/>
                <a:cs typeface="Arial"/>
              </a:rPr>
              <a:t>of 14 joint  positions:</a:t>
            </a:r>
            <a:endParaRPr sz="1400">
              <a:latin typeface="Arial"/>
              <a:cs typeface="Arial"/>
            </a:endParaRPr>
          </a:p>
          <a:p>
            <a:pPr>
              <a:lnSpc>
                <a:spcPct val="100000"/>
              </a:lnSpc>
              <a:spcBef>
                <a:spcPts val="40"/>
              </a:spcBef>
            </a:pPr>
            <a:endParaRPr sz="1400">
              <a:latin typeface="Times New Roman"/>
              <a:cs typeface="Times New Roman"/>
            </a:endParaRPr>
          </a:p>
          <a:p>
            <a:pPr marL="12700" marR="419734">
              <a:lnSpc>
                <a:spcPts val="1650"/>
              </a:lnSpc>
            </a:pPr>
            <a:r>
              <a:rPr sz="1400" spc="-5" dirty="0">
                <a:latin typeface="Arial"/>
                <a:cs typeface="Arial"/>
              </a:rPr>
              <a:t>Left </a:t>
            </a:r>
            <a:r>
              <a:rPr sz="1400" dirty="0">
                <a:latin typeface="Arial"/>
                <a:cs typeface="Arial"/>
              </a:rPr>
              <a:t>/ right </a:t>
            </a:r>
            <a:r>
              <a:rPr sz="1400" spc="-5" dirty="0">
                <a:latin typeface="Arial"/>
                <a:cs typeface="Arial"/>
              </a:rPr>
              <a:t>foot  Left </a:t>
            </a:r>
            <a:r>
              <a:rPr sz="1400" dirty="0">
                <a:latin typeface="Arial"/>
                <a:cs typeface="Arial"/>
              </a:rPr>
              <a:t>/ right</a:t>
            </a:r>
            <a:r>
              <a:rPr sz="1400" spc="-105" dirty="0">
                <a:latin typeface="Arial"/>
                <a:cs typeface="Arial"/>
              </a:rPr>
              <a:t> </a:t>
            </a:r>
            <a:r>
              <a:rPr sz="1400" dirty="0">
                <a:latin typeface="Arial"/>
                <a:cs typeface="Arial"/>
              </a:rPr>
              <a:t>knee  </a:t>
            </a:r>
            <a:r>
              <a:rPr sz="1400" spc="-5" dirty="0">
                <a:latin typeface="Arial"/>
                <a:cs typeface="Arial"/>
              </a:rPr>
              <a:t>Left </a:t>
            </a:r>
            <a:r>
              <a:rPr sz="1400" dirty="0">
                <a:latin typeface="Arial"/>
                <a:cs typeface="Arial"/>
              </a:rPr>
              <a:t>/ right</a:t>
            </a:r>
            <a:r>
              <a:rPr sz="1400" spc="-60" dirty="0">
                <a:latin typeface="Arial"/>
                <a:cs typeface="Arial"/>
              </a:rPr>
              <a:t> </a:t>
            </a:r>
            <a:r>
              <a:rPr sz="1400" spc="-5" dirty="0">
                <a:latin typeface="Arial"/>
                <a:cs typeface="Arial"/>
              </a:rPr>
              <a:t>hip</a:t>
            </a:r>
            <a:endParaRPr sz="1400">
              <a:latin typeface="Arial"/>
              <a:cs typeface="Arial"/>
            </a:endParaRPr>
          </a:p>
          <a:p>
            <a:pPr marL="12700" marR="123189">
              <a:lnSpc>
                <a:spcPts val="1650"/>
              </a:lnSpc>
            </a:pPr>
            <a:r>
              <a:rPr sz="1400" spc="-5" dirty="0">
                <a:latin typeface="Arial"/>
                <a:cs typeface="Arial"/>
              </a:rPr>
              <a:t>Left </a:t>
            </a:r>
            <a:r>
              <a:rPr sz="1400" dirty="0">
                <a:latin typeface="Arial"/>
                <a:cs typeface="Arial"/>
              </a:rPr>
              <a:t>/ right</a:t>
            </a:r>
            <a:r>
              <a:rPr sz="1400" spc="-105" dirty="0">
                <a:latin typeface="Arial"/>
                <a:cs typeface="Arial"/>
              </a:rPr>
              <a:t> </a:t>
            </a:r>
            <a:r>
              <a:rPr sz="1400" dirty="0">
                <a:latin typeface="Arial"/>
                <a:cs typeface="Arial"/>
              </a:rPr>
              <a:t>shoulder  </a:t>
            </a:r>
            <a:r>
              <a:rPr sz="1400" spc="-5" dirty="0">
                <a:latin typeface="Arial"/>
                <a:cs typeface="Arial"/>
              </a:rPr>
              <a:t>Left </a:t>
            </a:r>
            <a:r>
              <a:rPr sz="1400" dirty="0">
                <a:latin typeface="Arial"/>
                <a:cs typeface="Arial"/>
              </a:rPr>
              <a:t>/ right </a:t>
            </a:r>
            <a:r>
              <a:rPr sz="1400" spc="-5" dirty="0">
                <a:latin typeface="Arial"/>
                <a:cs typeface="Arial"/>
              </a:rPr>
              <a:t>elbow  Left </a:t>
            </a:r>
            <a:r>
              <a:rPr sz="1400" dirty="0">
                <a:latin typeface="Arial"/>
                <a:cs typeface="Arial"/>
              </a:rPr>
              <a:t>/ right </a:t>
            </a:r>
            <a:r>
              <a:rPr sz="1400" spc="-5" dirty="0">
                <a:latin typeface="Arial"/>
                <a:cs typeface="Arial"/>
              </a:rPr>
              <a:t>hand  Neck</a:t>
            </a:r>
            <a:endParaRPr sz="1400">
              <a:latin typeface="Arial"/>
              <a:cs typeface="Arial"/>
            </a:endParaRPr>
          </a:p>
          <a:p>
            <a:pPr marL="12700">
              <a:lnSpc>
                <a:spcPts val="1600"/>
              </a:lnSpc>
            </a:pPr>
            <a:r>
              <a:rPr sz="1400" spc="-5" dirty="0">
                <a:latin typeface="Arial"/>
                <a:cs typeface="Arial"/>
              </a:rPr>
              <a:t>Head</a:t>
            </a:r>
            <a:r>
              <a:rPr sz="1400" spc="-10" dirty="0">
                <a:latin typeface="Arial"/>
                <a:cs typeface="Arial"/>
              </a:rPr>
              <a:t> </a:t>
            </a:r>
            <a:r>
              <a:rPr sz="1400" spc="-5" dirty="0">
                <a:latin typeface="Arial"/>
                <a:cs typeface="Arial"/>
              </a:rPr>
              <a:t>top</a:t>
            </a:r>
            <a:endParaRPr sz="1400">
              <a:latin typeface="Arial"/>
              <a:cs typeface="Arial"/>
            </a:endParaRPr>
          </a:p>
        </p:txBody>
      </p:sp>
      <p:sp>
        <p:nvSpPr>
          <p:cNvPr id="37" name="object 37"/>
          <p:cNvSpPr txBox="1"/>
          <p:nvPr/>
        </p:nvSpPr>
        <p:spPr>
          <a:xfrm>
            <a:off x="73025" y="4384110"/>
            <a:ext cx="1897380" cy="139065"/>
          </a:xfrm>
          <a:prstGeom prst="rect">
            <a:avLst/>
          </a:prstGeom>
        </p:spPr>
        <p:txBody>
          <a:bodyPr vert="horz" wrap="square" lIns="0" tIns="3175" rIns="0" bIns="0" rtlCol="0">
            <a:spAutoFit/>
          </a:bodyPr>
          <a:lstStyle/>
          <a:p>
            <a:pPr marL="12700">
              <a:lnSpc>
                <a:spcPct val="100000"/>
              </a:lnSpc>
              <a:spcBef>
                <a:spcPts val="25"/>
              </a:spcBef>
            </a:pPr>
            <a:r>
              <a:rPr sz="800" spc="-5" dirty="0">
                <a:latin typeface="Arial"/>
                <a:cs typeface="Arial"/>
              </a:rPr>
              <a:t>for Human Pose Estimation", BMVC</a:t>
            </a:r>
            <a:r>
              <a:rPr sz="800" spc="-70" dirty="0">
                <a:latin typeface="Arial"/>
                <a:cs typeface="Arial"/>
              </a:rPr>
              <a:t> </a:t>
            </a:r>
            <a:r>
              <a:rPr sz="800" spc="-5" dirty="0">
                <a:latin typeface="Arial"/>
                <a:cs typeface="Arial"/>
              </a:rPr>
              <a:t>2010</a:t>
            </a:r>
            <a:endParaRPr sz="800">
              <a:latin typeface="Arial"/>
              <a:cs typeface="Arial"/>
            </a:endParaRPr>
          </a:p>
        </p:txBody>
      </p:sp>
      <p:sp>
        <p:nvSpPr>
          <p:cNvPr id="39" name="object 39"/>
          <p:cNvSpPr txBox="1"/>
          <p:nvPr/>
        </p:nvSpPr>
        <p:spPr>
          <a:xfrm>
            <a:off x="7456525" y="4704900"/>
            <a:ext cx="1564005" cy="309245"/>
          </a:xfrm>
          <a:prstGeom prst="rect">
            <a:avLst/>
          </a:prstGeom>
        </p:spPr>
        <p:txBody>
          <a:bodyPr vert="horz" wrap="square" lIns="0" tIns="0" rIns="0" bIns="0" rtlCol="0">
            <a:spAutoFit/>
          </a:bodyPr>
          <a:lstStyle/>
          <a:p>
            <a:pPr marL="12700">
              <a:lnSpc>
                <a:spcPts val="2310"/>
              </a:lnSpc>
            </a:pPr>
            <a:r>
              <a:rPr sz="2000" dirty="0">
                <a:solidFill>
                  <a:srgbClr val="FFFFFF"/>
                </a:solidFill>
                <a:latin typeface="Arial"/>
                <a:cs typeface="Arial"/>
              </a:rPr>
              <a:t>May </a:t>
            </a:r>
            <a:r>
              <a:rPr sz="2000" spc="-5" dirty="0">
                <a:solidFill>
                  <a:srgbClr val="FFFFFF"/>
                </a:solidFill>
                <a:latin typeface="Arial"/>
                <a:cs typeface="Arial"/>
              </a:rPr>
              <a:t>10,</a:t>
            </a:r>
            <a:r>
              <a:rPr sz="2000" spc="-95" dirty="0">
                <a:solidFill>
                  <a:srgbClr val="FFFFFF"/>
                </a:solidFill>
                <a:latin typeface="Arial"/>
                <a:cs typeface="Arial"/>
              </a:rPr>
              <a:t> </a:t>
            </a:r>
            <a:r>
              <a:rPr sz="2000" spc="-5" dirty="0">
                <a:solidFill>
                  <a:srgbClr val="FFFFFF"/>
                </a:solidFill>
                <a:latin typeface="Arial"/>
                <a:cs typeface="Arial"/>
              </a:rPr>
              <a:t>2017</a:t>
            </a:r>
            <a:endParaRPr sz="2000">
              <a:latin typeface="Arial"/>
              <a:cs typeface="Arial"/>
            </a:endParaRPr>
          </a:p>
        </p:txBody>
      </p:sp>
      <p:sp>
        <p:nvSpPr>
          <p:cNvPr id="36" name="object 36"/>
          <p:cNvSpPr txBox="1"/>
          <p:nvPr/>
        </p:nvSpPr>
        <p:spPr>
          <a:xfrm>
            <a:off x="73025" y="4250661"/>
            <a:ext cx="354965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Arial"/>
                <a:cs typeface="Arial"/>
              </a:rPr>
              <a:t>Johnson </a:t>
            </a:r>
            <a:r>
              <a:rPr sz="800" spc="-5" dirty="0">
                <a:latin typeface="Arial"/>
                <a:cs typeface="Arial"/>
              </a:rPr>
              <a:t>and Everingham, "Clustered Pose and Nonlinear Appearance</a:t>
            </a:r>
            <a:r>
              <a:rPr sz="800" spc="-70" dirty="0">
                <a:latin typeface="Arial"/>
                <a:cs typeface="Arial"/>
              </a:rPr>
              <a:t> </a:t>
            </a:r>
            <a:r>
              <a:rPr sz="800" dirty="0">
                <a:latin typeface="Arial"/>
                <a:cs typeface="Arial"/>
              </a:rPr>
              <a:t>Models</a:t>
            </a:r>
            <a:endParaRPr sz="800">
              <a:latin typeface="Arial"/>
              <a:cs typeface="Arial"/>
            </a:endParaRPr>
          </a:p>
        </p:txBody>
      </p:sp>
      <p:sp>
        <p:nvSpPr>
          <p:cNvPr id="38" name="Footer Placeholder 37">
            <a:extLst>
              <a:ext uri="{FF2B5EF4-FFF2-40B4-BE49-F238E27FC236}">
                <a16:creationId xmlns:a16="http://schemas.microsoft.com/office/drawing/2014/main" id="{4491C642-A0C5-464D-A383-108B3CE132E7}"/>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22499" y="1760919"/>
            <a:ext cx="1060225" cy="148995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 name="object 4"/>
          <p:cNvSpPr txBox="1">
            <a:spLocks noGrp="1"/>
          </p:cNvSpPr>
          <p:nvPr>
            <p:ph type="title"/>
          </p:nvPr>
        </p:nvSpPr>
        <p:spPr>
          <a:xfrm>
            <a:off x="382950" y="133350"/>
            <a:ext cx="6017846" cy="520655"/>
          </a:xfrm>
          <a:prstGeom prst="rect">
            <a:avLst/>
          </a:prstGeom>
        </p:spPr>
        <p:txBody>
          <a:bodyPr vert="horz" wrap="square" lIns="0" tIns="12700" rIns="0" bIns="0" rtlCol="0">
            <a:spAutoFit/>
          </a:bodyPr>
          <a:lstStyle/>
          <a:p>
            <a:pPr marL="12700">
              <a:lnSpc>
                <a:spcPct val="100000"/>
              </a:lnSpc>
              <a:spcBef>
                <a:spcPts val="100"/>
              </a:spcBef>
            </a:pPr>
            <a:r>
              <a:rPr spc="-10" dirty="0"/>
              <a:t>Aside: </a:t>
            </a:r>
            <a:r>
              <a:rPr spc="-5" dirty="0"/>
              <a:t>Human </a:t>
            </a:r>
            <a:r>
              <a:rPr spc="-10" dirty="0"/>
              <a:t>Pose</a:t>
            </a:r>
            <a:r>
              <a:rPr spc="-80" dirty="0"/>
              <a:t> </a:t>
            </a:r>
            <a:r>
              <a:rPr spc="-5" dirty="0"/>
              <a:t>Estimation</a:t>
            </a:r>
          </a:p>
        </p:txBody>
      </p:sp>
      <p:sp>
        <p:nvSpPr>
          <p:cNvPr id="6" name="object 6"/>
          <p:cNvSpPr txBox="1"/>
          <p:nvPr/>
        </p:nvSpPr>
        <p:spPr>
          <a:xfrm>
            <a:off x="4331207" y="3066688"/>
            <a:ext cx="636905" cy="448309"/>
          </a:xfrm>
          <a:prstGeom prst="rect">
            <a:avLst/>
          </a:prstGeom>
        </p:spPr>
        <p:txBody>
          <a:bodyPr vert="horz" wrap="square" lIns="0" tIns="12700" rIns="0" bIns="0" rtlCol="0">
            <a:spAutoFit/>
          </a:bodyPr>
          <a:lstStyle/>
          <a:p>
            <a:pPr algn="ctr">
              <a:lnSpc>
                <a:spcPts val="1664"/>
              </a:lnSpc>
              <a:spcBef>
                <a:spcPts val="100"/>
              </a:spcBef>
            </a:pPr>
            <a:r>
              <a:rPr sz="1400" b="1" spc="-5" dirty="0">
                <a:latin typeface="Arial"/>
                <a:cs typeface="Arial"/>
              </a:rPr>
              <a:t>Vector:</a:t>
            </a:r>
            <a:endParaRPr sz="1400">
              <a:latin typeface="Arial"/>
              <a:cs typeface="Arial"/>
            </a:endParaRPr>
          </a:p>
          <a:p>
            <a:pPr marL="635" algn="ctr">
              <a:lnSpc>
                <a:spcPts val="1664"/>
              </a:lnSpc>
            </a:pPr>
            <a:r>
              <a:rPr sz="1400" spc="-5" dirty="0">
                <a:latin typeface="Arial"/>
                <a:cs typeface="Arial"/>
              </a:rPr>
              <a:t>4096</a:t>
            </a:r>
            <a:endParaRPr sz="1400">
              <a:latin typeface="Arial"/>
              <a:cs typeface="Arial"/>
            </a:endParaRPr>
          </a:p>
        </p:txBody>
      </p:sp>
      <p:sp>
        <p:nvSpPr>
          <p:cNvPr id="7" name="object 7"/>
          <p:cNvSpPr/>
          <p:nvPr/>
        </p:nvSpPr>
        <p:spPr>
          <a:xfrm>
            <a:off x="4838374" y="2181704"/>
            <a:ext cx="344805" cy="50165"/>
          </a:xfrm>
          <a:custGeom>
            <a:avLst/>
            <a:gdLst/>
            <a:ahLst/>
            <a:cxnLst/>
            <a:rect l="l" t="t" r="r" b="b"/>
            <a:pathLst>
              <a:path w="344804" h="50164">
                <a:moveTo>
                  <a:pt x="0" y="50145"/>
                </a:moveTo>
                <a:lnTo>
                  <a:pt x="344690" y="0"/>
                </a:lnTo>
              </a:path>
            </a:pathLst>
          </a:custGeom>
          <a:ln w="19049">
            <a:solidFill>
              <a:srgbClr val="666666"/>
            </a:solidFill>
          </a:ln>
        </p:spPr>
        <p:txBody>
          <a:bodyPr wrap="square" lIns="0" tIns="0" rIns="0" bIns="0" rtlCol="0"/>
          <a:lstStyle/>
          <a:p>
            <a:endParaRPr/>
          </a:p>
        </p:txBody>
      </p:sp>
      <p:sp>
        <p:nvSpPr>
          <p:cNvPr id="8" name="object 8"/>
          <p:cNvSpPr/>
          <p:nvPr/>
        </p:nvSpPr>
        <p:spPr>
          <a:xfrm>
            <a:off x="5169010" y="2141042"/>
            <a:ext cx="109129" cy="81325"/>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9" name="object 9"/>
          <p:cNvSpPr txBox="1"/>
          <p:nvPr/>
        </p:nvSpPr>
        <p:spPr>
          <a:xfrm>
            <a:off x="5358000" y="2010488"/>
            <a:ext cx="1357630" cy="1076960"/>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Arial"/>
                <a:cs typeface="Arial"/>
              </a:rPr>
              <a:t>Left </a:t>
            </a:r>
            <a:r>
              <a:rPr sz="1400" b="1" dirty="0">
                <a:latin typeface="Arial"/>
                <a:cs typeface="Arial"/>
              </a:rPr>
              <a:t>foot</a:t>
            </a:r>
            <a:r>
              <a:rPr sz="1400" dirty="0">
                <a:latin typeface="Arial"/>
                <a:cs typeface="Arial"/>
              </a:rPr>
              <a:t>: (x,</a:t>
            </a:r>
            <a:r>
              <a:rPr sz="1400" spc="-60" dirty="0">
                <a:latin typeface="Arial"/>
                <a:cs typeface="Arial"/>
              </a:rPr>
              <a:t> </a:t>
            </a:r>
            <a:r>
              <a:rPr sz="1400" dirty="0">
                <a:latin typeface="Arial"/>
                <a:cs typeface="Arial"/>
              </a:rPr>
              <a:t>y)</a:t>
            </a:r>
            <a:endParaRPr sz="1400">
              <a:latin typeface="Arial"/>
              <a:cs typeface="Arial"/>
            </a:endParaRPr>
          </a:p>
          <a:p>
            <a:pPr>
              <a:lnSpc>
                <a:spcPct val="100000"/>
              </a:lnSpc>
              <a:spcBef>
                <a:spcPts val="10"/>
              </a:spcBef>
            </a:pPr>
            <a:endParaRPr sz="1400">
              <a:latin typeface="Times New Roman"/>
              <a:cs typeface="Times New Roman"/>
            </a:endParaRPr>
          </a:p>
          <a:p>
            <a:pPr marL="12700">
              <a:lnSpc>
                <a:spcPct val="100000"/>
              </a:lnSpc>
            </a:pPr>
            <a:r>
              <a:rPr sz="1400" b="1" spc="-5" dirty="0">
                <a:latin typeface="Arial"/>
                <a:cs typeface="Arial"/>
              </a:rPr>
              <a:t>Right foot</a:t>
            </a:r>
            <a:r>
              <a:rPr sz="1400" spc="-5" dirty="0">
                <a:latin typeface="Arial"/>
                <a:cs typeface="Arial"/>
              </a:rPr>
              <a:t>: </a:t>
            </a:r>
            <a:r>
              <a:rPr sz="1400" dirty="0">
                <a:latin typeface="Arial"/>
                <a:cs typeface="Arial"/>
              </a:rPr>
              <a:t>(x,</a:t>
            </a:r>
            <a:r>
              <a:rPr sz="1400" spc="-75" dirty="0">
                <a:latin typeface="Arial"/>
                <a:cs typeface="Arial"/>
              </a:rPr>
              <a:t> </a:t>
            </a:r>
            <a:r>
              <a:rPr sz="1400" dirty="0">
                <a:latin typeface="Arial"/>
                <a:cs typeface="Arial"/>
              </a:rPr>
              <a:t>y)</a:t>
            </a:r>
            <a:endParaRPr sz="1400">
              <a:latin typeface="Arial"/>
              <a:cs typeface="Arial"/>
            </a:endParaRPr>
          </a:p>
          <a:p>
            <a:pPr>
              <a:lnSpc>
                <a:spcPct val="100000"/>
              </a:lnSpc>
              <a:spcBef>
                <a:spcPts val="10"/>
              </a:spcBef>
            </a:pPr>
            <a:endParaRPr sz="1400">
              <a:latin typeface="Times New Roman"/>
              <a:cs typeface="Times New Roman"/>
            </a:endParaRPr>
          </a:p>
          <a:p>
            <a:pPr marL="12700">
              <a:lnSpc>
                <a:spcPct val="100000"/>
              </a:lnSpc>
            </a:pPr>
            <a:r>
              <a:rPr sz="1400" dirty="0">
                <a:latin typeface="Arial"/>
                <a:cs typeface="Arial"/>
              </a:rPr>
              <a:t>…</a:t>
            </a:r>
            <a:endParaRPr sz="1400">
              <a:latin typeface="Arial"/>
              <a:cs typeface="Arial"/>
            </a:endParaRPr>
          </a:p>
        </p:txBody>
      </p:sp>
      <p:sp>
        <p:nvSpPr>
          <p:cNvPr id="10" name="object 10"/>
          <p:cNvSpPr txBox="1"/>
          <p:nvPr/>
        </p:nvSpPr>
        <p:spPr>
          <a:xfrm>
            <a:off x="5358000" y="3267788"/>
            <a:ext cx="1278890" cy="238760"/>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Arial"/>
                <a:cs typeface="Arial"/>
              </a:rPr>
              <a:t>Head top</a:t>
            </a:r>
            <a:r>
              <a:rPr sz="1400" spc="-5" dirty="0">
                <a:latin typeface="Arial"/>
                <a:cs typeface="Arial"/>
              </a:rPr>
              <a:t>: </a:t>
            </a:r>
            <a:r>
              <a:rPr sz="1400" dirty="0">
                <a:latin typeface="Arial"/>
                <a:cs typeface="Arial"/>
              </a:rPr>
              <a:t>(x,</a:t>
            </a:r>
            <a:r>
              <a:rPr sz="1400" spc="-80" dirty="0">
                <a:latin typeface="Arial"/>
                <a:cs typeface="Arial"/>
              </a:rPr>
              <a:t> </a:t>
            </a:r>
            <a:r>
              <a:rPr sz="1400" dirty="0">
                <a:latin typeface="Arial"/>
                <a:cs typeface="Arial"/>
              </a:rPr>
              <a:t>y)</a:t>
            </a:r>
            <a:endParaRPr sz="1400">
              <a:latin typeface="Arial"/>
              <a:cs typeface="Arial"/>
            </a:endParaRPr>
          </a:p>
        </p:txBody>
      </p:sp>
      <p:sp>
        <p:nvSpPr>
          <p:cNvPr id="11" name="object 11"/>
          <p:cNvSpPr/>
          <p:nvPr/>
        </p:nvSpPr>
        <p:spPr>
          <a:xfrm>
            <a:off x="4811074" y="2552700"/>
            <a:ext cx="353060" cy="6350"/>
          </a:xfrm>
          <a:custGeom>
            <a:avLst/>
            <a:gdLst/>
            <a:ahLst/>
            <a:cxnLst/>
            <a:rect l="l" t="t" r="r" b="b"/>
            <a:pathLst>
              <a:path w="353060" h="6350">
                <a:moveTo>
                  <a:pt x="0" y="0"/>
                </a:moveTo>
                <a:lnTo>
                  <a:pt x="352815" y="5891"/>
                </a:lnTo>
              </a:path>
            </a:pathLst>
          </a:custGeom>
          <a:ln w="19049">
            <a:solidFill>
              <a:srgbClr val="666666"/>
            </a:solidFill>
          </a:ln>
        </p:spPr>
        <p:txBody>
          <a:bodyPr wrap="square" lIns="0" tIns="0" rIns="0" bIns="0" rtlCol="0"/>
          <a:lstStyle/>
          <a:p>
            <a:endParaRPr/>
          </a:p>
        </p:txBody>
      </p:sp>
      <p:sp>
        <p:nvSpPr>
          <p:cNvPr id="12" name="object 12"/>
          <p:cNvSpPr/>
          <p:nvPr/>
        </p:nvSpPr>
        <p:spPr>
          <a:xfrm>
            <a:off x="5153840" y="2517605"/>
            <a:ext cx="106014" cy="81972"/>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3" name="object 13"/>
          <p:cNvSpPr/>
          <p:nvPr/>
        </p:nvSpPr>
        <p:spPr>
          <a:xfrm>
            <a:off x="4864975" y="2910900"/>
            <a:ext cx="368300" cy="288925"/>
          </a:xfrm>
          <a:custGeom>
            <a:avLst/>
            <a:gdLst/>
            <a:ahLst/>
            <a:cxnLst/>
            <a:rect l="l" t="t" r="r" b="b"/>
            <a:pathLst>
              <a:path w="368300" h="288925">
                <a:moveTo>
                  <a:pt x="0" y="0"/>
                </a:moveTo>
                <a:lnTo>
                  <a:pt x="368172" y="288847"/>
                </a:lnTo>
              </a:path>
            </a:pathLst>
          </a:custGeom>
          <a:ln w="19049">
            <a:solidFill>
              <a:srgbClr val="666666"/>
            </a:solidFill>
          </a:ln>
        </p:spPr>
        <p:txBody>
          <a:bodyPr wrap="square" lIns="0" tIns="0" rIns="0" bIns="0" rtlCol="0"/>
          <a:lstStyle/>
          <a:p>
            <a:endParaRPr/>
          </a:p>
        </p:txBody>
      </p:sp>
      <p:sp>
        <p:nvSpPr>
          <p:cNvPr id="14" name="object 14"/>
          <p:cNvSpPr/>
          <p:nvPr/>
        </p:nvSpPr>
        <p:spPr>
          <a:xfrm>
            <a:off x="5204200" y="3165467"/>
            <a:ext cx="106488" cy="97167"/>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5" name="object 15"/>
          <p:cNvSpPr txBox="1"/>
          <p:nvPr/>
        </p:nvSpPr>
        <p:spPr>
          <a:xfrm>
            <a:off x="86275" y="4224450"/>
            <a:ext cx="2908300" cy="320040"/>
          </a:xfrm>
          <a:prstGeom prst="rect">
            <a:avLst/>
          </a:prstGeom>
        </p:spPr>
        <p:txBody>
          <a:bodyPr vert="horz" wrap="square" lIns="0" tIns="635" rIns="0" bIns="0" rtlCol="0">
            <a:spAutoFit/>
          </a:bodyPr>
          <a:lstStyle/>
          <a:p>
            <a:pPr marL="12700" marR="5080">
              <a:lnSpc>
                <a:spcPct val="100000"/>
              </a:lnSpc>
              <a:spcBef>
                <a:spcPts val="5"/>
              </a:spcBef>
            </a:pPr>
            <a:r>
              <a:rPr sz="1000" spc="-5" dirty="0">
                <a:latin typeface="Arial"/>
                <a:cs typeface="Arial"/>
              </a:rPr>
              <a:t>Toshev and Szegedy, </a:t>
            </a:r>
            <a:r>
              <a:rPr sz="1000" dirty="0">
                <a:latin typeface="Arial"/>
                <a:cs typeface="Arial"/>
              </a:rPr>
              <a:t>“DeepPose: </a:t>
            </a:r>
            <a:r>
              <a:rPr sz="1000" spc="-5" dirty="0">
                <a:latin typeface="Arial"/>
                <a:cs typeface="Arial"/>
              </a:rPr>
              <a:t>Human Pose  Estimation </a:t>
            </a:r>
            <a:r>
              <a:rPr sz="1000" dirty="0">
                <a:latin typeface="Arial"/>
                <a:cs typeface="Arial"/>
              </a:rPr>
              <a:t>via </a:t>
            </a:r>
            <a:r>
              <a:rPr sz="1000" spc="-5" dirty="0">
                <a:latin typeface="Arial"/>
                <a:cs typeface="Arial"/>
              </a:rPr>
              <a:t>Deep Neural Networks”, CVPR</a:t>
            </a:r>
            <a:r>
              <a:rPr sz="1000" spc="-80" dirty="0">
                <a:latin typeface="Arial"/>
                <a:cs typeface="Arial"/>
              </a:rPr>
              <a:t> </a:t>
            </a:r>
            <a:r>
              <a:rPr sz="1000" spc="-5" dirty="0">
                <a:latin typeface="Arial"/>
                <a:cs typeface="Arial"/>
              </a:rPr>
              <a:t>2014</a:t>
            </a:r>
            <a:endParaRPr sz="1000">
              <a:latin typeface="Arial"/>
              <a:cs typeface="Arial"/>
            </a:endParaRPr>
          </a:p>
        </p:txBody>
      </p:sp>
      <p:sp>
        <p:nvSpPr>
          <p:cNvPr id="17" name="object 17"/>
          <p:cNvSpPr txBox="1"/>
          <p:nvPr/>
        </p:nvSpPr>
        <p:spPr>
          <a:xfrm>
            <a:off x="7456525" y="4704900"/>
            <a:ext cx="1564005" cy="309245"/>
          </a:xfrm>
          <a:prstGeom prst="rect">
            <a:avLst/>
          </a:prstGeom>
        </p:spPr>
        <p:txBody>
          <a:bodyPr vert="horz" wrap="square" lIns="0" tIns="0" rIns="0" bIns="0" rtlCol="0">
            <a:spAutoFit/>
          </a:bodyPr>
          <a:lstStyle/>
          <a:p>
            <a:pPr marL="12700">
              <a:lnSpc>
                <a:spcPts val="2310"/>
              </a:lnSpc>
            </a:pPr>
            <a:r>
              <a:rPr sz="2000" dirty="0">
                <a:solidFill>
                  <a:srgbClr val="FFFFFF"/>
                </a:solidFill>
                <a:latin typeface="Arial"/>
                <a:cs typeface="Arial"/>
              </a:rPr>
              <a:t>May </a:t>
            </a:r>
            <a:r>
              <a:rPr sz="2000" spc="-5" dirty="0">
                <a:solidFill>
                  <a:srgbClr val="FFFFFF"/>
                </a:solidFill>
                <a:latin typeface="Arial"/>
                <a:cs typeface="Arial"/>
              </a:rPr>
              <a:t>10,</a:t>
            </a:r>
            <a:r>
              <a:rPr sz="2000" spc="-95" dirty="0">
                <a:solidFill>
                  <a:srgbClr val="FFFFFF"/>
                </a:solidFill>
                <a:latin typeface="Arial"/>
                <a:cs typeface="Arial"/>
              </a:rPr>
              <a:t> </a:t>
            </a:r>
            <a:r>
              <a:rPr sz="2000" spc="-5" dirty="0">
                <a:solidFill>
                  <a:srgbClr val="FFFFFF"/>
                </a:solidFill>
                <a:latin typeface="Arial"/>
                <a:cs typeface="Arial"/>
              </a:rPr>
              <a:t>2017</a:t>
            </a:r>
            <a:endParaRPr sz="2000">
              <a:latin typeface="Arial"/>
              <a:cs typeface="Arial"/>
            </a:endParaRPr>
          </a:p>
        </p:txBody>
      </p:sp>
      <p:pic>
        <p:nvPicPr>
          <p:cNvPr id="16" name="Picture 15">
            <a:extLst>
              <a:ext uri="{FF2B5EF4-FFF2-40B4-BE49-F238E27FC236}">
                <a16:creationId xmlns:a16="http://schemas.microsoft.com/office/drawing/2014/main" id="{414A629E-633D-4B30-8FFF-34F9BF899FB5}"/>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652007" y="1862348"/>
            <a:ext cx="2976880" cy="1225100"/>
          </a:xfrm>
          <a:prstGeom prst="rect">
            <a:avLst/>
          </a:prstGeom>
        </p:spPr>
      </p:pic>
      <p:sp>
        <p:nvSpPr>
          <p:cNvPr id="2" name="Footer Placeholder 1">
            <a:extLst>
              <a:ext uri="{FF2B5EF4-FFF2-40B4-BE49-F238E27FC236}">
                <a16:creationId xmlns:a16="http://schemas.microsoft.com/office/drawing/2014/main" id="{D3C694B4-5573-42AF-BA03-062AE37D6442}"/>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22499" y="1760919"/>
            <a:ext cx="1060225" cy="148995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 name="object 4"/>
          <p:cNvSpPr txBox="1">
            <a:spLocks noGrp="1"/>
          </p:cNvSpPr>
          <p:nvPr>
            <p:ph type="title"/>
          </p:nvPr>
        </p:nvSpPr>
        <p:spPr>
          <a:xfrm>
            <a:off x="382950" y="242225"/>
            <a:ext cx="6017850" cy="520655"/>
          </a:xfrm>
          <a:prstGeom prst="rect">
            <a:avLst/>
          </a:prstGeom>
        </p:spPr>
        <p:txBody>
          <a:bodyPr vert="horz" wrap="square" lIns="0" tIns="12700" rIns="0" bIns="0" rtlCol="0">
            <a:spAutoFit/>
          </a:bodyPr>
          <a:lstStyle/>
          <a:p>
            <a:pPr marL="12700">
              <a:lnSpc>
                <a:spcPct val="100000"/>
              </a:lnSpc>
              <a:spcBef>
                <a:spcPts val="100"/>
              </a:spcBef>
            </a:pPr>
            <a:r>
              <a:rPr spc="-10" dirty="0"/>
              <a:t>Aside: </a:t>
            </a:r>
            <a:r>
              <a:rPr spc="-5" dirty="0"/>
              <a:t>Human </a:t>
            </a:r>
            <a:r>
              <a:rPr spc="-10" dirty="0"/>
              <a:t>Pose</a:t>
            </a:r>
            <a:r>
              <a:rPr spc="-80" dirty="0"/>
              <a:t> </a:t>
            </a:r>
            <a:r>
              <a:rPr spc="-5" dirty="0"/>
              <a:t>Estimation</a:t>
            </a:r>
          </a:p>
        </p:txBody>
      </p:sp>
      <p:sp>
        <p:nvSpPr>
          <p:cNvPr id="6" name="object 6"/>
          <p:cNvSpPr txBox="1"/>
          <p:nvPr/>
        </p:nvSpPr>
        <p:spPr>
          <a:xfrm>
            <a:off x="4331207" y="3066688"/>
            <a:ext cx="636905" cy="448309"/>
          </a:xfrm>
          <a:prstGeom prst="rect">
            <a:avLst/>
          </a:prstGeom>
        </p:spPr>
        <p:txBody>
          <a:bodyPr vert="horz" wrap="square" lIns="0" tIns="12700" rIns="0" bIns="0" rtlCol="0">
            <a:spAutoFit/>
          </a:bodyPr>
          <a:lstStyle/>
          <a:p>
            <a:pPr algn="ctr">
              <a:lnSpc>
                <a:spcPts val="1664"/>
              </a:lnSpc>
              <a:spcBef>
                <a:spcPts val="100"/>
              </a:spcBef>
            </a:pPr>
            <a:r>
              <a:rPr sz="1400" b="1" spc="-5" dirty="0">
                <a:latin typeface="Arial"/>
                <a:cs typeface="Arial"/>
              </a:rPr>
              <a:t>Vector:</a:t>
            </a:r>
            <a:endParaRPr sz="1400">
              <a:latin typeface="Arial"/>
              <a:cs typeface="Arial"/>
            </a:endParaRPr>
          </a:p>
          <a:p>
            <a:pPr marL="635" algn="ctr">
              <a:lnSpc>
                <a:spcPts val="1664"/>
              </a:lnSpc>
            </a:pPr>
            <a:r>
              <a:rPr sz="1400" spc="-5" dirty="0">
                <a:latin typeface="Arial"/>
                <a:cs typeface="Arial"/>
              </a:rPr>
              <a:t>4096</a:t>
            </a:r>
            <a:endParaRPr sz="1400">
              <a:latin typeface="Arial"/>
              <a:cs typeface="Arial"/>
            </a:endParaRPr>
          </a:p>
        </p:txBody>
      </p:sp>
      <p:sp>
        <p:nvSpPr>
          <p:cNvPr id="7" name="object 7"/>
          <p:cNvSpPr/>
          <p:nvPr/>
        </p:nvSpPr>
        <p:spPr>
          <a:xfrm>
            <a:off x="4838374" y="2181704"/>
            <a:ext cx="344805" cy="50165"/>
          </a:xfrm>
          <a:custGeom>
            <a:avLst/>
            <a:gdLst/>
            <a:ahLst/>
            <a:cxnLst/>
            <a:rect l="l" t="t" r="r" b="b"/>
            <a:pathLst>
              <a:path w="344804" h="50164">
                <a:moveTo>
                  <a:pt x="0" y="50145"/>
                </a:moveTo>
                <a:lnTo>
                  <a:pt x="344690" y="0"/>
                </a:lnTo>
              </a:path>
            </a:pathLst>
          </a:custGeom>
          <a:ln w="19049">
            <a:solidFill>
              <a:srgbClr val="666666"/>
            </a:solidFill>
          </a:ln>
        </p:spPr>
        <p:txBody>
          <a:bodyPr wrap="square" lIns="0" tIns="0" rIns="0" bIns="0" rtlCol="0"/>
          <a:lstStyle/>
          <a:p>
            <a:endParaRPr/>
          </a:p>
        </p:txBody>
      </p:sp>
      <p:sp>
        <p:nvSpPr>
          <p:cNvPr id="8" name="object 8"/>
          <p:cNvSpPr/>
          <p:nvPr/>
        </p:nvSpPr>
        <p:spPr>
          <a:xfrm>
            <a:off x="5169010" y="2141042"/>
            <a:ext cx="109129" cy="81325"/>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9" name="object 9"/>
          <p:cNvSpPr txBox="1"/>
          <p:nvPr/>
        </p:nvSpPr>
        <p:spPr>
          <a:xfrm>
            <a:off x="5358000" y="2010488"/>
            <a:ext cx="1229360" cy="238760"/>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Arial"/>
                <a:cs typeface="Arial"/>
              </a:rPr>
              <a:t>Left </a:t>
            </a:r>
            <a:r>
              <a:rPr sz="1400" b="1" dirty="0">
                <a:latin typeface="Arial"/>
                <a:cs typeface="Arial"/>
              </a:rPr>
              <a:t>foot</a:t>
            </a:r>
            <a:r>
              <a:rPr sz="1400" dirty="0">
                <a:latin typeface="Arial"/>
                <a:cs typeface="Arial"/>
              </a:rPr>
              <a:t>: (x,</a:t>
            </a:r>
            <a:r>
              <a:rPr sz="1400" spc="-95" dirty="0">
                <a:latin typeface="Arial"/>
                <a:cs typeface="Arial"/>
              </a:rPr>
              <a:t> </a:t>
            </a:r>
            <a:r>
              <a:rPr sz="1400" dirty="0">
                <a:latin typeface="Arial"/>
                <a:cs typeface="Arial"/>
              </a:rPr>
              <a:t>y)</a:t>
            </a:r>
            <a:endParaRPr sz="1400">
              <a:latin typeface="Arial"/>
              <a:cs typeface="Arial"/>
            </a:endParaRPr>
          </a:p>
        </p:txBody>
      </p:sp>
      <p:sp>
        <p:nvSpPr>
          <p:cNvPr id="10" name="object 10"/>
          <p:cNvSpPr txBox="1"/>
          <p:nvPr/>
        </p:nvSpPr>
        <p:spPr>
          <a:xfrm>
            <a:off x="5358000" y="2429588"/>
            <a:ext cx="1357630" cy="238760"/>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Arial"/>
                <a:cs typeface="Arial"/>
              </a:rPr>
              <a:t>Right foot</a:t>
            </a:r>
            <a:r>
              <a:rPr sz="1400" spc="-5" dirty="0">
                <a:latin typeface="Arial"/>
                <a:cs typeface="Arial"/>
              </a:rPr>
              <a:t>: </a:t>
            </a:r>
            <a:r>
              <a:rPr sz="1400" dirty="0">
                <a:latin typeface="Arial"/>
                <a:cs typeface="Arial"/>
              </a:rPr>
              <a:t>(x,</a:t>
            </a:r>
            <a:r>
              <a:rPr sz="1400" spc="-75" dirty="0">
                <a:latin typeface="Arial"/>
                <a:cs typeface="Arial"/>
              </a:rPr>
              <a:t> </a:t>
            </a:r>
            <a:r>
              <a:rPr sz="1400" dirty="0">
                <a:latin typeface="Arial"/>
                <a:cs typeface="Arial"/>
              </a:rPr>
              <a:t>y)</a:t>
            </a:r>
            <a:endParaRPr sz="1400">
              <a:latin typeface="Arial"/>
              <a:cs typeface="Arial"/>
            </a:endParaRPr>
          </a:p>
        </p:txBody>
      </p:sp>
      <p:sp>
        <p:nvSpPr>
          <p:cNvPr id="11" name="object 11"/>
          <p:cNvSpPr txBox="1"/>
          <p:nvPr/>
        </p:nvSpPr>
        <p:spPr>
          <a:xfrm>
            <a:off x="5358000" y="2848688"/>
            <a:ext cx="203200"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Arial"/>
                <a:cs typeface="Arial"/>
              </a:rPr>
              <a:t>…</a:t>
            </a:r>
            <a:endParaRPr sz="1400">
              <a:latin typeface="Arial"/>
              <a:cs typeface="Arial"/>
            </a:endParaRPr>
          </a:p>
        </p:txBody>
      </p:sp>
      <p:sp>
        <p:nvSpPr>
          <p:cNvPr id="12" name="object 12"/>
          <p:cNvSpPr txBox="1"/>
          <p:nvPr/>
        </p:nvSpPr>
        <p:spPr>
          <a:xfrm>
            <a:off x="5358000" y="3267788"/>
            <a:ext cx="1278890" cy="238760"/>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Arial"/>
                <a:cs typeface="Arial"/>
              </a:rPr>
              <a:t>Head top</a:t>
            </a:r>
            <a:r>
              <a:rPr sz="1400" spc="-5" dirty="0">
                <a:latin typeface="Arial"/>
                <a:cs typeface="Arial"/>
              </a:rPr>
              <a:t>: </a:t>
            </a:r>
            <a:r>
              <a:rPr sz="1400" dirty="0">
                <a:latin typeface="Arial"/>
                <a:cs typeface="Arial"/>
              </a:rPr>
              <a:t>(x,</a:t>
            </a:r>
            <a:r>
              <a:rPr sz="1400" spc="-80" dirty="0">
                <a:latin typeface="Arial"/>
                <a:cs typeface="Arial"/>
              </a:rPr>
              <a:t> </a:t>
            </a:r>
            <a:r>
              <a:rPr sz="1400" dirty="0">
                <a:latin typeface="Arial"/>
                <a:cs typeface="Arial"/>
              </a:rPr>
              <a:t>y)</a:t>
            </a:r>
            <a:endParaRPr sz="1400">
              <a:latin typeface="Arial"/>
              <a:cs typeface="Arial"/>
            </a:endParaRPr>
          </a:p>
        </p:txBody>
      </p:sp>
      <p:sp>
        <p:nvSpPr>
          <p:cNvPr id="13" name="object 13"/>
          <p:cNvSpPr/>
          <p:nvPr/>
        </p:nvSpPr>
        <p:spPr>
          <a:xfrm>
            <a:off x="4811074" y="2552700"/>
            <a:ext cx="353060" cy="6350"/>
          </a:xfrm>
          <a:custGeom>
            <a:avLst/>
            <a:gdLst/>
            <a:ahLst/>
            <a:cxnLst/>
            <a:rect l="l" t="t" r="r" b="b"/>
            <a:pathLst>
              <a:path w="353060" h="6350">
                <a:moveTo>
                  <a:pt x="0" y="0"/>
                </a:moveTo>
                <a:lnTo>
                  <a:pt x="352815" y="5891"/>
                </a:lnTo>
              </a:path>
            </a:pathLst>
          </a:custGeom>
          <a:ln w="19049">
            <a:solidFill>
              <a:srgbClr val="666666"/>
            </a:solidFill>
          </a:ln>
        </p:spPr>
        <p:txBody>
          <a:bodyPr wrap="square" lIns="0" tIns="0" rIns="0" bIns="0" rtlCol="0"/>
          <a:lstStyle/>
          <a:p>
            <a:endParaRPr/>
          </a:p>
        </p:txBody>
      </p:sp>
      <p:sp>
        <p:nvSpPr>
          <p:cNvPr id="14" name="object 14"/>
          <p:cNvSpPr/>
          <p:nvPr/>
        </p:nvSpPr>
        <p:spPr>
          <a:xfrm>
            <a:off x="5153840" y="2517605"/>
            <a:ext cx="106014" cy="81972"/>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5" name="object 15"/>
          <p:cNvSpPr/>
          <p:nvPr/>
        </p:nvSpPr>
        <p:spPr>
          <a:xfrm>
            <a:off x="4864975" y="2910900"/>
            <a:ext cx="368300" cy="288925"/>
          </a:xfrm>
          <a:custGeom>
            <a:avLst/>
            <a:gdLst/>
            <a:ahLst/>
            <a:cxnLst/>
            <a:rect l="l" t="t" r="r" b="b"/>
            <a:pathLst>
              <a:path w="368300" h="288925">
                <a:moveTo>
                  <a:pt x="0" y="0"/>
                </a:moveTo>
                <a:lnTo>
                  <a:pt x="368172" y="288847"/>
                </a:lnTo>
              </a:path>
            </a:pathLst>
          </a:custGeom>
          <a:ln w="19049">
            <a:solidFill>
              <a:srgbClr val="666666"/>
            </a:solidFill>
          </a:ln>
        </p:spPr>
        <p:txBody>
          <a:bodyPr wrap="square" lIns="0" tIns="0" rIns="0" bIns="0" rtlCol="0"/>
          <a:lstStyle/>
          <a:p>
            <a:endParaRPr/>
          </a:p>
        </p:txBody>
      </p:sp>
      <p:sp>
        <p:nvSpPr>
          <p:cNvPr id="16" name="object 16"/>
          <p:cNvSpPr/>
          <p:nvPr/>
        </p:nvSpPr>
        <p:spPr>
          <a:xfrm>
            <a:off x="5204200" y="3165467"/>
            <a:ext cx="106488" cy="97167"/>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7" name="object 17"/>
          <p:cNvSpPr txBox="1"/>
          <p:nvPr/>
        </p:nvSpPr>
        <p:spPr>
          <a:xfrm>
            <a:off x="6932200" y="2042109"/>
            <a:ext cx="58864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L2</a:t>
            </a:r>
            <a:r>
              <a:rPr sz="1400" spc="-80" dirty="0">
                <a:latin typeface="Arial"/>
                <a:cs typeface="Arial"/>
              </a:rPr>
              <a:t> </a:t>
            </a:r>
            <a:r>
              <a:rPr sz="1400" spc="-5" dirty="0">
                <a:latin typeface="Arial"/>
                <a:cs typeface="Arial"/>
              </a:rPr>
              <a:t>loss</a:t>
            </a:r>
            <a:endParaRPr sz="1400">
              <a:latin typeface="Arial"/>
              <a:cs typeface="Arial"/>
            </a:endParaRPr>
          </a:p>
        </p:txBody>
      </p:sp>
      <p:sp>
        <p:nvSpPr>
          <p:cNvPr id="18" name="object 18"/>
          <p:cNvSpPr txBox="1"/>
          <p:nvPr/>
        </p:nvSpPr>
        <p:spPr>
          <a:xfrm>
            <a:off x="6766750" y="1286484"/>
            <a:ext cx="972185" cy="448309"/>
          </a:xfrm>
          <a:prstGeom prst="rect">
            <a:avLst/>
          </a:prstGeom>
        </p:spPr>
        <p:txBody>
          <a:bodyPr vert="horz" wrap="square" lIns="0" tIns="22860" rIns="0" bIns="0" rtlCol="0">
            <a:spAutoFit/>
          </a:bodyPr>
          <a:lstStyle/>
          <a:p>
            <a:pPr marL="12700" marR="5080">
              <a:lnSpc>
                <a:spcPts val="1650"/>
              </a:lnSpc>
              <a:spcBef>
                <a:spcPts val="180"/>
              </a:spcBef>
            </a:pPr>
            <a:r>
              <a:rPr sz="1400" b="1" spc="-5" dirty="0">
                <a:latin typeface="Arial"/>
                <a:cs typeface="Arial"/>
              </a:rPr>
              <a:t>Correct</a:t>
            </a:r>
            <a:r>
              <a:rPr sz="1400" b="1" spc="-90" dirty="0">
                <a:latin typeface="Arial"/>
                <a:cs typeface="Arial"/>
              </a:rPr>
              <a:t> </a:t>
            </a:r>
            <a:r>
              <a:rPr sz="1400" b="1" spc="-5" dirty="0">
                <a:latin typeface="Arial"/>
                <a:cs typeface="Arial"/>
              </a:rPr>
              <a:t>left  foot</a:t>
            </a:r>
            <a:r>
              <a:rPr sz="1400" spc="-5" dirty="0">
                <a:latin typeface="Arial"/>
                <a:cs typeface="Arial"/>
              </a:rPr>
              <a:t>: </a:t>
            </a:r>
            <a:r>
              <a:rPr sz="1400" dirty="0">
                <a:latin typeface="Arial"/>
                <a:cs typeface="Arial"/>
              </a:rPr>
              <a:t>(x’,</a:t>
            </a:r>
            <a:r>
              <a:rPr sz="1400" spc="-65" dirty="0">
                <a:latin typeface="Arial"/>
                <a:cs typeface="Arial"/>
              </a:rPr>
              <a:t> </a:t>
            </a:r>
            <a:r>
              <a:rPr sz="1400" dirty="0">
                <a:latin typeface="Arial"/>
                <a:cs typeface="Arial"/>
              </a:rPr>
              <a:t>y’)</a:t>
            </a:r>
            <a:endParaRPr sz="1400">
              <a:latin typeface="Arial"/>
              <a:cs typeface="Arial"/>
            </a:endParaRPr>
          </a:p>
        </p:txBody>
      </p:sp>
      <p:sp>
        <p:nvSpPr>
          <p:cNvPr id="19" name="object 19"/>
          <p:cNvSpPr txBox="1"/>
          <p:nvPr/>
        </p:nvSpPr>
        <p:spPr>
          <a:xfrm>
            <a:off x="6932200" y="3316788"/>
            <a:ext cx="58864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L2</a:t>
            </a:r>
            <a:r>
              <a:rPr sz="1400" spc="-80" dirty="0">
                <a:latin typeface="Arial"/>
                <a:cs typeface="Arial"/>
              </a:rPr>
              <a:t> </a:t>
            </a:r>
            <a:r>
              <a:rPr sz="1400" spc="-5" dirty="0">
                <a:latin typeface="Arial"/>
                <a:cs typeface="Arial"/>
              </a:rPr>
              <a:t>loss</a:t>
            </a:r>
            <a:endParaRPr sz="1400">
              <a:latin typeface="Arial"/>
              <a:cs typeface="Arial"/>
            </a:endParaRPr>
          </a:p>
        </p:txBody>
      </p:sp>
      <p:sp>
        <p:nvSpPr>
          <p:cNvPr id="20" name="object 20"/>
          <p:cNvSpPr txBox="1"/>
          <p:nvPr/>
        </p:nvSpPr>
        <p:spPr>
          <a:xfrm>
            <a:off x="6673450" y="3877938"/>
            <a:ext cx="1120775" cy="238760"/>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Arial"/>
                <a:cs typeface="Arial"/>
              </a:rPr>
              <a:t>Correct</a:t>
            </a:r>
            <a:r>
              <a:rPr sz="1400" b="1" spc="-75" dirty="0">
                <a:latin typeface="Arial"/>
                <a:cs typeface="Arial"/>
              </a:rPr>
              <a:t> </a:t>
            </a:r>
            <a:r>
              <a:rPr sz="1400" b="1" spc="-5" dirty="0">
                <a:latin typeface="Arial"/>
                <a:cs typeface="Arial"/>
              </a:rPr>
              <a:t>head</a:t>
            </a:r>
            <a:endParaRPr sz="1400">
              <a:latin typeface="Arial"/>
              <a:cs typeface="Arial"/>
            </a:endParaRPr>
          </a:p>
        </p:txBody>
      </p:sp>
      <p:sp>
        <p:nvSpPr>
          <p:cNvPr id="21" name="object 21"/>
          <p:cNvSpPr/>
          <p:nvPr/>
        </p:nvSpPr>
        <p:spPr>
          <a:xfrm>
            <a:off x="7196509" y="3648124"/>
            <a:ext cx="81980" cy="205775"/>
          </a:xfrm>
          <a:prstGeom prst="rect">
            <a:avLst/>
          </a:prstGeom>
          <a:blipFill>
            <a:blip r:embed="rId6"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2" name="object 22"/>
          <p:cNvSpPr/>
          <p:nvPr/>
        </p:nvSpPr>
        <p:spPr>
          <a:xfrm>
            <a:off x="7240284" y="1800821"/>
            <a:ext cx="81980" cy="233975"/>
          </a:xfrm>
          <a:prstGeom prst="rect">
            <a:avLst/>
          </a:prstGeom>
          <a:blipFill>
            <a:blip r:embed="rId7"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3" name="object 23"/>
          <p:cNvSpPr/>
          <p:nvPr/>
        </p:nvSpPr>
        <p:spPr>
          <a:xfrm>
            <a:off x="6693724" y="3393209"/>
            <a:ext cx="152975" cy="81980"/>
          </a:xfrm>
          <a:prstGeom prst="rect">
            <a:avLst/>
          </a:prstGeom>
          <a:blipFill>
            <a:blip r:embed="rId8"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4" name="object 24"/>
          <p:cNvSpPr/>
          <p:nvPr/>
        </p:nvSpPr>
        <p:spPr>
          <a:xfrm>
            <a:off x="6670824" y="2144059"/>
            <a:ext cx="144275" cy="81980"/>
          </a:xfrm>
          <a:prstGeom prst="rect">
            <a:avLst/>
          </a:prstGeom>
          <a:blipFill>
            <a:blip r:embed="rId9"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5" name="object 25"/>
          <p:cNvSpPr txBox="1"/>
          <p:nvPr/>
        </p:nvSpPr>
        <p:spPr>
          <a:xfrm>
            <a:off x="6941024" y="2456541"/>
            <a:ext cx="58864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L2</a:t>
            </a:r>
            <a:r>
              <a:rPr sz="1400" spc="-80" dirty="0">
                <a:latin typeface="Arial"/>
                <a:cs typeface="Arial"/>
              </a:rPr>
              <a:t> </a:t>
            </a:r>
            <a:r>
              <a:rPr sz="1400" spc="-5" dirty="0">
                <a:latin typeface="Arial"/>
                <a:cs typeface="Arial"/>
              </a:rPr>
              <a:t>loss</a:t>
            </a:r>
            <a:endParaRPr sz="1400">
              <a:latin typeface="Arial"/>
              <a:cs typeface="Arial"/>
            </a:endParaRPr>
          </a:p>
        </p:txBody>
      </p:sp>
      <p:sp>
        <p:nvSpPr>
          <p:cNvPr id="26" name="object 26"/>
          <p:cNvSpPr/>
          <p:nvPr/>
        </p:nvSpPr>
        <p:spPr>
          <a:xfrm>
            <a:off x="6765000" y="2549506"/>
            <a:ext cx="144275" cy="81980"/>
          </a:xfrm>
          <a:prstGeom prst="rect">
            <a:avLst/>
          </a:prstGeom>
          <a:blipFill>
            <a:blip r:embed="rId10"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7" name="object 27"/>
          <p:cNvSpPr txBox="1"/>
          <p:nvPr/>
        </p:nvSpPr>
        <p:spPr>
          <a:xfrm>
            <a:off x="8614553" y="2758338"/>
            <a:ext cx="440055" cy="238760"/>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Arial"/>
                <a:cs typeface="Arial"/>
              </a:rPr>
              <a:t>Loss</a:t>
            </a:r>
            <a:endParaRPr sz="1400">
              <a:latin typeface="Arial"/>
              <a:cs typeface="Arial"/>
            </a:endParaRPr>
          </a:p>
        </p:txBody>
      </p:sp>
      <p:sp>
        <p:nvSpPr>
          <p:cNvPr id="28" name="object 28"/>
          <p:cNvSpPr txBox="1"/>
          <p:nvPr/>
        </p:nvSpPr>
        <p:spPr>
          <a:xfrm>
            <a:off x="7913850" y="2610485"/>
            <a:ext cx="248285" cy="482600"/>
          </a:xfrm>
          <a:prstGeom prst="rect">
            <a:avLst/>
          </a:prstGeom>
        </p:spPr>
        <p:txBody>
          <a:bodyPr vert="horz" wrap="square" lIns="0" tIns="12700" rIns="0" bIns="0" rtlCol="0">
            <a:spAutoFit/>
          </a:bodyPr>
          <a:lstStyle/>
          <a:p>
            <a:pPr marL="12700">
              <a:lnSpc>
                <a:spcPct val="100000"/>
              </a:lnSpc>
              <a:spcBef>
                <a:spcPts val="100"/>
              </a:spcBef>
            </a:pPr>
            <a:r>
              <a:rPr sz="3000" b="1" dirty="0">
                <a:latin typeface="Arial"/>
                <a:cs typeface="Arial"/>
              </a:rPr>
              <a:t>+</a:t>
            </a:r>
            <a:endParaRPr sz="3000">
              <a:latin typeface="Arial"/>
              <a:cs typeface="Arial"/>
            </a:endParaRPr>
          </a:p>
        </p:txBody>
      </p:sp>
      <p:sp>
        <p:nvSpPr>
          <p:cNvPr id="29" name="object 29"/>
          <p:cNvSpPr/>
          <p:nvPr/>
        </p:nvSpPr>
        <p:spPr>
          <a:xfrm>
            <a:off x="8216149" y="2879025"/>
            <a:ext cx="269875" cy="0"/>
          </a:xfrm>
          <a:custGeom>
            <a:avLst/>
            <a:gdLst/>
            <a:ahLst/>
            <a:cxnLst/>
            <a:rect l="l" t="t" r="r" b="b"/>
            <a:pathLst>
              <a:path w="269875">
                <a:moveTo>
                  <a:pt x="0" y="0"/>
                </a:moveTo>
                <a:lnTo>
                  <a:pt x="269399" y="0"/>
                </a:lnTo>
              </a:path>
            </a:pathLst>
          </a:custGeom>
          <a:ln w="19049">
            <a:solidFill>
              <a:srgbClr val="666666"/>
            </a:solidFill>
          </a:ln>
        </p:spPr>
        <p:txBody>
          <a:bodyPr wrap="square" lIns="0" tIns="0" rIns="0" bIns="0" rtlCol="0"/>
          <a:lstStyle/>
          <a:p>
            <a:endParaRPr/>
          </a:p>
        </p:txBody>
      </p:sp>
      <p:sp>
        <p:nvSpPr>
          <p:cNvPr id="30" name="object 30"/>
          <p:cNvSpPr/>
          <p:nvPr/>
        </p:nvSpPr>
        <p:spPr>
          <a:xfrm>
            <a:off x="8476025" y="2838034"/>
            <a:ext cx="105500" cy="81980"/>
          </a:xfrm>
          <a:prstGeom prst="rect">
            <a:avLst/>
          </a:prstGeom>
          <a:blipFill>
            <a:blip r:embed="rId11"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1" name="object 31"/>
          <p:cNvSpPr/>
          <p:nvPr/>
        </p:nvSpPr>
        <p:spPr>
          <a:xfrm>
            <a:off x="7613325" y="2608625"/>
            <a:ext cx="300617" cy="181248"/>
          </a:xfrm>
          <a:prstGeom prst="rect">
            <a:avLst/>
          </a:prstGeom>
          <a:blipFill>
            <a:blip r:embed="rId1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2" name="object 32"/>
          <p:cNvSpPr/>
          <p:nvPr/>
        </p:nvSpPr>
        <p:spPr>
          <a:xfrm>
            <a:off x="7560274" y="3062586"/>
            <a:ext cx="313690" cy="306705"/>
          </a:xfrm>
          <a:custGeom>
            <a:avLst/>
            <a:gdLst/>
            <a:ahLst/>
            <a:cxnLst/>
            <a:rect l="l" t="t" r="r" b="b"/>
            <a:pathLst>
              <a:path w="313690" h="306704">
                <a:moveTo>
                  <a:pt x="0" y="306513"/>
                </a:moveTo>
                <a:lnTo>
                  <a:pt x="313652" y="0"/>
                </a:lnTo>
              </a:path>
            </a:pathLst>
          </a:custGeom>
          <a:ln w="19049">
            <a:solidFill>
              <a:srgbClr val="666666"/>
            </a:solidFill>
          </a:ln>
        </p:spPr>
        <p:txBody>
          <a:bodyPr wrap="square" lIns="0" tIns="0" rIns="0" bIns="0" rtlCol="0"/>
          <a:lstStyle/>
          <a:p>
            <a:endParaRPr/>
          </a:p>
        </p:txBody>
      </p:sp>
      <p:sp>
        <p:nvSpPr>
          <p:cNvPr id="33" name="object 33"/>
          <p:cNvSpPr/>
          <p:nvPr/>
        </p:nvSpPr>
        <p:spPr>
          <a:xfrm>
            <a:off x="7842411" y="2992639"/>
            <a:ext cx="102870" cy="101976"/>
          </a:xfrm>
          <a:prstGeom prst="rect">
            <a:avLst/>
          </a:prstGeom>
          <a:blipFill>
            <a:blip r:embed="rId1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4" name="object 34"/>
          <p:cNvSpPr/>
          <p:nvPr/>
        </p:nvSpPr>
        <p:spPr>
          <a:xfrm>
            <a:off x="7604224" y="2198549"/>
            <a:ext cx="286385" cy="337820"/>
          </a:xfrm>
          <a:custGeom>
            <a:avLst/>
            <a:gdLst/>
            <a:ahLst/>
            <a:cxnLst/>
            <a:rect l="l" t="t" r="r" b="b"/>
            <a:pathLst>
              <a:path w="286384" h="337819">
                <a:moveTo>
                  <a:pt x="0" y="0"/>
                </a:moveTo>
                <a:lnTo>
                  <a:pt x="286366" y="337631"/>
                </a:lnTo>
              </a:path>
            </a:pathLst>
          </a:custGeom>
          <a:ln w="19049">
            <a:solidFill>
              <a:srgbClr val="666666"/>
            </a:solidFill>
          </a:ln>
        </p:spPr>
        <p:txBody>
          <a:bodyPr wrap="square" lIns="0" tIns="0" rIns="0" bIns="0" rtlCol="0"/>
          <a:lstStyle/>
          <a:p>
            <a:endParaRPr/>
          </a:p>
        </p:txBody>
      </p:sp>
      <p:sp>
        <p:nvSpPr>
          <p:cNvPr id="35" name="object 35"/>
          <p:cNvSpPr/>
          <p:nvPr/>
        </p:nvSpPr>
        <p:spPr>
          <a:xfrm>
            <a:off x="7857070" y="2506303"/>
            <a:ext cx="98965" cy="105332"/>
          </a:xfrm>
          <a:prstGeom prst="rect">
            <a:avLst/>
          </a:prstGeom>
          <a:blipFill>
            <a:blip r:embed="rId1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6" name="object 36"/>
          <p:cNvSpPr txBox="1"/>
          <p:nvPr/>
        </p:nvSpPr>
        <p:spPr>
          <a:xfrm>
            <a:off x="6932200" y="2937575"/>
            <a:ext cx="17335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a:t>
            </a:r>
            <a:endParaRPr sz="1400">
              <a:latin typeface="Arial"/>
              <a:cs typeface="Arial"/>
            </a:endParaRPr>
          </a:p>
        </p:txBody>
      </p:sp>
      <p:sp>
        <p:nvSpPr>
          <p:cNvPr id="37" name="object 37"/>
          <p:cNvSpPr txBox="1"/>
          <p:nvPr/>
        </p:nvSpPr>
        <p:spPr>
          <a:xfrm>
            <a:off x="6673450" y="4104330"/>
            <a:ext cx="874394" cy="224154"/>
          </a:xfrm>
          <a:prstGeom prst="rect">
            <a:avLst/>
          </a:prstGeom>
        </p:spPr>
        <p:txBody>
          <a:bodyPr vert="horz" wrap="square" lIns="0" tIns="0" rIns="0" bIns="0" rtlCol="0">
            <a:spAutoFit/>
          </a:bodyPr>
          <a:lstStyle/>
          <a:p>
            <a:pPr marL="12700">
              <a:lnSpc>
                <a:spcPts val="1645"/>
              </a:lnSpc>
            </a:pPr>
            <a:r>
              <a:rPr sz="1400" b="1" spc="-5" dirty="0">
                <a:latin typeface="Arial"/>
                <a:cs typeface="Arial"/>
              </a:rPr>
              <a:t>top</a:t>
            </a:r>
            <a:r>
              <a:rPr sz="1400" spc="-5" dirty="0">
                <a:latin typeface="Arial"/>
                <a:cs typeface="Arial"/>
              </a:rPr>
              <a:t>: </a:t>
            </a:r>
            <a:r>
              <a:rPr sz="1400" dirty="0">
                <a:latin typeface="Arial"/>
                <a:cs typeface="Arial"/>
              </a:rPr>
              <a:t>(x’,</a:t>
            </a:r>
            <a:r>
              <a:rPr sz="1400" spc="-80" dirty="0">
                <a:latin typeface="Arial"/>
                <a:cs typeface="Arial"/>
              </a:rPr>
              <a:t> </a:t>
            </a:r>
            <a:r>
              <a:rPr sz="1400" dirty="0">
                <a:latin typeface="Arial"/>
                <a:cs typeface="Arial"/>
              </a:rPr>
              <a:t>y’)</a:t>
            </a:r>
            <a:endParaRPr sz="1400">
              <a:latin typeface="Arial"/>
              <a:cs typeface="Arial"/>
            </a:endParaRPr>
          </a:p>
        </p:txBody>
      </p:sp>
      <p:sp>
        <p:nvSpPr>
          <p:cNvPr id="38" name="object 38"/>
          <p:cNvSpPr txBox="1"/>
          <p:nvPr/>
        </p:nvSpPr>
        <p:spPr>
          <a:xfrm>
            <a:off x="86275" y="4224450"/>
            <a:ext cx="2908300" cy="320040"/>
          </a:xfrm>
          <a:prstGeom prst="rect">
            <a:avLst/>
          </a:prstGeom>
        </p:spPr>
        <p:txBody>
          <a:bodyPr vert="horz" wrap="square" lIns="0" tIns="635" rIns="0" bIns="0" rtlCol="0">
            <a:spAutoFit/>
          </a:bodyPr>
          <a:lstStyle/>
          <a:p>
            <a:pPr marL="12700" marR="5080">
              <a:lnSpc>
                <a:spcPct val="100000"/>
              </a:lnSpc>
              <a:spcBef>
                <a:spcPts val="5"/>
              </a:spcBef>
            </a:pPr>
            <a:r>
              <a:rPr sz="1000" spc="-5" dirty="0">
                <a:latin typeface="Arial"/>
                <a:cs typeface="Arial"/>
              </a:rPr>
              <a:t>Toshev and Szegedy, </a:t>
            </a:r>
            <a:r>
              <a:rPr sz="1000" dirty="0">
                <a:latin typeface="Arial"/>
                <a:cs typeface="Arial"/>
              </a:rPr>
              <a:t>“DeepPose: </a:t>
            </a:r>
            <a:r>
              <a:rPr sz="1000" spc="-5" dirty="0">
                <a:latin typeface="Arial"/>
                <a:cs typeface="Arial"/>
              </a:rPr>
              <a:t>Human Pose  Estimation </a:t>
            </a:r>
            <a:r>
              <a:rPr sz="1000" dirty="0">
                <a:latin typeface="Arial"/>
                <a:cs typeface="Arial"/>
              </a:rPr>
              <a:t>via </a:t>
            </a:r>
            <a:r>
              <a:rPr sz="1000" spc="-5" dirty="0">
                <a:latin typeface="Arial"/>
                <a:cs typeface="Arial"/>
              </a:rPr>
              <a:t>Deep Neural Networks”, CVPR</a:t>
            </a:r>
            <a:r>
              <a:rPr sz="1000" spc="-80" dirty="0">
                <a:latin typeface="Arial"/>
                <a:cs typeface="Arial"/>
              </a:rPr>
              <a:t> </a:t>
            </a:r>
            <a:r>
              <a:rPr sz="1000" spc="-5" dirty="0">
                <a:latin typeface="Arial"/>
                <a:cs typeface="Arial"/>
              </a:rPr>
              <a:t>2014</a:t>
            </a:r>
            <a:endParaRPr sz="1000">
              <a:latin typeface="Arial"/>
              <a:cs typeface="Arial"/>
            </a:endParaRPr>
          </a:p>
        </p:txBody>
      </p:sp>
      <p:sp>
        <p:nvSpPr>
          <p:cNvPr id="40" name="object 40"/>
          <p:cNvSpPr txBox="1"/>
          <p:nvPr/>
        </p:nvSpPr>
        <p:spPr>
          <a:xfrm>
            <a:off x="7456525" y="4704900"/>
            <a:ext cx="1564005" cy="309245"/>
          </a:xfrm>
          <a:prstGeom prst="rect">
            <a:avLst/>
          </a:prstGeom>
        </p:spPr>
        <p:txBody>
          <a:bodyPr vert="horz" wrap="square" lIns="0" tIns="0" rIns="0" bIns="0" rtlCol="0">
            <a:spAutoFit/>
          </a:bodyPr>
          <a:lstStyle/>
          <a:p>
            <a:pPr marL="12700">
              <a:lnSpc>
                <a:spcPts val="2310"/>
              </a:lnSpc>
            </a:pPr>
            <a:r>
              <a:rPr sz="2000" dirty="0">
                <a:solidFill>
                  <a:srgbClr val="FFFFFF"/>
                </a:solidFill>
                <a:latin typeface="Arial"/>
                <a:cs typeface="Arial"/>
              </a:rPr>
              <a:t>May </a:t>
            </a:r>
            <a:r>
              <a:rPr sz="2000" spc="-5" dirty="0">
                <a:solidFill>
                  <a:srgbClr val="FFFFFF"/>
                </a:solidFill>
                <a:latin typeface="Arial"/>
                <a:cs typeface="Arial"/>
              </a:rPr>
              <a:t>10,</a:t>
            </a:r>
            <a:r>
              <a:rPr sz="2000" spc="-95" dirty="0">
                <a:solidFill>
                  <a:srgbClr val="FFFFFF"/>
                </a:solidFill>
                <a:latin typeface="Arial"/>
                <a:cs typeface="Arial"/>
              </a:rPr>
              <a:t> </a:t>
            </a:r>
            <a:r>
              <a:rPr sz="2000" spc="-5" dirty="0">
                <a:solidFill>
                  <a:srgbClr val="FFFFFF"/>
                </a:solidFill>
                <a:latin typeface="Arial"/>
                <a:cs typeface="Arial"/>
              </a:rPr>
              <a:t>2017</a:t>
            </a:r>
            <a:endParaRPr sz="2000">
              <a:latin typeface="Arial"/>
              <a:cs typeface="Arial"/>
            </a:endParaRPr>
          </a:p>
        </p:txBody>
      </p:sp>
      <p:pic>
        <p:nvPicPr>
          <p:cNvPr id="39" name="Picture 38">
            <a:extLst>
              <a:ext uri="{FF2B5EF4-FFF2-40B4-BE49-F238E27FC236}">
                <a16:creationId xmlns:a16="http://schemas.microsoft.com/office/drawing/2014/main" id="{DA81AE61-1E43-4E38-9471-3F74B2514457}"/>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1652007" y="1862348"/>
            <a:ext cx="2976880" cy="1225100"/>
          </a:xfrm>
          <a:prstGeom prst="rect">
            <a:avLst/>
          </a:prstGeom>
        </p:spPr>
      </p:pic>
      <p:sp>
        <p:nvSpPr>
          <p:cNvPr id="2" name="Footer Placeholder 1">
            <a:extLst>
              <a:ext uri="{FF2B5EF4-FFF2-40B4-BE49-F238E27FC236}">
                <a16:creationId xmlns:a16="http://schemas.microsoft.com/office/drawing/2014/main" id="{AC24B74F-49A8-48A1-A57C-BCB0A3C53935}"/>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CADC3-5888-4FEE-94A8-FDACBF6CC547}"/>
              </a:ext>
            </a:extLst>
          </p:cNvPr>
          <p:cNvSpPr>
            <a:spLocks noGrp="1"/>
          </p:cNvSpPr>
          <p:nvPr>
            <p:ph type="title"/>
          </p:nvPr>
        </p:nvSpPr>
        <p:spPr>
          <a:xfrm>
            <a:off x="457200" y="136327"/>
            <a:ext cx="7886700" cy="994172"/>
          </a:xfrm>
        </p:spPr>
        <p:txBody>
          <a:bodyPr/>
          <a:lstStyle/>
          <a:p>
            <a:r>
              <a:rPr lang="en-US"/>
              <a:t>Face Landmark Detection</a:t>
            </a:r>
          </a:p>
        </p:txBody>
      </p:sp>
      <p:sp>
        <p:nvSpPr>
          <p:cNvPr id="3" name="Content Placeholder 2">
            <a:extLst>
              <a:ext uri="{FF2B5EF4-FFF2-40B4-BE49-F238E27FC236}">
                <a16:creationId xmlns:a16="http://schemas.microsoft.com/office/drawing/2014/main" id="{F1C98EBE-D5B5-448B-87C9-573CBC6BE5C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B9A2857-FE1B-4708-B062-8C7CC6E5FCF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005637" y="1885950"/>
            <a:ext cx="1209675" cy="1668503"/>
          </a:xfrm>
          <a:prstGeom prst="rect">
            <a:avLst/>
          </a:prstGeom>
        </p:spPr>
      </p:pic>
      <p:pic>
        <p:nvPicPr>
          <p:cNvPr id="32770" name="Picture 2" descr="Understanding and Implementing Face Landmark Detection and Tracking,…">
            <a:extLst>
              <a:ext uri="{FF2B5EF4-FFF2-40B4-BE49-F238E27FC236}">
                <a16:creationId xmlns:a16="http://schemas.microsoft.com/office/drawing/2014/main" id="{26446E06-1992-44BE-9D5F-5E27B236968A}"/>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1371600" y="1733550"/>
            <a:ext cx="5257800" cy="2141579"/>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CBD11E06-FDD0-44D3-BECD-79E9F655910C}"/>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2974835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0225" y="716425"/>
            <a:ext cx="3576576" cy="3321049"/>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 name="object 3"/>
          <p:cNvSpPr txBox="1"/>
          <p:nvPr/>
        </p:nvSpPr>
        <p:spPr>
          <a:xfrm>
            <a:off x="213974" y="4101356"/>
            <a:ext cx="3781425" cy="299720"/>
          </a:xfrm>
          <a:prstGeom prst="rect">
            <a:avLst/>
          </a:prstGeom>
        </p:spPr>
        <p:txBody>
          <a:bodyPr vert="horz" wrap="square" lIns="0" tIns="12700" rIns="0" bIns="0" rtlCol="0">
            <a:spAutoFit/>
          </a:bodyPr>
          <a:lstStyle/>
          <a:p>
            <a:pPr marL="12700">
              <a:lnSpc>
                <a:spcPct val="100000"/>
              </a:lnSpc>
              <a:spcBef>
                <a:spcPts val="100"/>
              </a:spcBef>
            </a:pPr>
            <a:r>
              <a:rPr sz="1800" i="1" spc="-5" dirty="0">
                <a:latin typeface="Arial"/>
                <a:cs typeface="Arial"/>
              </a:rPr>
              <a:t>Whale </a:t>
            </a:r>
            <a:r>
              <a:rPr sz="1800" i="1" dirty="0">
                <a:latin typeface="Arial"/>
                <a:cs typeface="Arial"/>
              </a:rPr>
              <a:t>recognition, </a:t>
            </a:r>
            <a:r>
              <a:rPr sz="1800" i="1" spc="-5" dirty="0">
                <a:latin typeface="Arial"/>
                <a:cs typeface="Arial"/>
              </a:rPr>
              <a:t>Kaggle</a:t>
            </a:r>
            <a:r>
              <a:rPr sz="1800" i="1" spc="-100" dirty="0">
                <a:latin typeface="Arial"/>
                <a:cs typeface="Arial"/>
              </a:rPr>
              <a:t> </a:t>
            </a:r>
            <a:r>
              <a:rPr sz="1800" i="1" spc="-5" dirty="0">
                <a:latin typeface="Arial"/>
                <a:cs typeface="Arial"/>
              </a:rPr>
              <a:t>Challenge</a:t>
            </a:r>
            <a:endParaRPr sz="1800">
              <a:latin typeface="Arial"/>
              <a:cs typeface="Arial"/>
            </a:endParaRPr>
          </a:p>
        </p:txBody>
      </p:sp>
      <p:sp>
        <p:nvSpPr>
          <p:cNvPr id="4" name="object 4"/>
          <p:cNvSpPr txBox="1"/>
          <p:nvPr/>
        </p:nvSpPr>
        <p:spPr>
          <a:xfrm>
            <a:off x="4486550" y="4101356"/>
            <a:ext cx="2324735" cy="299720"/>
          </a:xfrm>
          <a:prstGeom prst="rect">
            <a:avLst/>
          </a:prstGeom>
        </p:spPr>
        <p:txBody>
          <a:bodyPr vert="horz" wrap="square" lIns="0" tIns="12700" rIns="0" bIns="0" rtlCol="0">
            <a:spAutoFit/>
          </a:bodyPr>
          <a:lstStyle/>
          <a:p>
            <a:pPr marL="12700">
              <a:lnSpc>
                <a:spcPct val="100000"/>
              </a:lnSpc>
              <a:spcBef>
                <a:spcPts val="100"/>
              </a:spcBef>
            </a:pPr>
            <a:r>
              <a:rPr sz="1800" i="1" dirty="0">
                <a:latin typeface="Arial"/>
                <a:cs typeface="Arial"/>
              </a:rPr>
              <a:t>Mnih </a:t>
            </a:r>
            <a:r>
              <a:rPr sz="1800" i="1" spc="-5" dirty="0">
                <a:latin typeface="Arial"/>
                <a:cs typeface="Arial"/>
              </a:rPr>
              <a:t>and Hinton,</a:t>
            </a:r>
            <a:r>
              <a:rPr sz="1800" i="1" spc="-95" dirty="0">
                <a:latin typeface="Arial"/>
                <a:cs typeface="Arial"/>
              </a:rPr>
              <a:t> </a:t>
            </a:r>
            <a:r>
              <a:rPr sz="1800" i="1" spc="-5" dirty="0">
                <a:latin typeface="Arial"/>
                <a:cs typeface="Arial"/>
              </a:rPr>
              <a:t>2010</a:t>
            </a:r>
            <a:endParaRPr sz="1800">
              <a:latin typeface="Arial"/>
              <a:cs typeface="Arial"/>
            </a:endParaRPr>
          </a:p>
        </p:txBody>
      </p:sp>
      <p:sp>
        <p:nvSpPr>
          <p:cNvPr id="5" name="object 5"/>
          <p:cNvSpPr txBox="1"/>
          <p:nvPr/>
        </p:nvSpPr>
        <p:spPr>
          <a:xfrm>
            <a:off x="293250" y="443951"/>
            <a:ext cx="1751330" cy="212090"/>
          </a:xfrm>
          <a:prstGeom prst="rect">
            <a:avLst/>
          </a:prstGeom>
        </p:spPr>
        <p:txBody>
          <a:bodyPr vert="horz" wrap="square" lIns="0" tIns="8890" rIns="0" bIns="0" rtlCol="0">
            <a:spAutoFit/>
          </a:bodyPr>
          <a:lstStyle/>
          <a:p>
            <a:pPr marL="12700" marR="5080">
              <a:lnSpc>
                <a:spcPct val="104200"/>
              </a:lnSpc>
              <a:spcBef>
                <a:spcPts val="70"/>
              </a:spcBef>
            </a:pPr>
            <a:r>
              <a:rPr sz="600" u="sng" spc="-5" dirty="0">
                <a:solidFill>
                  <a:srgbClr val="0097A7"/>
                </a:solidFill>
                <a:uFill>
                  <a:solidFill>
                    <a:srgbClr val="0097A7"/>
                  </a:solidFill>
                </a:uFill>
                <a:latin typeface="Arial"/>
                <a:cs typeface="Arial"/>
              </a:rPr>
              <a:t>This image</a:t>
            </a:r>
            <a:r>
              <a:rPr sz="600" spc="-5" dirty="0">
                <a:solidFill>
                  <a:srgbClr val="0097A7"/>
                </a:solidFill>
                <a:latin typeface="Arial"/>
                <a:cs typeface="Arial"/>
              </a:rPr>
              <a:t> </a:t>
            </a:r>
            <a:r>
              <a:rPr sz="600" spc="-5" dirty="0">
                <a:latin typeface="Arial"/>
                <a:cs typeface="Arial"/>
              </a:rPr>
              <a:t>by Christin Khan is in the public domain  and originally </a:t>
            </a:r>
            <a:r>
              <a:rPr sz="600" dirty="0">
                <a:latin typeface="Arial"/>
                <a:cs typeface="Arial"/>
              </a:rPr>
              <a:t>came </a:t>
            </a:r>
            <a:r>
              <a:rPr sz="600" spc="-5" dirty="0">
                <a:latin typeface="Arial"/>
                <a:cs typeface="Arial"/>
              </a:rPr>
              <a:t>from the U.S.</a:t>
            </a:r>
            <a:r>
              <a:rPr sz="600" spc="-30" dirty="0">
                <a:latin typeface="Arial"/>
                <a:cs typeface="Arial"/>
              </a:rPr>
              <a:t> </a:t>
            </a:r>
            <a:r>
              <a:rPr sz="600" spc="-5" dirty="0">
                <a:latin typeface="Arial"/>
                <a:cs typeface="Arial"/>
              </a:rPr>
              <a:t>NOAA.</a:t>
            </a:r>
            <a:endParaRPr sz="600">
              <a:latin typeface="Arial"/>
              <a:cs typeface="Arial"/>
            </a:endParaRPr>
          </a:p>
        </p:txBody>
      </p:sp>
      <p:sp>
        <p:nvSpPr>
          <p:cNvPr id="6" name="object 6"/>
          <p:cNvSpPr/>
          <p:nvPr/>
        </p:nvSpPr>
        <p:spPr>
          <a:xfrm>
            <a:off x="4509449" y="654700"/>
            <a:ext cx="3723799" cy="3382775"/>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7" name="object 7"/>
          <p:cNvSpPr txBox="1"/>
          <p:nvPr/>
        </p:nvSpPr>
        <p:spPr>
          <a:xfrm>
            <a:off x="6488116" y="443951"/>
            <a:ext cx="1578610" cy="212090"/>
          </a:xfrm>
          <a:prstGeom prst="rect">
            <a:avLst/>
          </a:prstGeom>
        </p:spPr>
        <p:txBody>
          <a:bodyPr vert="horz" wrap="square" lIns="0" tIns="8890" rIns="0" bIns="0" rtlCol="0">
            <a:spAutoFit/>
          </a:bodyPr>
          <a:lstStyle/>
          <a:p>
            <a:pPr marL="80010" marR="5080" indent="-67945">
              <a:lnSpc>
                <a:spcPct val="104200"/>
              </a:lnSpc>
              <a:spcBef>
                <a:spcPts val="70"/>
              </a:spcBef>
            </a:pPr>
            <a:r>
              <a:rPr sz="600" spc="-5" dirty="0">
                <a:latin typeface="Arial"/>
                <a:cs typeface="Arial"/>
              </a:rPr>
              <a:t>Photo and figure by Lane </a:t>
            </a:r>
            <a:r>
              <a:rPr sz="600" dirty="0">
                <a:latin typeface="Arial"/>
                <a:cs typeface="Arial"/>
              </a:rPr>
              <a:t>McIntosh; </a:t>
            </a:r>
            <a:r>
              <a:rPr sz="600" spc="-5" dirty="0">
                <a:latin typeface="Arial"/>
                <a:cs typeface="Arial"/>
              </a:rPr>
              <a:t>not actual  example from </a:t>
            </a:r>
            <a:r>
              <a:rPr sz="600" dirty="0">
                <a:latin typeface="Arial"/>
                <a:cs typeface="Arial"/>
              </a:rPr>
              <a:t>Mnih </a:t>
            </a:r>
            <a:r>
              <a:rPr sz="600" spc="-5" dirty="0">
                <a:latin typeface="Arial"/>
                <a:cs typeface="Arial"/>
              </a:rPr>
              <a:t>and Hinton, 2010</a:t>
            </a:r>
            <a:r>
              <a:rPr sz="600" spc="-75" dirty="0">
                <a:latin typeface="Arial"/>
                <a:cs typeface="Arial"/>
              </a:rPr>
              <a:t> </a:t>
            </a:r>
            <a:r>
              <a:rPr sz="600" spc="-5" dirty="0">
                <a:latin typeface="Arial"/>
                <a:cs typeface="Arial"/>
              </a:rPr>
              <a:t>paper.</a:t>
            </a:r>
            <a:endParaRPr sz="600">
              <a:latin typeface="Arial"/>
              <a:cs typeface="Arial"/>
            </a:endParaRPr>
          </a:p>
        </p:txBody>
      </p:sp>
      <p:sp>
        <p:nvSpPr>
          <p:cNvPr id="8" name="Footer Placeholder 7">
            <a:extLst>
              <a:ext uri="{FF2B5EF4-FFF2-40B4-BE49-F238E27FC236}">
                <a16:creationId xmlns:a16="http://schemas.microsoft.com/office/drawing/2014/main" id="{EAF0C754-0E32-46D3-8752-F3CFEBCFF684}"/>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D9603-F48D-447C-A838-5FCB27701127}"/>
              </a:ext>
            </a:extLst>
          </p:cNvPr>
          <p:cNvSpPr>
            <a:spLocks noGrp="1"/>
          </p:cNvSpPr>
          <p:nvPr>
            <p:ph type="title"/>
          </p:nvPr>
        </p:nvSpPr>
        <p:spPr/>
        <p:txBody>
          <a:bodyPr/>
          <a:lstStyle/>
          <a:p>
            <a:r>
              <a:rPr lang="en-US"/>
              <a:t>Face Landmark Detection</a:t>
            </a:r>
          </a:p>
        </p:txBody>
      </p:sp>
      <p:pic>
        <p:nvPicPr>
          <p:cNvPr id="29698" name="Picture 2" descr="An example of Landmark detection">
            <a:extLst>
              <a:ext uri="{FF2B5EF4-FFF2-40B4-BE49-F238E27FC236}">
                <a16:creationId xmlns:a16="http://schemas.microsoft.com/office/drawing/2014/main" id="{DC542FC7-CE5F-477E-AE29-A2027A039A24}"/>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752600" y="1581150"/>
            <a:ext cx="5211672" cy="2705365"/>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descr="Facial Landmark Detection | Papers With Code">
            <a:extLst>
              <a:ext uri="{FF2B5EF4-FFF2-40B4-BE49-F238E27FC236}">
                <a16:creationId xmlns:a16="http://schemas.microsoft.com/office/drawing/2014/main" id="{8FFF8B54-D7CA-4B44-B670-E1305058DC4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76400" y="1581150"/>
            <a:ext cx="1247128" cy="1253833"/>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8F19CD7B-4563-4163-8234-4BF082900954}"/>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119380661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3850" y="1929403"/>
            <a:ext cx="2093699" cy="1812299"/>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 name="object 4"/>
          <p:cNvSpPr txBox="1"/>
          <p:nvPr/>
        </p:nvSpPr>
        <p:spPr>
          <a:xfrm>
            <a:off x="282606" y="1245824"/>
            <a:ext cx="1708785" cy="505267"/>
          </a:xfrm>
          <a:prstGeom prst="rect">
            <a:avLst/>
          </a:prstGeom>
        </p:spPr>
        <p:txBody>
          <a:bodyPr vert="horz" wrap="square" lIns="0" tIns="12700" rIns="0" bIns="0" rtlCol="0">
            <a:spAutoFit/>
          </a:bodyPr>
          <a:lstStyle/>
          <a:p>
            <a:pPr marL="29845">
              <a:lnSpc>
                <a:spcPct val="100000"/>
              </a:lnSpc>
              <a:spcBef>
                <a:spcPts val="100"/>
              </a:spcBef>
            </a:pPr>
            <a:r>
              <a:rPr sz="1600" spc="-5" dirty="0">
                <a:latin typeface="Arial"/>
                <a:cs typeface="Arial"/>
              </a:rPr>
              <a:t>Classification</a:t>
            </a:r>
            <a:endParaRPr sz="1600">
              <a:latin typeface="Arial"/>
              <a:cs typeface="Arial"/>
            </a:endParaRPr>
          </a:p>
          <a:p>
            <a:pPr marL="12700">
              <a:lnSpc>
                <a:spcPct val="100000"/>
              </a:lnSpc>
            </a:pPr>
            <a:r>
              <a:rPr sz="1600" dirty="0">
                <a:latin typeface="Arial"/>
                <a:cs typeface="Arial"/>
              </a:rPr>
              <a:t>+</a:t>
            </a:r>
            <a:r>
              <a:rPr sz="1600" spc="-110" dirty="0">
                <a:latin typeface="Arial"/>
                <a:cs typeface="Arial"/>
              </a:rPr>
              <a:t> </a:t>
            </a:r>
            <a:r>
              <a:rPr sz="1600" spc="-5" dirty="0">
                <a:latin typeface="Arial"/>
                <a:cs typeface="Arial"/>
              </a:rPr>
              <a:t>Localization</a:t>
            </a:r>
            <a:endParaRPr sz="1600">
              <a:latin typeface="Arial"/>
              <a:cs typeface="Arial"/>
            </a:endParaRPr>
          </a:p>
        </p:txBody>
      </p:sp>
      <p:sp>
        <p:nvSpPr>
          <p:cNvPr id="8" name="object 8"/>
          <p:cNvSpPr/>
          <p:nvPr/>
        </p:nvSpPr>
        <p:spPr>
          <a:xfrm>
            <a:off x="176176" y="2249353"/>
            <a:ext cx="1703705" cy="1172845"/>
          </a:xfrm>
          <a:custGeom>
            <a:avLst/>
            <a:gdLst/>
            <a:ahLst/>
            <a:cxnLst/>
            <a:rect l="l" t="t" r="r" b="b"/>
            <a:pathLst>
              <a:path w="1703704" h="1172845">
                <a:moveTo>
                  <a:pt x="0" y="0"/>
                </a:moveTo>
                <a:lnTo>
                  <a:pt x="1703099" y="0"/>
                </a:lnTo>
                <a:lnTo>
                  <a:pt x="1703099" y="1172399"/>
                </a:lnTo>
                <a:lnTo>
                  <a:pt x="0" y="1172399"/>
                </a:lnTo>
                <a:lnTo>
                  <a:pt x="0" y="0"/>
                </a:lnTo>
                <a:close/>
              </a:path>
            </a:pathLst>
          </a:custGeom>
          <a:ln w="76199">
            <a:solidFill>
              <a:srgbClr val="FF0000"/>
            </a:solidFill>
          </a:ln>
        </p:spPr>
        <p:txBody>
          <a:bodyPr wrap="square" lIns="0" tIns="0" rIns="0" bIns="0" rtlCol="0"/>
          <a:lstStyle/>
          <a:p>
            <a:endParaRPr/>
          </a:p>
        </p:txBody>
      </p:sp>
      <p:sp>
        <p:nvSpPr>
          <p:cNvPr id="2" name="object 2"/>
          <p:cNvSpPr txBox="1">
            <a:spLocks noGrp="1"/>
          </p:cNvSpPr>
          <p:nvPr>
            <p:ph type="title"/>
          </p:nvPr>
        </p:nvSpPr>
        <p:spPr>
          <a:xfrm>
            <a:off x="382950" y="133350"/>
            <a:ext cx="7160850" cy="520655"/>
          </a:xfrm>
          <a:prstGeom prst="rect">
            <a:avLst/>
          </a:prstGeom>
        </p:spPr>
        <p:txBody>
          <a:bodyPr vert="horz" wrap="square" lIns="0" tIns="12700" rIns="0" bIns="0" rtlCol="0">
            <a:spAutoFit/>
          </a:bodyPr>
          <a:lstStyle/>
          <a:p>
            <a:pPr marL="12700">
              <a:lnSpc>
                <a:spcPct val="100000"/>
              </a:lnSpc>
              <a:spcBef>
                <a:spcPts val="100"/>
              </a:spcBef>
            </a:pPr>
            <a:r>
              <a:rPr lang="en-US" sz="3200"/>
              <a:t>Object detection</a:t>
            </a:r>
            <a:endParaRPr sz="3200" spc="-5" dirty="0"/>
          </a:p>
        </p:txBody>
      </p:sp>
      <p:sp>
        <p:nvSpPr>
          <p:cNvPr id="5" name="object 5"/>
          <p:cNvSpPr txBox="1"/>
          <p:nvPr/>
        </p:nvSpPr>
        <p:spPr>
          <a:xfrm>
            <a:off x="2592667" y="1282823"/>
            <a:ext cx="1701800" cy="505267"/>
          </a:xfrm>
          <a:prstGeom prst="rect">
            <a:avLst/>
          </a:prstGeom>
        </p:spPr>
        <p:txBody>
          <a:bodyPr vert="horz" wrap="square" lIns="0" tIns="12700" rIns="0" bIns="0" rtlCol="0">
            <a:spAutoFit/>
          </a:bodyPr>
          <a:lstStyle/>
          <a:p>
            <a:pPr marL="12700" marR="5080" indent="274320">
              <a:lnSpc>
                <a:spcPct val="100000"/>
              </a:lnSpc>
              <a:spcBef>
                <a:spcPts val="100"/>
              </a:spcBef>
            </a:pPr>
            <a:r>
              <a:rPr sz="1600" spc="-5" dirty="0">
                <a:latin typeface="Arial"/>
                <a:cs typeface="Arial"/>
              </a:rPr>
              <a:t>Semantic  Segmentation</a:t>
            </a:r>
            <a:endParaRPr sz="1600">
              <a:latin typeface="Arial"/>
              <a:cs typeface="Arial"/>
            </a:endParaRPr>
          </a:p>
        </p:txBody>
      </p:sp>
      <p:sp>
        <p:nvSpPr>
          <p:cNvPr id="7" name="object 7"/>
          <p:cNvSpPr txBox="1"/>
          <p:nvPr/>
        </p:nvSpPr>
        <p:spPr>
          <a:xfrm>
            <a:off x="7069001" y="1222137"/>
            <a:ext cx="1701800" cy="505267"/>
          </a:xfrm>
          <a:prstGeom prst="rect">
            <a:avLst/>
          </a:prstGeom>
        </p:spPr>
        <p:txBody>
          <a:bodyPr vert="horz" wrap="square" lIns="0" tIns="12700" rIns="0" bIns="0" rtlCol="0">
            <a:spAutoFit/>
          </a:bodyPr>
          <a:lstStyle/>
          <a:p>
            <a:pPr marL="12700" marR="5080" indent="323850">
              <a:lnSpc>
                <a:spcPct val="100000"/>
              </a:lnSpc>
              <a:spcBef>
                <a:spcPts val="100"/>
              </a:spcBef>
            </a:pPr>
            <a:r>
              <a:rPr sz="1600" spc="-5" dirty="0">
                <a:latin typeface="Arial"/>
                <a:cs typeface="Arial"/>
              </a:rPr>
              <a:t>Instance  Segmentation</a:t>
            </a:r>
            <a:endParaRPr sz="1600">
              <a:latin typeface="Arial"/>
              <a:cs typeface="Arial"/>
            </a:endParaRPr>
          </a:p>
        </p:txBody>
      </p:sp>
      <p:sp>
        <p:nvSpPr>
          <p:cNvPr id="10" name="object 10"/>
          <p:cNvSpPr/>
          <p:nvPr/>
        </p:nvSpPr>
        <p:spPr>
          <a:xfrm>
            <a:off x="6917425" y="1967779"/>
            <a:ext cx="2106875" cy="1812299"/>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1" name="object 11"/>
          <p:cNvSpPr/>
          <p:nvPr/>
        </p:nvSpPr>
        <p:spPr>
          <a:xfrm>
            <a:off x="7327080" y="2726447"/>
            <a:ext cx="706120" cy="1053465"/>
          </a:xfrm>
          <a:custGeom>
            <a:avLst/>
            <a:gdLst/>
            <a:ahLst/>
            <a:cxnLst/>
            <a:rect l="l" t="t" r="r" b="b"/>
            <a:pathLst>
              <a:path w="706120" h="1053464">
                <a:moveTo>
                  <a:pt x="478725" y="37759"/>
                </a:moveTo>
                <a:lnTo>
                  <a:pt x="294435" y="37759"/>
                </a:lnTo>
                <a:lnTo>
                  <a:pt x="323695" y="12580"/>
                </a:lnTo>
                <a:lnTo>
                  <a:pt x="424281" y="0"/>
                </a:lnTo>
                <a:lnTo>
                  <a:pt x="478725" y="37759"/>
                </a:lnTo>
                <a:close/>
              </a:path>
              <a:path w="706120" h="1053464">
                <a:moveTo>
                  <a:pt x="591616" y="54542"/>
                </a:moveTo>
                <a:lnTo>
                  <a:pt x="502924" y="54542"/>
                </a:lnTo>
                <a:lnTo>
                  <a:pt x="544980" y="18879"/>
                </a:lnTo>
                <a:lnTo>
                  <a:pt x="591616" y="54542"/>
                </a:lnTo>
                <a:close/>
              </a:path>
              <a:path w="706120" h="1053464">
                <a:moveTo>
                  <a:pt x="669950" y="507684"/>
                </a:moveTo>
                <a:lnTo>
                  <a:pt x="181055" y="507684"/>
                </a:lnTo>
                <a:lnTo>
                  <a:pt x="230430" y="390203"/>
                </a:lnTo>
                <a:lnTo>
                  <a:pt x="153622" y="306288"/>
                </a:lnTo>
                <a:lnTo>
                  <a:pt x="201169" y="138458"/>
                </a:lnTo>
                <a:lnTo>
                  <a:pt x="175564" y="94399"/>
                </a:lnTo>
                <a:lnTo>
                  <a:pt x="201169" y="23073"/>
                </a:lnTo>
                <a:lnTo>
                  <a:pt x="294435" y="37759"/>
                </a:lnTo>
                <a:lnTo>
                  <a:pt x="478725" y="37759"/>
                </a:lnTo>
                <a:lnTo>
                  <a:pt x="502924" y="54542"/>
                </a:lnTo>
                <a:lnTo>
                  <a:pt x="591616" y="54542"/>
                </a:lnTo>
                <a:lnTo>
                  <a:pt x="605337" y="65035"/>
                </a:lnTo>
                <a:lnTo>
                  <a:pt x="596190" y="148950"/>
                </a:lnTo>
                <a:lnTo>
                  <a:pt x="612648" y="209783"/>
                </a:lnTo>
                <a:lnTo>
                  <a:pt x="662023" y="260132"/>
                </a:lnTo>
                <a:lnTo>
                  <a:pt x="638253" y="335660"/>
                </a:lnTo>
                <a:lnTo>
                  <a:pt x="660195" y="356637"/>
                </a:lnTo>
                <a:lnTo>
                  <a:pt x="669950" y="507684"/>
                </a:lnTo>
                <a:close/>
              </a:path>
              <a:path w="706120" h="1053464">
                <a:moveTo>
                  <a:pt x="107903" y="629359"/>
                </a:moveTo>
                <a:lnTo>
                  <a:pt x="0" y="572720"/>
                </a:lnTo>
                <a:lnTo>
                  <a:pt x="7318" y="396493"/>
                </a:lnTo>
                <a:lnTo>
                  <a:pt x="62176" y="383913"/>
                </a:lnTo>
                <a:lnTo>
                  <a:pt x="181055" y="507684"/>
                </a:lnTo>
                <a:lnTo>
                  <a:pt x="669950" y="507684"/>
                </a:lnTo>
                <a:lnTo>
                  <a:pt x="671170" y="526564"/>
                </a:lnTo>
                <a:lnTo>
                  <a:pt x="705914" y="593697"/>
                </a:lnTo>
                <a:lnTo>
                  <a:pt x="689219" y="614673"/>
                </a:lnTo>
                <a:lnTo>
                  <a:pt x="208481" y="614673"/>
                </a:lnTo>
                <a:lnTo>
                  <a:pt x="107903" y="629359"/>
                </a:lnTo>
                <a:close/>
              </a:path>
              <a:path w="706120" h="1053464">
                <a:moveTo>
                  <a:pt x="166424" y="1053129"/>
                </a:moveTo>
                <a:lnTo>
                  <a:pt x="202997" y="952431"/>
                </a:lnTo>
                <a:lnTo>
                  <a:pt x="173736" y="774116"/>
                </a:lnTo>
                <a:lnTo>
                  <a:pt x="208481" y="614673"/>
                </a:lnTo>
                <a:lnTo>
                  <a:pt x="689219" y="614673"/>
                </a:lnTo>
                <a:lnTo>
                  <a:pt x="629106" y="690201"/>
                </a:lnTo>
                <a:lnTo>
                  <a:pt x="660195" y="797190"/>
                </a:lnTo>
                <a:lnTo>
                  <a:pt x="655173" y="809779"/>
                </a:lnTo>
                <a:lnTo>
                  <a:pt x="466344" y="809779"/>
                </a:lnTo>
                <a:lnTo>
                  <a:pt x="358448" y="816070"/>
                </a:lnTo>
                <a:lnTo>
                  <a:pt x="301754" y="870621"/>
                </a:lnTo>
                <a:lnTo>
                  <a:pt x="340154" y="1051033"/>
                </a:lnTo>
                <a:lnTo>
                  <a:pt x="166424" y="1053129"/>
                </a:lnTo>
                <a:close/>
              </a:path>
              <a:path w="706120" h="1053464">
                <a:moveTo>
                  <a:pt x="561445" y="1044742"/>
                </a:moveTo>
                <a:lnTo>
                  <a:pt x="402339" y="1040549"/>
                </a:lnTo>
                <a:lnTo>
                  <a:pt x="495605" y="872718"/>
                </a:lnTo>
                <a:lnTo>
                  <a:pt x="466344" y="809779"/>
                </a:lnTo>
                <a:lnTo>
                  <a:pt x="655173" y="809779"/>
                </a:lnTo>
                <a:lnTo>
                  <a:pt x="561445" y="1044742"/>
                </a:lnTo>
                <a:close/>
              </a:path>
            </a:pathLst>
          </a:custGeom>
          <a:solidFill>
            <a:srgbClr val="FF0000"/>
          </a:solidFill>
        </p:spPr>
        <p:txBody>
          <a:bodyPr wrap="square" lIns="0" tIns="0" rIns="0" bIns="0" rtlCol="0"/>
          <a:lstStyle/>
          <a:p>
            <a:endParaRPr/>
          </a:p>
        </p:txBody>
      </p:sp>
      <p:sp>
        <p:nvSpPr>
          <p:cNvPr id="12" name="object 12"/>
          <p:cNvSpPr/>
          <p:nvPr/>
        </p:nvSpPr>
        <p:spPr>
          <a:xfrm>
            <a:off x="7327080" y="2726447"/>
            <a:ext cx="706120" cy="1053465"/>
          </a:xfrm>
          <a:custGeom>
            <a:avLst/>
            <a:gdLst/>
            <a:ahLst/>
            <a:cxnLst/>
            <a:rect l="l" t="t" r="r" b="b"/>
            <a:pathLst>
              <a:path w="706120" h="1053464">
                <a:moveTo>
                  <a:pt x="201169" y="138458"/>
                </a:moveTo>
                <a:lnTo>
                  <a:pt x="153622" y="306288"/>
                </a:lnTo>
                <a:lnTo>
                  <a:pt x="230430" y="390203"/>
                </a:lnTo>
                <a:lnTo>
                  <a:pt x="181055" y="507684"/>
                </a:lnTo>
                <a:lnTo>
                  <a:pt x="62176" y="383913"/>
                </a:lnTo>
                <a:lnTo>
                  <a:pt x="7318" y="396493"/>
                </a:lnTo>
                <a:lnTo>
                  <a:pt x="0" y="572720"/>
                </a:lnTo>
                <a:lnTo>
                  <a:pt x="107903" y="629359"/>
                </a:lnTo>
                <a:lnTo>
                  <a:pt x="208481" y="614673"/>
                </a:lnTo>
                <a:lnTo>
                  <a:pt x="173736" y="774116"/>
                </a:lnTo>
                <a:lnTo>
                  <a:pt x="202997" y="952431"/>
                </a:lnTo>
                <a:lnTo>
                  <a:pt x="166424" y="1053129"/>
                </a:lnTo>
                <a:lnTo>
                  <a:pt x="340154" y="1051033"/>
                </a:lnTo>
                <a:lnTo>
                  <a:pt x="301754" y="870621"/>
                </a:lnTo>
                <a:lnTo>
                  <a:pt x="358448" y="816070"/>
                </a:lnTo>
                <a:lnTo>
                  <a:pt x="466344" y="809779"/>
                </a:lnTo>
                <a:lnTo>
                  <a:pt x="495605" y="872718"/>
                </a:lnTo>
                <a:lnTo>
                  <a:pt x="402339" y="1040549"/>
                </a:lnTo>
                <a:lnTo>
                  <a:pt x="561445" y="1044742"/>
                </a:lnTo>
                <a:lnTo>
                  <a:pt x="660195" y="797190"/>
                </a:lnTo>
                <a:lnTo>
                  <a:pt x="629106" y="690201"/>
                </a:lnTo>
                <a:lnTo>
                  <a:pt x="705914" y="593697"/>
                </a:lnTo>
                <a:lnTo>
                  <a:pt x="671170" y="526564"/>
                </a:lnTo>
                <a:lnTo>
                  <a:pt x="660195" y="356637"/>
                </a:lnTo>
                <a:lnTo>
                  <a:pt x="638253" y="335660"/>
                </a:lnTo>
                <a:lnTo>
                  <a:pt x="662023" y="260132"/>
                </a:lnTo>
                <a:lnTo>
                  <a:pt x="612648" y="209783"/>
                </a:lnTo>
                <a:lnTo>
                  <a:pt x="596190" y="148950"/>
                </a:lnTo>
                <a:lnTo>
                  <a:pt x="605337" y="65035"/>
                </a:lnTo>
                <a:lnTo>
                  <a:pt x="544980" y="18879"/>
                </a:lnTo>
                <a:lnTo>
                  <a:pt x="502924" y="54542"/>
                </a:lnTo>
                <a:lnTo>
                  <a:pt x="424281" y="0"/>
                </a:lnTo>
                <a:lnTo>
                  <a:pt x="323695" y="12580"/>
                </a:lnTo>
                <a:lnTo>
                  <a:pt x="294435" y="37759"/>
                </a:lnTo>
                <a:lnTo>
                  <a:pt x="201169" y="23073"/>
                </a:lnTo>
                <a:lnTo>
                  <a:pt x="175564" y="94399"/>
                </a:lnTo>
                <a:lnTo>
                  <a:pt x="201169" y="138458"/>
                </a:lnTo>
                <a:close/>
              </a:path>
            </a:pathLst>
          </a:custGeom>
          <a:ln w="28574">
            <a:solidFill>
              <a:srgbClr val="FF0000"/>
            </a:solidFill>
          </a:ln>
        </p:spPr>
        <p:txBody>
          <a:bodyPr wrap="square" lIns="0" tIns="0" rIns="0" bIns="0" rtlCol="0"/>
          <a:lstStyle/>
          <a:p>
            <a:endParaRPr/>
          </a:p>
        </p:txBody>
      </p:sp>
      <p:sp>
        <p:nvSpPr>
          <p:cNvPr id="13" name="object 13"/>
          <p:cNvSpPr/>
          <p:nvPr/>
        </p:nvSpPr>
        <p:spPr>
          <a:xfrm>
            <a:off x="7975569" y="2855732"/>
            <a:ext cx="372745" cy="819785"/>
          </a:xfrm>
          <a:custGeom>
            <a:avLst/>
            <a:gdLst/>
            <a:ahLst/>
            <a:cxnLst/>
            <a:rect l="l" t="t" r="r" b="b"/>
            <a:pathLst>
              <a:path w="372745" h="819785">
                <a:moveTo>
                  <a:pt x="0" y="757076"/>
                </a:moveTo>
                <a:lnTo>
                  <a:pt x="38199" y="636321"/>
                </a:lnTo>
                <a:lnTo>
                  <a:pt x="30556" y="582906"/>
                </a:lnTo>
                <a:lnTo>
                  <a:pt x="57295" y="506271"/>
                </a:lnTo>
                <a:lnTo>
                  <a:pt x="89760" y="455178"/>
                </a:lnTo>
                <a:lnTo>
                  <a:pt x="51568" y="406406"/>
                </a:lnTo>
                <a:lnTo>
                  <a:pt x="105037" y="53414"/>
                </a:lnTo>
                <a:lnTo>
                  <a:pt x="179519" y="0"/>
                </a:lnTo>
                <a:lnTo>
                  <a:pt x="286466" y="25551"/>
                </a:lnTo>
                <a:lnTo>
                  <a:pt x="317022" y="99865"/>
                </a:lnTo>
                <a:lnTo>
                  <a:pt x="372408" y="141664"/>
                </a:lnTo>
                <a:lnTo>
                  <a:pt x="366674" y="257778"/>
                </a:lnTo>
                <a:lnTo>
                  <a:pt x="366674" y="411048"/>
                </a:lnTo>
                <a:lnTo>
                  <a:pt x="313205" y="520198"/>
                </a:lnTo>
                <a:lnTo>
                  <a:pt x="313205" y="610769"/>
                </a:lnTo>
                <a:lnTo>
                  <a:pt x="118406" y="610769"/>
                </a:lnTo>
                <a:lnTo>
                  <a:pt x="95494" y="627027"/>
                </a:lnTo>
                <a:lnTo>
                  <a:pt x="103129" y="740819"/>
                </a:lnTo>
                <a:lnTo>
                  <a:pt x="0" y="757076"/>
                </a:lnTo>
                <a:close/>
              </a:path>
              <a:path w="372745" h="819785">
                <a:moveTo>
                  <a:pt x="208167" y="819775"/>
                </a:moveTo>
                <a:lnTo>
                  <a:pt x="150872" y="782618"/>
                </a:lnTo>
                <a:lnTo>
                  <a:pt x="217718" y="629348"/>
                </a:lnTo>
                <a:lnTo>
                  <a:pt x="118406" y="610769"/>
                </a:lnTo>
                <a:lnTo>
                  <a:pt x="313205" y="610769"/>
                </a:lnTo>
                <a:lnTo>
                  <a:pt x="313205" y="643284"/>
                </a:lnTo>
                <a:lnTo>
                  <a:pt x="271187" y="712956"/>
                </a:lnTo>
                <a:lnTo>
                  <a:pt x="297927" y="796554"/>
                </a:lnTo>
                <a:lnTo>
                  <a:pt x="208167" y="819775"/>
                </a:lnTo>
                <a:close/>
              </a:path>
            </a:pathLst>
          </a:custGeom>
          <a:solidFill>
            <a:srgbClr val="00FF00"/>
          </a:solidFill>
        </p:spPr>
        <p:txBody>
          <a:bodyPr wrap="square" lIns="0" tIns="0" rIns="0" bIns="0" rtlCol="0"/>
          <a:lstStyle/>
          <a:p>
            <a:endParaRPr/>
          </a:p>
        </p:txBody>
      </p:sp>
      <p:sp>
        <p:nvSpPr>
          <p:cNvPr id="14" name="object 14"/>
          <p:cNvSpPr/>
          <p:nvPr/>
        </p:nvSpPr>
        <p:spPr>
          <a:xfrm>
            <a:off x="7975569" y="2855732"/>
            <a:ext cx="372745" cy="819785"/>
          </a:xfrm>
          <a:custGeom>
            <a:avLst/>
            <a:gdLst/>
            <a:ahLst/>
            <a:cxnLst/>
            <a:rect l="l" t="t" r="r" b="b"/>
            <a:pathLst>
              <a:path w="372745" h="819785">
                <a:moveTo>
                  <a:pt x="51568" y="406406"/>
                </a:moveTo>
                <a:lnTo>
                  <a:pt x="105037" y="53414"/>
                </a:lnTo>
                <a:lnTo>
                  <a:pt x="179519" y="0"/>
                </a:lnTo>
                <a:lnTo>
                  <a:pt x="286466" y="25551"/>
                </a:lnTo>
                <a:lnTo>
                  <a:pt x="317022" y="99865"/>
                </a:lnTo>
                <a:lnTo>
                  <a:pt x="372408" y="141664"/>
                </a:lnTo>
                <a:lnTo>
                  <a:pt x="366674" y="257778"/>
                </a:lnTo>
                <a:lnTo>
                  <a:pt x="366674" y="411048"/>
                </a:lnTo>
                <a:lnTo>
                  <a:pt x="313205" y="520198"/>
                </a:lnTo>
                <a:lnTo>
                  <a:pt x="313205" y="643284"/>
                </a:lnTo>
                <a:lnTo>
                  <a:pt x="271187" y="712956"/>
                </a:lnTo>
                <a:lnTo>
                  <a:pt x="297927" y="796554"/>
                </a:lnTo>
                <a:lnTo>
                  <a:pt x="208167" y="819775"/>
                </a:lnTo>
                <a:lnTo>
                  <a:pt x="150872" y="782618"/>
                </a:lnTo>
                <a:lnTo>
                  <a:pt x="217718" y="629348"/>
                </a:lnTo>
                <a:lnTo>
                  <a:pt x="118406" y="610769"/>
                </a:lnTo>
                <a:lnTo>
                  <a:pt x="95494" y="627027"/>
                </a:lnTo>
                <a:lnTo>
                  <a:pt x="103129" y="740819"/>
                </a:lnTo>
                <a:lnTo>
                  <a:pt x="0" y="757076"/>
                </a:lnTo>
                <a:lnTo>
                  <a:pt x="38199" y="636321"/>
                </a:lnTo>
                <a:lnTo>
                  <a:pt x="30556" y="582906"/>
                </a:lnTo>
                <a:lnTo>
                  <a:pt x="57295" y="506271"/>
                </a:lnTo>
                <a:lnTo>
                  <a:pt x="89760" y="455178"/>
                </a:lnTo>
                <a:lnTo>
                  <a:pt x="51568" y="406406"/>
                </a:lnTo>
                <a:close/>
              </a:path>
            </a:pathLst>
          </a:custGeom>
          <a:ln w="38099">
            <a:solidFill>
              <a:srgbClr val="00FF00"/>
            </a:solidFill>
          </a:ln>
        </p:spPr>
        <p:txBody>
          <a:bodyPr wrap="square" lIns="0" tIns="0" rIns="0" bIns="0" rtlCol="0"/>
          <a:lstStyle/>
          <a:p>
            <a:endParaRPr/>
          </a:p>
        </p:txBody>
      </p:sp>
      <p:sp>
        <p:nvSpPr>
          <p:cNvPr id="15" name="object 15"/>
          <p:cNvSpPr/>
          <p:nvPr/>
        </p:nvSpPr>
        <p:spPr>
          <a:xfrm>
            <a:off x="8313673" y="2737295"/>
            <a:ext cx="317500" cy="715645"/>
          </a:xfrm>
          <a:custGeom>
            <a:avLst/>
            <a:gdLst/>
            <a:ahLst/>
            <a:cxnLst/>
            <a:rect l="l" t="t" r="r" b="b"/>
            <a:pathLst>
              <a:path w="317500" h="715644">
                <a:moveTo>
                  <a:pt x="87850" y="715267"/>
                </a:moveTo>
                <a:lnTo>
                  <a:pt x="49651" y="696689"/>
                </a:lnTo>
                <a:lnTo>
                  <a:pt x="76390" y="654890"/>
                </a:lnTo>
                <a:lnTo>
                  <a:pt x="0" y="650247"/>
                </a:lnTo>
                <a:lnTo>
                  <a:pt x="36281" y="568970"/>
                </a:lnTo>
                <a:lnTo>
                  <a:pt x="64929" y="545740"/>
                </a:lnTo>
                <a:lnTo>
                  <a:pt x="32464" y="204363"/>
                </a:lnTo>
                <a:lnTo>
                  <a:pt x="87850" y="58056"/>
                </a:lnTo>
                <a:lnTo>
                  <a:pt x="87850" y="0"/>
                </a:lnTo>
                <a:lnTo>
                  <a:pt x="137503" y="27862"/>
                </a:lnTo>
                <a:lnTo>
                  <a:pt x="217710" y="39478"/>
                </a:lnTo>
                <a:lnTo>
                  <a:pt x="260554" y="39478"/>
                </a:lnTo>
                <a:lnTo>
                  <a:pt x="261635" y="78956"/>
                </a:lnTo>
                <a:lnTo>
                  <a:pt x="317022" y="278677"/>
                </a:lnTo>
                <a:lnTo>
                  <a:pt x="292192" y="438921"/>
                </a:lnTo>
                <a:lnTo>
                  <a:pt x="254001" y="585218"/>
                </a:lnTo>
                <a:lnTo>
                  <a:pt x="267370" y="685083"/>
                </a:lnTo>
                <a:lnTo>
                  <a:pt x="200843" y="710625"/>
                </a:lnTo>
                <a:lnTo>
                  <a:pt x="168058" y="710625"/>
                </a:lnTo>
                <a:lnTo>
                  <a:pt x="87850" y="715267"/>
                </a:lnTo>
                <a:close/>
              </a:path>
              <a:path w="317500" h="715644">
                <a:moveTo>
                  <a:pt x="260554" y="39478"/>
                </a:moveTo>
                <a:lnTo>
                  <a:pt x="217710" y="39478"/>
                </a:lnTo>
                <a:lnTo>
                  <a:pt x="259727" y="9284"/>
                </a:lnTo>
                <a:lnTo>
                  <a:pt x="260554" y="39478"/>
                </a:lnTo>
                <a:close/>
              </a:path>
              <a:path w="317500" h="715644">
                <a:moveTo>
                  <a:pt x="194797" y="712946"/>
                </a:moveTo>
                <a:lnTo>
                  <a:pt x="168058" y="710625"/>
                </a:lnTo>
                <a:lnTo>
                  <a:pt x="200843" y="710625"/>
                </a:lnTo>
                <a:lnTo>
                  <a:pt x="194797" y="712946"/>
                </a:lnTo>
                <a:close/>
              </a:path>
            </a:pathLst>
          </a:custGeom>
          <a:solidFill>
            <a:srgbClr val="0000FF"/>
          </a:solidFill>
        </p:spPr>
        <p:txBody>
          <a:bodyPr wrap="square" lIns="0" tIns="0" rIns="0" bIns="0" rtlCol="0"/>
          <a:lstStyle/>
          <a:p>
            <a:endParaRPr/>
          </a:p>
        </p:txBody>
      </p:sp>
      <p:sp>
        <p:nvSpPr>
          <p:cNvPr id="16" name="object 16"/>
          <p:cNvSpPr/>
          <p:nvPr/>
        </p:nvSpPr>
        <p:spPr>
          <a:xfrm>
            <a:off x="8313673" y="2737295"/>
            <a:ext cx="317500" cy="715645"/>
          </a:xfrm>
          <a:custGeom>
            <a:avLst/>
            <a:gdLst/>
            <a:ahLst/>
            <a:cxnLst/>
            <a:rect l="l" t="t" r="r" b="b"/>
            <a:pathLst>
              <a:path w="317500" h="715644">
                <a:moveTo>
                  <a:pt x="32464" y="204363"/>
                </a:moveTo>
                <a:lnTo>
                  <a:pt x="87850" y="58056"/>
                </a:lnTo>
                <a:lnTo>
                  <a:pt x="87850" y="0"/>
                </a:lnTo>
                <a:lnTo>
                  <a:pt x="137503" y="27862"/>
                </a:lnTo>
                <a:lnTo>
                  <a:pt x="217710" y="39478"/>
                </a:lnTo>
                <a:lnTo>
                  <a:pt x="259727" y="9284"/>
                </a:lnTo>
                <a:lnTo>
                  <a:pt x="261635" y="78956"/>
                </a:lnTo>
                <a:lnTo>
                  <a:pt x="317022" y="278677"/>
                </a:lnTo>
                <a:lnTo>
                  <a:pt x="292192" y="438921"/>
                </a:lnTo>
                <a:lnTo>
                  <a:pt x="254001" y="585218"/>
                </a:lnTo>
                <a:lnTo>
                  <a:pt x="267370" y="685083"/>
                </a:lnTo>
                <a:lnTo>
                  <a:pt x="194797" y="712946"/>
                </a:lnTo>
                <a:lnTo>
                  <a:pt x="168058" y="710625"/>
                </a:lnTo>
                <a:lnTo>
                  <a:pt x="87850" y="715267"/>
                </a:lnTo>
                <a:lnTo>
                  <a:pt x="49651" y="696689"/>
                </a:lnTo>
                <a:lnTo>
                  <a:pt x="76390" y="654890"/>
                </a:lnTo>
                <a:lnTo>
                  <a:pt x="0" y="650247"/>
                </a:lnTo>
                <a:lnTo>
                  <a:pt x="36281" y="568970"/>
                </a:lnTo>
                <a:lnTo>
                  <a:pt x="64929" y="545740"/>
                </a:lnTo>
                <a:lnTo>
                  <a:pt x="32464" y="204363"/>
                </a:lnTo>
                <a:close/>
              </a:path>
            </a:pathLst>
          </a:custGeom>
          <a:ln w="28574">
            <a:solidFill>
              <a:srgbClr val="0000FF"/>
            </a:solidFill>
          </a:ln>
        </p:spPr>
        <p:txBody>
          <a:bodyPr wrap="square" lIns="0" tIns="0" rIns="0" bIns="0" rtlCol="0"/>
          <a:lstStyle/>
          <a:p>
            <a:endParaRPr/>
          </a:p>
        </p:txBody>
      </p:sp>
      <p:sp>
        <p:nvSpPr>
          <p:cNvPr id="20" name="object 20"/>
          <p:cNvSpPr/>
          <p:nvPr/>
        </p:nvSpPr>
        <p:spPr>
          <a:xfrm>
            <a:off x="2362200" y="1963239"/>
            <a:ext cx="2137939" cy="1818612"/>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1" name="object 21"/>
          <p:cNvSpPr/>
          <p:nvPr/>
        </p:nvSpPr>
        <p:spPr>
          <a:xfrm>
            <a:off x="2428414" y="2332652"/>
            <a:ext cx="1642745" cy="1154430"/>
          </a:xfrm>
          <a:custGeom>
            <a:avLst/>
            <a:gdLst/>
            <a:ahLst/>
            <a:cxnLst/>
            <a:rect l="l" t="t" r="r" b="b"/>
            <a:pathLst>
              <a:path w="1642745" h="1154430">
                <a:moveTo>
                  <a:pt x="1637034" y="153281"/>
                </a:moveTo>
                <a:lnTo>
                  <a:pt x="1183464" y="153281"/>
                </a:lnTo>
                <a:lnTo>
                  <a:pt x="1431164" y="135244"/>
                </a:lnTo>
                <a:lnTo>
                  <a:pt x="1577952" y="0"/>
                </a:lnTo>
                <a:lnTo>
                  <a:pt x="1642181" y="27043"/>
                </a:lnTo>
                <a:lnTo>
                  <a:pt x="1637034" y="153281"/>
                </a:lnTo>
                <a:close/>
              </a:path>
              <a:path w="1642745" h="1154430">
                <a:moveTo>
                  <a:pt x="1619246" y="333582"/>
                </a:moveTo>
                <a:lnTo>
                  <a:pt x="926598" y="333582"/>
                </a:lnTo>
                <a:lnTo>
                  <a:pt x="1009182" y="306513"/>
                </a:lnTo>
                <a:lnTo>
                  <a:pt x="972473" y="153281"/>
                </a:lnTo>
                <a:lnTo>
                  <a:pt x="972473" y="36075"/>
                </a:lnTo>
                <a:lnTo>
                  <a:pt x="1027537" y="27043"/>
                </a:lnTo>
                <a:lnTo>
                  <a:pt x="1183464" y="153281"/>
                </a:lnTo>
                <a:lnTo>
                  <a:pt x="1637034" y="153281"/>
                </a:lnTo>
                <a:lnTo>
                  <a:pt x="1632991" y="252451"/>
                </a:lnTo>
                <a:lnTo>
                  <a:pt x="1619246" y="333582"/>
                </a:lnTo>
                <a:close/>
              </a:path>
              <a:path w="1642745" h="1154430">
                <a:moveTo>
                  <a:pt x="110103" y="288501"/>
                </a:moveTo>
                <a:lnTo>
                  <a:pt x="0" y="261457"/>
                </a:lnTo>
                <a:lnTo>
                  <a:pt x="60425" y="190686"/>
                </a:lnTo>
                <a:lnTo>
                  <a:pt x="366968" y="162263"/>
                </a:lnTo>
                <a:lnTo>
                  <a:pt x="697253" y="261457"/>
                </a:lnTo>
                <a:lnTo>
                  <a:pt x="725812" y="270438"/>
                </a:lnTo>
                <a:lnTo>
                  <a:pt x="247700" y="270438"/>
                </a:lnTo>
                <a:lnTo>
                  <a:pt x="110103" y="288501"/>
                </a:lnTo>
                <a:close/>
              </a:path>
              <a:path w="1642745" h="1154430">
                <a:moveTo>
                  <a:pt x="899079" y="937629"/>
                </a:moveTo>
                <a:lnTo>
                  <a:pt x="871585" y="838460"/>
                </a:lnTo>
                <a:lnTo>
                  <a:pt x="825711" y="640122"/>
                </a:lnTo>
                <a:lnTo>
                  <a:pt x="807331" y="486814"/>
                </a:lnTo>
                <a:lnTo>
                  <a:pt x="642188" y="387670"/>
                </a:lnTo>
                <a:lnTo>
                  <a:pt x="394488" y="306513"/>
                </a:lnTo>
                <a:lnTo>
                  <a:pt x="247700" y="270438"/>
                </a:lnTo>
                <a:lnTo>
                  <a:pt x="725812" y="270438"/>
                </a:lnTo>
                <a:lnTo>
                  <a:pt x="926598" y="333582"/>
                </a:lnTo>
                <a:lnTo>
                  <a:pt x="1619246" y="333582"/>
                </a:lnTo>
                <a:lnTo>
                  <a:pt x="1596332" y="468827"/>
                </a:lnTo>
                <a:lnTo>
                  <a:pt x="1559597" y="540927"/>
                </a:lnTo>
                <a:lnTo>
                  <a:pt x="1623826" y="622084"/>
                </a:lnTo>
                <a:lnTo>
                  <a:pt x="1638248" y="721253"/>
                </a:lnTo>
                <a:lnTo>
                  <a:pt x="1458709" y="721253"/>
                </a:lnTo>
                <a:lnTo>
                  <a:pt x="1357771" y="784372"/>
                </a:lnTo>
                <a:lnTo>
                  <a:pt x="1238503" y="820422"/>
                </a:lnTo>
                <a:lnTo>
                  <a:pt x="1256883" y="901554"/>
                </a:lnTo>
                <a:lnTo>
                  <a:pt x="1263558" y="919567"/>
                </a:lnTo>
                <a:lnTo>
                  <a:pt x="1027537" y="919567"/>
                </a:lnTo>
                <a:lnTo>
                  <a:pt x="899079" y="937629"/>
                </a:lnTo>
                <a:close/>
              </a:path>
              <a:path w="1642745" h="1154430">
                <a:moveTo>
                  <a:pt x="1550458" y="946636"/>
                </a:moveTo>
                <a:lnTo>
                  <a:pt x="1422000" y="883517"/>
                </a:lnTo>
                <a:lnTo>
                  <a:pt x="1458709" y="721253"/>
                </a:lnTo>
                <a:lnTo>
                  <a:pt x="1638248" y="721253"/>
                </a:lnTo>
                <a:lnTo>
                  <a:pt x="1642181" y="748297"/>
                </a:lnTo>
                <a:lnTo>
                  <a:pt x="1642181" y="856473"/>
                </a:lnTo>
                <a:lnTo>
                  <a:pt x="1550458" y="946636"/>
                </a:lnTo>
                <a:close/>
              </a:path>
              <a:path w="1642745" h="1154430">
                <a:moveTo>
                  <a:pt x="1211009" y="1154005"/>
                </a:moveTo>
                <a:lnTo>
                  <a:pt x="1082551" y="1063843"/>
                </a:lnTo>
                <a:lnTo>
                  <a:pt x="1027537" y="919567"/>
                </a:lnTo>
                <a:lnTo>
                  <a:pt x="1263558" y="919567"/>
                </a:lnTo>
                <a:lnTo>
                  <a:pt x="1288564" y="987051"/>
                </a:lnTo>
                <a:lnTo>
                  <a:pt x="1284377" y="1090887"/>
                </a:lnTo>
                <a:lnTo>
                  <a:pt x="1211009" y="1154005"/>
                </a:lnTo>
                <a:close/>
              </a:path>
            </a:pathLst>
          </a:custGeom>
          <a:solidFill>
            <a:srgbClr val="FFD966"/>
          </a:solidFill>
        </p:spPr>
        <p:txBody>
          <a:bodyPr wrap="square" lIns="0" tIns="0" rIns="0" bIns="0" rtlCol="0"/>
          <a:lstStyle/>
          <a:p>
            <a:endParaRPr/>
          </a:p>
        </p:txBody>
      </p:sp>
      <p:sp>
        <p:nvSpPr>
          <p:cNvPr id="22" name="object 22"/>
          <p:cNvSpPr/>
          <p:nvPr/>
        </p:nvSpPr>
        <p:spPr>
          <a:xfrm>
            <a:off x="2428414" y="2332652"/>
            <a:ext cx="1642745" cy="1154430"/>
          </a:xfrm>
          <a:custGeom>
            <a:avLst/>
            <a:gdLst/>
            <a:ahLst/>
            <a:cxnLst/>
            <a:rect l="l" t="t" r="r" b="b"/>
            <a:pathLst>
              <a:path w="1642745" h="1154430">
                <a:moveTo>
                  <a:pt x="60425" y="190686"/>
                </a:moveTo>
                <a:lnTo>
                  <a:pt x="366968" y="162263"/>
                </a:lnTo>
                <a:lnTo>
                  <a:pt x="697253" y="261457"/>
                </a:lnTo>
                <a:lnTo>
                  <a:pt x="926598" y="333582"/>
                </a:lnTo>
                <a:lnTo>
                  <a:pt x="1009182" y="306513"/>
                </a:lnTo>
                <a:lnTo>
                  <a:pt x="972473" y="153281"/>
                </a:lnTo>
                <a:lnTo>
                  <a:pt x="972473" y="36075"/>
                </a:lnTo>
                <a:lnTo>
                  <a:pt x="1027537" y="27043"/>
                </a:lnTo>
                <a:lnTo>
                  <a:pt x="1183464" y="153281"/>
                </a:lnTo>
                <a:lnTo>
                  <a:pt x="1431164" y="135244"/>
                </a:lnTo>
                <a:lnTo>
                  <a:pt x="1577952" y="0"/>
                </a:lnTo>
                <a:lnTo>
                  <a:pt x="1642181" y="27043"/>
                </a:lnTo>
                <a:lnTo>
                  <a:pt x="1632991" y="252451"/>
                </a:lnTo>
                <a:lnTo>
                  <a:pt x="1596332" y="468827"/>
                </a:lnTo>
                <a:lnTo>
                  <a:pt x="1559597" y="540927"/>
                </a:lnTo>
                <a:lnTo>
                  <a:pt x="1623826" y="622084"/>
                </a:lnTo>
                <a:lnTo>
                  <a:pt x="1642181" y="748297"/>
                </a:lnTo>
                <a:lnTo>
                  <a:pt x="1642181" y="856473"/>
                </a:lnTo>
                <a:lnTo>
                  <a:pt x="1550458" y="946636"/>
                </a:lnTo>
                <a:lnTo>
                  <a:pt x="1422000" y="883517"/>
                </a:lnTo>
                <a:lnTo>
                  <a:pt x="1458709" y="721253"/>
                </a:lnTo>
                <a:lnTo>
                  <a:pt x="1357771" y="784372"/>
                </a:lnTo>
                <a:lnTo>
                  <a:pt x="1238503" y="820422"/>
                </a:lnTo>
                <a:lnTo>
                  <a:pt x="1256883" y="901554"/>
                </a:lnTo>
                <a:lnTo>
                  <a:pt x="1288564" y="987051"/>
                </a:lnTo>
                <a:lnTo>
                  <a:pt x="1284377" y="1090887"/>
                </a:lnTo>
                <a:lnTo>
                  <a:pt x="1211009" y="1154005"/>
                </a:lnTo>
                <a:lnTo>
                  <a:pt x="1082551" y="1063843"/>
                </a:lnTo>
                <a:lnTo>
                  <a:pt x="1027537" y="919567"/>
                </a:lnTo>
                <a:lnTo>
                  <a:pt x="899079" y="937629"/>
                </a:lnTo>
                <a:lnTo>
                  <a:pt x="871585" y="838460"/>
                </a:lnTo>
                <a:lnTo>
                  <a:pt x="825711" y="640122"/>
                </a:lnTo>
                <a:lnTo>
                  <a:pt x="807331" y="486814"/>
                </a:lnTo>
                <a:lnTo>
                  <a:pt x="642188" y="387670"/>
                </a:lnTo>
                <a:lnTo>
                  <a:pt x="394488" y="306513"/>
                </a:lnTo>
                <a:lnTo>
                  <a:pt x="247700" y="270438"/>
                </a:lnTo>
                <a:lnTo>
                  <a:pt x="110103" y="288501"/>
                </a:lnTo>
                <a:lnTo>
                  <a:pt x="0" y="261457"/>
                </a:lnTo>
              </a:path>
            </a:pathLst>
          </a:custGeom>
          <a:ln w="38099">
            <a:solidFill>
              <a:srgbClr val="FFD966"/>
            </a:solidFill>
          </a:ln>
        </p:spPr>
        <p:txBody>
          <a:bodyPr wrap="square" lIns="0" tIns="0" rIns="0" bIns="0" rtlCol="0"/>
          <a:lstStyle/>
          <a:p>
            <a:endParaRPr/>
          </a:p>
        </p:txBody>
      </p:sp>
      <p:sp>
        <p:nvSpPr>
          <p:cNvPr id="23" name="object 23"/>
          <p:cNvSpPr/>
          <p:nvPr/>
        </p:nvSpPr>
        <p:spPr>
          <a:xfrm>
            <a:off x="2371039" y="2628877"/>
            <a:ext cx="2132965" cy="1138555"/>
          </a:xfrm>
          <a:custGeom>
            <a:avLst/>
            <a:gdLst/>
            <a:ahLst/>
            <a:cxnLst/>
            <a:rect l="l" t="t" r="r" b="b"/>
            <a:pathLst>
              <a:path w="2132965" h="1138554">
                <a:moveTo>
                  <a:pt x="2124328" y="695042"/>
                </a:moveTo>
                <a:lnTo>
                  <a:pt x="1618319" y="695042"/>
                </a:lnTo>
                <a:lnTo>
                  <a:pt x="1743380" y="580600"/>
                </a:lnTo>
                <a:lnTo>
                  <a:pt x="1750506" y="429224"/>
                </a:lnTo>
                <a:lnTo>
                  <a:pt x="1661196" y="240932"/>
                </a:lnTo>
                <a:lnTo>
                  <a:pt x="1710554" y="0"/>
                </a:lnTo>
                <a:lnTo>
                  <a:pt x="1839831" y="4620"/>
                </a:lnTo>
                <a:lnTo>
                  <a:pt x="1873677" y="86347"/>
                </a:lnTo>
                <a:lnTo>
                  <a:pt x="2132373" y="86347"/>
                </a:lnTo>
                <a:lnTo>
                  <a:pt x="2124328" y="695042"/>
                </a:lnTo>
                <a:close/>
              </a:path>
              <a:path w="2132965" h="1138554">
                <a:moveTo>
                  <a:pt x="2132373" y="86347"/>
                </a:moveTo>
                <a:lnTo>
                  <a:pt x="1873677" y="86347"/>
                </a:lnTo>
                <a:lnTo>
                  <a:pt x="2132770" y="56329"/>
                </a:lnTo>
                <a:lnTo>
                  <a:pt x="2132373" y="86347"/>
                </a:lnTo>
                <a:close/>
              </a:path>
              <a:path w="2132965" h="1138554">
                <a:moveTo>
                  <a:pt x="2118472" y="1138097"/>
                </a:moveTo>
                <a:lnTo>
                  <a:pt x="0" y="1138097"/>
                </a:lnTo>
                <a:lnTo>
                  <a:pt x="0" y="200293"/>
                </a:lnTo>
                <a:lnTo>
                  <a:pt x="710923" y="115403"/>
                </a:lnTo>
                <a:lnTo>
                  <a:pt x="839524" y="240932"/>
                </a:lnTo>
                <a:lnTo>
                  <a:pt x="914552" y="643379"/>
                </a:lnTo>
                <a:lnTo>
                  <a:pt x="1077444" y="643379"/>
                </a:lnTo>
                <a:lnTo>
                  <a:pt x="1128893" y="798445"/>
                </a:lnTo>
                <a:lnTo>
                  <a:pt x="1236070" y="883381"/>
                </a:lnTo>
                <a:lnTo>
                  <a:pt x="2121839" y="883381"/>
                </a:lnTo>
                <a:lnTo>
                  <a:pt x="2118472" y="1138097"/>
                </a:lnTo>
                <a:close/>
              </a:path>
              <a:path w="2132965" h="1138554">
                <a:moveTo>
                  <a:pt x="2121839" y="883381"/>
                </a:moveTo>
                <a:lnTo>
                  <a:pt x="1236070" y="883381"/>
                </a:lnTo>
                <a:lnTo>
                  <a:pt x="1364672" y="850123"/>
                </a:lnTo>
                <a:lnTo>
                  <a:pt x="1375399" y="739371"/>
                </a:lnTo>
                <a:lnTo>
                  <a:pt x="1353945" y="632293"/>
                </a:lnTo>
                <a:lnTo>
                  <a:pt x="1343248" y="554753"/>
                </a:lnTo>
                <a:lnTo>
                  <a:pt x="1471850" y="499369"/>
                </a:lnTo>
                <a:lnTo>
                  <a:pt x="1446856" y="624897"/>
                </a:lnTo>
                <a:lnTo>
                  <a:pt x="1618319" y="695042"/>
                </a:lnTo>
                <a:lnTo>
                  <a:pt x="2124328" y="695042"/>
                </a:lnTo>
                <a:lnTo>
                  <a:pt x="2121839" y="883381"/>
                </a:lnTo>
                <a:close/>
              </a:path>
              <a:path w="2132965" h="1138554">
                <a:moveTo>
                  <a:pt x="1077444" y="643379"/>
                </a:moveTo>
                <a:lnTo>
                  <a:pt x="914552" y="643379"/>
                </a:lnTo>
                <a:lnTo>
                  <a:pt x="1077269" y="642852"/>
                </a:lnTo>
                <a:lnTo>
                  <a:pt x="1077444" y="643379"/>
                </a:lnTo>
                <a:close/>
              </a:path>
            </a:pathLst>
          </a:custGeom>
          <a:solidFill>
            <a:srgbClr val="6AA84F"/>
          </a:solidFill>
        </p:spPr>
        <p:txBody>
          <a:bodyPr wrap="square" lIns="0" tIns="0" rIns="0" bIns="0" rtlCol="0"/>
          <a:lstStyle/>
          <a:p>
            <a:endParaRPr/>
          </a:p>
        </p:txBody>
      </p:sp>
      <p:sp>
        <p:nvSpPr>
          <p:cNvPr id="24" name="object 24"/>
          <p:cNvSpPr/>
          <p:nvPr/>
        </p:nvSpPr>
        <p:spPr>
          <a:xfrm>
            <a:off x="2371039" y="2628877"/>
            <a:ext cx="2132965" cy="1138555"/>
          </a:xfrm>
          <a:custGeom>
            <a:avLst/>
            <a:gdLst/>
            <a:ahLst/>
            <a:cxnLst/>
            <a:rect l="l" t="t" r="r" b="b"/>
            <a:pathLst>
              <a:path w="2132965" h="1138554">
                <a:moveTo>
                  <a:pt x="0" y="200293"/>
                </a:moveTo>
                <a:lnTo>
                  <a:pt x="710923" y="115403"/>
                </a:lnTo>
                <a:lnTo>
                  <a:pt x="839524" y="240932"/>
                </a:lnTo>
                <a:lnTo>
                  <a:pt x="914552" y="643379"/>
                </a:lnTo>
                <a:lnTo>
                  <a:pt x="1077269" y="642852"/>
                </a:lnTo>
                <a:lnTo>
                  <a:pt x="1128893" y="798445"/>
                </a:lnTo>
                <a:lnTo>
                  <a:pt x="1236070" y="883381"/>
                </a:lnTo>
                <a:lnTo>
                  <a:pt x="1364672" y="850123"/>
                </a:lnTo>
                <a:lnTo>
                  <a:pt x="1375399" y="739371"/>
                </a:lnTo>
                <a:lnTo>
                  <a:pt x="1353945" y="632293"/>
                </a:lnTo>
                <a:lnTo>
                  <a:pt x="1343248" y="554753"/>
                </a:lnTo>
                <a:lnTo>
                  <a:pt x="1471850" y="499369"/>
                </a:lnTo>
                <a:lnTo>
                  <a:pt x="1446856" y="624897"/>
                </a:lnTo>
                <a:lnTo>
                  <a:pt x="1618319" y="695042"/>
                </a:lnTo>
                <a:lnTo>
                  <a:pt x="1743380" y="580600"/>
                </a:lnTo>
                <a:lnTo>
                  <a:pt x="1750506" y="429224"/>
                </a:lnTo>
                <a:lnTo>
                  <a:pt x="1661196" y="240932"/>
                </a:lnTo>
                <a:lnTo>
                  <a:pt x="1710554" y="0"/>
                </a:lnTo>
                <a:lnTo>
                  <a:pt x="1839831" y="4620"/>
                </a:lnTo>
                <a:lnTo>
                  <a:pt x="1873677" y="86347"/>
                </a:lnTo>
                <a:lnTo>
                  <a:pt x="2132770" y="56329"/>
                </a:lnTo>
                <a:lnTo>
                  <a:pt x="2118472" y="1138097"/>
                </a:lnTo>
                <a:lnTo>
                  <a:pt x="0" y="1138097"/>
                </a:lnTo>
                <a:lnTo>
                  <a:pt x="0" y="200293"/>
                </a:lnTo>
                <a:close/>
              </a:path>
            </a:pathLst>
          </a:custGeom>
          <a:ln w="38099">
            <a:solidFill>
              <a:srgbClr val="6AA84F"/>
            </a:solidFill>
          </a:ln>
        </p:spPr>
        <p:txBody>
          <a:bodyPr wrap="square" lIns="0" tIns="0" rIns="0" bIns="0" rtlCol="0"/>
          <a:lstStyle/>
          <a:p>
            <a:endParaRPr/>
          </a:p>
        </p:txBody>
      </p:sp>
      <p:sp>
        <p:nvSpPr>
          <p:cNvPr id="25" name="object 25"/>
          <p:cNvSpPr/>
          <p:nvPr/>
        </p:nvSpPr>
        <p:spPr>
          <a:xfrm>
            <a:off x="2367464" y="2005852"/>
            <a:ext cx="2129790" cy="794385"/>
          </a:xfrm>
          <a:custGeom>
            <a:avLst/>
            <a:gdLst/>
            <a:ahLst/>
            <a:cxnLst/>
            <a:rect l="l" t="t" r="r" b="b"/>
            <a:pathLst>
              <a:path w="2129790" h="794385">
                <a:moveTo>
                  <a:pt x="1047401" y="358118"/>
                </a:moveTo>
                <a:lnTo>
                  <a:pt x="914552" y="358118"/>
                </a:lnTo>
                <a:lnTo>
                  <a:pt x="1075319" y="306456"/>
                </a:lnTo>
                <a:lnTo>
                  <a:pt x="1721926" y="121853"/>
                </a:lnTo>
                <a:lnTo>
                  <a:pt x="1918429" y="103371"/>
                </a:lnTo>
                <a:lnTo>
                  <a:pt x="2011295" y="73819"/>
                </a:lnTo>
                <a:lnTo>
                  <a:pt x="2129169" y="0"/>
                </a:lnTo>
                <a:lnTo>
                  <a:pt x="2124181" y="306456"/>
                </a:lnTo>
                <a:lnTo>
                  <a:pt x="1607592" y="306456"/>
                </a:lnTo>
                <a:lnTo>
                  <a:pt x="1581925" y="332303"/>
                </a:lnTo>
                <a:lnTo>
                  <a:pt x="1068177" y="332303"/>
                </a:lnTo>
                <a:lnTo>
                  <a:pt x="1047401" y="358118"/>
                </a:lnTo>
                <a:close/>
              </a:path>
              <a:path w="2129790" h="794385">
                <a:moveTo>
                  <a:pt x="2118472" y="657194"/>
                </a:moveTo>
                <a:lnTo>
                  <a:pt x="1886279" y="657194"/>
                </a:lnTo>
                <a:lnTo>
                  <a:pt x="1871981" y="612881"/>
                </a:lnTo>
                <a:lnTo>
                  <a:pt x="1723727" y="594229"/>
                </a:lnTo>
                <a:lnTo>
                  <a:pt x="1725497" y="354444"/>
                </a:lnTo>
                <a:lnTo>
                  <a:pt x="1607592" y="306456"/>
                </a:lnTo>
                <a:lnTo>
                  <a:pt x="2124181" y="306456"/>
                </a:lnTo>
                <a:lnTo>
                  <a:pt x="2118472" y="657194"/>
                </a:lnTo>
                <a:close/>
              </a:path>
              <a:path w="2129790" h="794385">
                <a:moveTo>
                  <a:pt x="0" y="793793"/>
                </a:moveTo>
                <a:lnTo>
                  <a:pt x="3570" y="457831"/>
                </a:lnTo>
                <a:lnTo>
                  <a:pt x="489426" y="402432"/>
                </a:lnTo>
                <a:lnTo>
                  <a:pt x="687474" y="325573"/>
                </a:lnTo>
                <a:lnTo>
                  <a:pt x="914552" y="358118"/>
                </a:lnTo>
                <a:lnTo>
                  <a:pt x="1047401" y="358118"/>
                </a:lnTo>
                <a:lnTo>
                  <a:pt x="1004102" y="411921"/>
                </a:lnTo>
                <a:lnTo>
                  <a:pt x="1014616" y="472592"/>
                </a:lnTo>
                <a:lnTo>
                  <a:pt x="450119" y="472592"/>
                </a:lnTo>
                <a:lnTo>
                  <a:pt x="117904" y="491043"/>
                </a:lnTo>
                <a:lnTo>
                  <a:pt x="24994" y="590755"/>
                </a:lnTo>
                <a:lnTo>
                  <a:pt x="164352" y="638728"/>
                </a:lnTo>
                <a:lnTo>
                  <a:pt x="327218" y="638728"/>
                </a:lnTo>
                <a:lnTo>
                  <a:pt x="639481" y="723649"/>
                </a:lnTo>
                <a:lnTo>
                  <a:pt x="0" y="793793"/>
                </a:lnTo>
                <a:close/>
              </a:path>
              <a:path w="2129790" h="794385">
                <a:moveTo>
                  <a:pt x="1264650" y="454125"/>
                </a:moveTo>
                <a:lnTo>
                  <a:pt x="1114595" y="343342"/>
                </a:lnTo>
                <a:lnTo>
                  <a:pt x="1068177" y="332303"/>
                </a:lnTo>
                <a:lnTo>
                  <a:pt x="1581925" y="332303"/>
                </a:lnTo>
                <a:lnTo>
                  <a:pt x="1468279" y="446745"/>
                </a:lnTo>
                <a:lnTo>
                  <a:pt x="1264650" y="454125"/>
                </a:lnTo>
                <a:close/>
              </a:path>
              <a:path w="2129790" h="794385">
                <a:moveTo>
                  <a:pt x="985994" y="627642"/>
                </a:moveTo>
                <a:lnTo>
                  <a:pt x="450119" y="472592"/>
                </a:lnTo>
                <a:lnTo>
                  <a:pt x="1014616" y="472592"/>
                </a:lnTo>
                <a:lnTo>
                  <a:pt x="1039568" y="616571"/>
                </a:lnTo>
                <a:lnTo>
                  <a:pt x="985994" y="627642"/>
                </a:lnTo>
                <a:close/>
              </a:path>
              <a:path w="2129790" h="794385">
                <a:moveTo>
                  <a:pt x="327218" y="638728"/>
                </a:moveTo>
                <a:lnTo>
                  <a:pt x="164352" y="638728"/>
                </a:lnTo>
                <a:lnTo>
                  <a:pt x="300080" y="631347"/>
                </a:lnTo>
                <a:lnTo>
                  <a:pt x="327218" y="638728"/>
                </a:lnTo>
                <a:close/>
              </a:path>
            </a:pathLst>
          </a:custGeom>
          <a:solidFill>
            <a:srgbClr val="C17AA0"/>
          </a:solidFill>
        </p:spPr>
        <p:txBody>
          <a:bodyPr wrap="square" lIns="0" tIns="0" rIns="0" bIns="0" rtlCol="0"/>
          <a:lstStyle/>
          <a:p>
            <a:endParaRPr/>
          </a:p>
        </p:txBody>
      </p:sp>
      <p:sp>
        <p:nvSpPr>
          <p:cNvPr id="26" name="object 26"/>
          <p:cNvSpPr/>
          <p:nvPr/>
        </p:nvSpPr>
        <p:spPr>
          <a:xfrm>
            <a:off x="2367464" y="2005852"/>
            <a:ext cx="2129790" cy="794385"/>
          </a:xfrm>
          <a:custGeom>
            <a:avLst/>
            <a:gdLst/>
            <a:ahLst/>
            <a:cxnLst/>
            <a:rect l="l" t="t" r="r" b="b"/>
            <a:pathLst>
              <a:path w="2129790" h="794385">
                <a:moveTo>
                  <a:pt x="639481" y="723649"/>
                </a:moveTo>
                <a:lnTo>
                  <a:pt x="0" y="793793"/>
                </a:lnTo>
                <a:lnTo>
                  <a:pt x="3570" y="457831"/>
                </a:lnTo>
                <a:lnTo>
                  <a:pt x="489426" y="402432"/>
                </a:lnTo>
                <a:lnTo>
                  <a:pt x="687474" y="325573"/>
                </a:lnTo>
                <a:lnTo>
                  <a:pt x="914552" y="358118"/>
                </a:lnTo>
                <a:lnTo>
                  <a:pt x="1075319" y="306456"/>
                </a:lnTo>
                <a:lnTo>
                  <a:pt x="1721926" y="121853"/>
                </a:lnTo>
                <a:lnTo>
                  <a:pt x="1918429" y="103371"/>
                </a:lnTo>
                <a:lnTo>
                  <a:pt x="2011295" y="73819"/>
                </a:lnTo>
                <a:lnTo>
                  <a:pt x="2129169" y="0"/>
                </a:lnTo>
                <a:lnTo>
                  <a:pt x="2118472" y="657194"/>
                </a:lnTo>
                <a:lnTo>
                  <a:pt x="1886279" y="657194"/>
                </a:lnTo>
                <a:lnTo>
                  <a:pt x="1871981" y="612881"/>
                </a:lnTo>
                <a:lnTo>
                  <a:pt x="1723727" y="594229"/>
                </a:lnTo>
                <a:lnTo>
                  <a:pt x="1725497" y="354444"/>
                </a:lnTo>
                <a:lnTo>
                  <a:pt x="1607592" y="306456"/>
                </a:lnTo>
                <a:lnTo>
                  <a:pt x="1468279" y="446745"/>
                </a:lnTo>
                <a:lnTo>
                  <a:pt x="1264650" y="454125"/>
                </a:lnTo>
                <a:lnTo>
                  <a:pt x="1114595" y="343342"/>
                </a:lnTo>
                <a:lnTo>
                  <a:pt x="1068177" y="332303"/>
                </a:lnTo>
                <a:lnTo>
                  <a:pt x="1004102" y="411921"/>
                </a:lnTo>
                <a:lnTo>
                  <a:pt x="1039568" y="616571"/>
                </a:lnTo>
                <a:lnTo>
                  <a:pt x="985994" y="627642"/>
                </a:lnTo>
                <a:lnTo>
                  <a:pt x="450119" y="472592"/>
                </a:lnTo>
                <a:lnTo>
                  <a:pt x="117904" y="491043"/>
                </a:lnTo>
                <a:lnTo>
                  <a:pt x="24994" y="590755"/>
                </a:lnTo>
                <a:lnTo>
                  <a:pt x="164352" y="638728"/>
                </a:lnTo>
                <a:lnTo>
                  <a:pt x="300080" y="631347"/>
                </a:lnTo>
                <a:lnTo>
                  <a:pt x="639481" y="723649"/>
                </a:lnTo>
                <a:close/>
              </a:path>
            </a:pathLst>
          </a:custGeom>
          <a:ln w="38099">
            <a:solidFill>
              <a:srgbClr val="C17AA0"/>
            </a:solidFill>
          </a:ln>
        </p:spPr>
        <p:txBody>
          <a:bodyPr wrap="square" lIns="0" tIns="0" rIns="0" bIns="0" rtlCol="0"/>
          <a:lstStyle/>
          <a:p>
            <a:endParaRPr/>
          </a:p>
        </p:txBody>
      </p:sp>
      <p:sp>
        <p:nvSpPr>
          <p:cNvPr id="27" name="object 27"/>
          <p:cNvSpPr/>
          <p:nvPr/>
        </p:nvSpPr>
        <p:spPr>
          <a:xfrm>
            <a:off x="2374607" y="1965231"/>
            <a:ext cx="2111375" cy="480059"/>
          </a:xfrm>
          <a:custGeom>
            <a:avLst/>
            <a:gdLst/>
            <a:ahLst/>
            <a:cxnLst/>
            <a:rect l="l" t="t" r="r" b="b"/>
            <a:pathLst>
              <a:path w="2111375" h="480060">
                <a:moveTo>
                  <a:pt x="0" y="479972"/>
                </a:moveTo>
                <a:lnTo>
                  <a:pt x="0" y="0"/>
                </a:lnTo>
                <a:lnTo>
                  <a:pt x="2111331" y="7380"/>
                </a:lnTo>
                <a:lnTo>
                  <a:pt x="1961291" y="103387"/>
                </a:lnTo>
                <a:lnTo>
                  <a:pt x="1679064" y="136614"/>
                </a:lnTo>
                <a:lnTo>
                  <a:pt x="1010490" y="332287"/>
                </a:lnTo>
                <a:lnTo>
                  <a:pt x="678773" y="332287"/>
                </a:lnTo>
                <a:lnTo>
                  <a:pt x="464417" y="420898"/>
                </a:lnTo>
                <a:lnTo>
                  <a:pt x="0" y="479972"/>
                </a:lnTo>
                <a:close/>
              </a:path>
              <a:path w="2111375" h="480060">
                <a:moveTo>
                  <a:pt x="871690" y="372910"/>
                </a:moveTo>
                <a:lnTo>
                  <a:pt x="678773" y="332287"/>
                </a:lnTo>
                <a:lnTo>
                  <a:pt x="1010490" y="332287"/>
                </a:lnTo>
                <a:lnTo>
                  <a:pt x="871690" y="372910"/>
                </a:lnTo>
                <a:close/>
              </a:path>
            </a:pathLst>
          </a:custGeom>
          <a:solidFill>
            <a:srgbClr val="4A86E7"/>
          </a:solidFill>
        </p:spPr>
        <p:txBody>
          <a:bodyPr wrap="square" lIns="0" tIns="0" rIns="0" bIns="0" rtlCol="0"/>
          <a:lstStyle/>
          <a:p>
            <a:endParaRPr/>
          </a:p>
        </p:txBody>
      </p:sp>
      <p:sp>
        <p:nvSpPr>
          <p:cNvPr id="28" name="object 28"/>
          <p:cNvSpPr/>
          <p:nvPr/>
        </p:nvSpPr>
        <p:spPr>
          <a:xfrm>
            <a:off x="2374607" y="1965231"/>
            <a:ext cx="2111375" cy="480059"/>
          </a:xfrm>
          <a:custGeom>
            <a:avLst/>
            <a:gdLst/>
            <a:ahLst/>
            <a:cxnLst/>
            <a:rect l="l" t="t" r="r" b="b"/>
            <a:pathLst>
              <a:path w="2111375" h="480060">
                <a:moveTo>
                  <a:pt x="0" y="479972"/>
                </a:moveTo>
                <a:lnTo>
                  <a:pt x="0" y="0"/>
                </a:lnTo>
                <a:lnTo>
                  <a:pt x="2111331" y="7380"/>
                </a:lnTo>
                <a:lnTo>
                  <a:pt x="1961291" y="103387"/>
                </a:lnTo>
                <a:lnTo>
                  <a:pt x="1679064" y="136614"/>
                </a:lnTo>
                <a:lnTo>
                  <a:pt x="871690" y="372910"/>
                </a:lnTo>
                <a:lnTo>
                  <a:pt x="678773" y="332287"/>
                </a:lnTo>
                <a:lnTo>
                  <a:pt x="464417" y="420898"/>
                </a:lnTo>
                <a:lnTo>
                  <a:pt x="0" y="479972"/>
                </a:lnTo>
                <a:close/>
              </a:path>
            </a:pathLst>
          </a:custGeom>
          <a:ln w="28574">
            <a:solidFill>
              <a:srgbClr val="4A86E7"/>
            </a:solidFill>
          </a:ln>
        </p:spPr>
        <p:txBody>
          <a:bodyPr wrap="square" lIns="0" tIns="0" rIns="0" bIns="0" rtlCol="0"/>
          <a:lstStyle/>
          <a:p>
            <a:endParaRPr/>
          </a:p>
        </p:txBody>
      </p:sp>
      <p:sp>
        <p:nvSpPr>
          <p:cNvPr id="18" name="Rectangle 17">
            <a:extLst>
              <a:ext uri="{FF2B5EF4-FFF2-40B4-BE49-F238E27FC236}">
                <a16:creationId xmlns:a16="http://schemas.microsoft.com/office/drawing/2014/main" id="{10C296BE-DA56-4C03-843E-589C22DF9FAF}"/>
              </a:ext>
            </a:extLst>
          </p:cNvPr>
          <p:cNvSpPr/>
          <p:nvPr/>
        </p:nvSpPr>
        <p:spPr>
          <a:xfrm>
            <a:off x="0" y="971550"/>
            <a:ext cx="9144000" cy="3429000"/>
          </a:xfrm>
          <a:prstGeom prst="rect">
            <a:avLst/>
          </a:prstGeom>
          <a:solidFill>
            <a:schemeClr val="bg1">
              <a:lumMod val="9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bject 6"/>
          <p:cNvSpPr txBox="1"/>
          <p:nvPr/>
        </p:nvSpPr>
        <p:spPr>
          <a:xfrm>
            <a:off x="5083843" y="1300488"/>
            <a:ext cx="1182370" cy="505267"/>
          </a:xfrm>
          <a:prstGeom prst="rect">
            <a:avLst/>
          </a:prstGeom>
        </p:spPr>
        <p:txBody>
          <a:bodyPr vert="horz" wrap="square" lIns="0" tIns="12700" rIns="0" bIns="0" rtlCol="0">
            <a:spAutoFit/>
          </a:bodyPr>
          <a:lstStyle/>
          <a:p>
            <a:pPr marL="12700" marR="5080" indent="182880">
              <a:lnSpc>
                <a:spcPct val="100000"/>
              </a:lnSpc>
              <a:spcBef>
                <a:spcPts val="100"/>
              </a:spcBef>
            </a:pPr>
            <a:r>
              <a:rPr sz="1600" spc="-5" dirty="0">
                <a:latin typeface="Arial"/>
                <a:cs typeface="Arial"/>
              </a:rPr>
              <a:t>Object  Detection</a:t>
            </a:r>
            <a:endParaRPr sz="1600">
              <a:latin typeface="Arial"/>
              <a:cs typeface="Arial"/>
            </a:endParaRPr>
          </a:p>
        </p:txBody>
      </p:sp>
      <p:sp>
        <p:nvSpPr>
          <p:cNvPr id="9" name="object 9"/>
          <p:cNvSpPr/>
          <p:nvPr/>
        </p:nvSpPr>
        <p:spPr>
          <a:xfrm>
            <a:off x="4637775" y="1967779"/>
            <a:ext cx="2093699" cy="1798499"/>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7" name="Footer Placeholder 16">
            <a:extLst>
              <a:ext uri="{FF2B5EF4-FFF2-40B4-BE49-F238E27FC236}">
                <a16:creationId xmlns:a16="http://schemas.microsoft.com/office/drawing/2014/main" id="{55DFE572-E0E3-4416-868A-81CCD7F3A339}"/>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318277279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810AF-BBA5-4476-893A-57745165F58C}"/>
              </a:ext>
            </a:extLst>
          </p:cNvPr>
          <p:cNvSpPr>
            <a:spLocks noGrp="1"/>
          </p:cNvSpPr>
          <p:nvPr>
            <p:ph type="title"/>
          </p:nvPr>
        </p:nvSpPr>
        <p:spPr/>
        <p:txBody>
          <a:bodyPr>
            <a:normAutofit/>
          </a:bodyPr>
          <a:lstStyle/>
          <a:p>
            <a:r>
              <a:rPr lang="en-US" sz="3200"/>
              <a:t>Classification + Localization vs Detection</a:t>
            </a:r>
          </a:p>
        </p:txBody>
      </p:sp>
      <p:pic>
        <p:nvPicPr>
          <p:cNvPr id="23554" name="Picture 2" descr="Image Classification with localization, object localization">
            <a:extLst>
              <a:ext uri="{FF2B5EF4-FFF2-40B4-BE49-F238E27FC236}">
                <a16:creationId xmlns:a16="http://schemas.microsoft.com/office/drawing/2014/main" id="{401B08FE-A44D-4BEC-A029-A0A6E93E245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219200" y="1274042"/>
            <a:ext cx="6934200" cy="3453857"/>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8A66DDE5-5ED5-4597-8EF0-6E329B85B663}"/>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246492741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37562" y="861850"/>
            <a:ext cx="6544027" cy="3703724"/>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 name="object 3"/>
          <p:cNvSpPr txBox="1">
            <a:spLocks noGrp="1"/>
          </p:cNvSpPr>
          <p:nvPr>
            <p:ph type="title"/>
          </p:nvPr>
        </p:nvSpPr>
        <p:spPr>
          <a:xfrm>
            <a:off x="382950" y="57150"/>
            <a:ext cx="8608650" cy="520655"/>
          </a:xfrm>
          <a:prstGeom prst="rect">
            <a:avLst/>
          </a:prstGeom>
        </p:spPr>
        <p:txBody>
          <a:bodyPr vert="horz" wrap="square" lIns="0" tIns="12700" rIns="0" bIns="0" rtlCol="0">
            <a:spAutoFit/>
          </a:bodyPr>
          <a:lstStyle/>
          <a:p>
            <a:pPr marL="12700">
              <a:lnSpc>
                <a:spcPct val="100000"/>
              </a:lnSpc>
              <a:spcBef>
                <a:spcPts val="100"/>
              </a:spcBef>
            </a:pPr>
            <a:r>
              <a:rPr spc="-5" dirty="0"/>
              <a:t>Object Detection: Impact of Deep</a:t>
            </a:r>
            <a:r>
              <a:rPr spc="-90" dirty="0"/>
              <a:t> </a:t>
            </a:r>
            <a:r>
              <a:rPr spc="-5" dirty="0"/>
              <a:t>Learning</a:t>
            </a:r>
          </a:p>
        </p:txBody>
      </p:sp>
      <p:sp>
        <p:nvSpPr>
          <p:cNvPr id="4" name="object 4"/>
          <p:cNvSpPr txBox="1"/>
          <p:nvPr/>
        </p:nvSpPr>
        <p:spPr>
          <a:xfrm>
            <a:off x="73025" y="4312036"/>
            <a:ext cx="1716405" cy="271145"/>
          </a:xfrm>
          <a:prstGeom prst="rect">
            <a:avLst/>
          </a:prstGeom>
        </p:spPr>
        <p:txBody>
          <a:bodyPr vert="horz" wrap="square" lIns="0" tIns="10795" rIns="0" bIns="0" rtlCol="0">
            <a:spAutoFit/>
          </a:bodyPr>
          <a:lstStyle/>
          <a:p>
            <a:pPr marL="12700" marR="5080">
              <a:lnSpc>
                <a:spcPct val="101600"/>
              </a:lnSpc>
              <a:spcBef>
                <a:spcPts val="85"/>
              </a:spcBef>
            </a:pPr>
            <a:r>
              <a:rPr sz="800" spc="-5" dirty="0">
                <a:latin typeface="Arial"/>
                <a:cs typeface="Arial"/>
              </a:rPr>
              <a:t>Figure </a:t>
            </a:r>
            <a:r>
              <a:rPr sz="800" dirty="0">
                <a:latin typeface="Arial"/>
                <a:cs typeface="Arial"/>
              </a:rPr>
              <a:t>copyright </a:t>
            </a:r>
            <a:r>
              <a:rPr sz="800" spc="-5" dirty="0">
                <a:latin typeface="Arial"/>
                <a:cs typeface="Arial"/>
              </a:rPr>
              <a:t>Ross Girshick, 2015.  Reproduced with</a:t>
            </a:r>
            <a:r>
              <a:rPr sz="800" spc="-20" dirty="0">
                <a:latin typeface="Arial"/>
                <a:cs typeface="Arial"/>
              </a:rPr>
              <a:t> </a:t>
            </a:r>
            <a:r>
              <a:rPr sz="800" spc="-5" dirty="0">
                <a:latin typeface="Arial"/>
                <a:cs typeface="Arial"/>
              </a:rPr>
              <a:t>permission.</a:t>
            </a:r>
            <a:endParaRPr sz="800">
              <a:latin typeface="Arial"/>
              <a:cs typeface="Arial"/>
            </a:endParaRPr>
          </a:p>
        </p:txBody>
      </p:sp>
      <p:sp>
        <p:nvSpPr>
          <p:cNvPr id="5" name="Footer Placeholder 4">
            <a:extLst>
              <a:ext uri="{FF2B5EF4-FFF2-40B4-BE49-F238E27FC236}">
                <a16:creationId xmlns:a16="http://schemas.microsoft.com/office/drawing/2014/main" id="{0E8B6279-F61A-40C4-B2BC-93CA8A5539C1}"/>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2950" y="133350"/>
            <a:ext cx="6627450" cy="520655"/>
          </a:xfrm>
          <a:prstGeom prst="rect">
            <a:avLst/>
          </a:prstGeom>
        </p:spPr>
        <p:txBody>
          <a:bodyPr vert="horz" wrap="square" lIns="0" tIns="12700" rIns="0" bIns="0" rtlCol="0">
            <a:spAutoFit/>
          </a:bodyPr>
          <a:lstStyle/>
          <a:p>
            <a:pPr marL="12700">
              <a:lnSpc>
                <a:spcPct val="100000"/>
              </a:lnSpc>
              <a:spcBef>
                <a:spcPts val="100"/>
              </a:spcBef>
            </a:pPr>
            <a:r>
              <a:rPr spc="-5" dirty="0"/>
              <a:t>Object Detection as</a:t>
            </a:r>
            <a:r>
              <a:rPr spc="-90" dirty="0"/>
              <a:t> </a:t>
            </a:r>
            <a:r>
              <a:rPr spc="-5" dirty="0"/>
              <a:t>Regression?</a:t>
            </a:r>
          </a:p>
        </p:txBody>
      </p:sp>
      <p:sp>
        <p:nvSpPr>
          <p:cNvPr id="3" name="object 3"/>
          <p:cNvSpPr/>
          <p:nvPr/>
        </p:nvSpPr>
        <p:spPr>
          <a:xfrm>
            <a:off x="985325" y="1009812"/>
            <a:ext cx="1312313" cy="1135924"/>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5" name="object 5"/>
          <p:cNvSpPr txBox="1"/>
          <p:nvPr/>
        </p:nvSpPr>
        <p:spPr>
          <a:xfrm>
            <a:off x="5604524" y="1073706"/>
            <a:ext cx="1663064"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CAT: </a:t>
            </a:r>
            <a:r>
              <a:rPr sz="1800" dirty="0">
                <a:latin typeface="Arial"/>
                <a:cs typeface="Arial"/>
              </a:rPr>
              <a:t>(x, y, </a:t>
            </a:r>
            <a:r>
              <a:rPr sz="1800" spc="-5" dirty="0">
                <a:latin typeface="Arial"/>
                <a:cs typeface="Arial"/>
              </a:rPr>
              <a:t>w,</a:t>
            </a:r>
            <a:r>
              <a:rPr sz="1800" spc="-100" dirty="0">
                <a:latin typeface="Arial"/>
                <a:cs typeface="Arial"/>
              </a:rPr>
              <a:t> </a:t>
            </a:r>
            <a:r>
              <a:rPr sz="1800" spc="-5" dirty="0">
                <a:latin typeface="Arial"/>
                <a:cs typeface="Arial"/>
              </a:rPr>
              <a:t>h)</a:t>
            </a:r>
            <a:endParaRPr sz="1800">
              <a:latin typeface="Arial"/>
              <a:cs typeface="Arial"/>
            </a:endParaRPr>
          </a:p>
        </p:txBody>
      </p:sp>
      <p:sp>
        <p:nvSpPr>
          <p:cNvPr id="7" name="object 7"/>
          <p:cNvSpPr/>
          <p:nvPr/>
        </p:nvSpPr>
        <p:spPr>
          <a:xfrm>
            <a:off x="783087" y="2209137"/>
            <a:ext cx="1514550" cy="1135924"/>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8" name="object 8"/>
          <p:cNvSpPr/>
          <p:nvPr/>
        </p:nvSpPr>
        <p:spPr>
          <a:xfrm>
            <a:off x="315771" y="3402500"/>
            <a:ext cx="1981877" cy="1135923"/>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0" name="object 10"/>
          <p:cNvSpPr txBox="1"/>
          <p:nvPr/>
        </p:nvSpPr>
        <p:spPr>
          <a:xfrm>
            <a:off x="5633325" y="2273006"/>
            <a:ext cx="1938655" cy="212725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DOG: </a:t>
            </a:r>
            <a:r>
              <a:rPr sz="1800" dirty="0">
                <a:latin typeface="Arial"/>
                <a:cs typeface="Arial"/>
              </a:rPr>
              <a:t>(x, y, </a:t>
            </a:r>
            <a:r>
              <a:rPr sz="1800" spc="-5" dirty="0">
                <a:latin typeface="Arial"/>
                <a:cs typeface="Arial"/>
              </a:rPr>
              <a:t>w,</a:t>
            </a:r>
            <a:r>
              <a:rPr sz="1800" spc="-105" dirty="0">
                <a:latin typeface="Arial"/>
                <a:cs typeface="Arial"/>
              </a:rPr>
              <a:t> </a:t>
            </a:r>
            <a:r>
              <a:rPr sz="1800" spc="-5" dirty="0">
                <a:latin typeface="Arial"/>
                <a:cs typeface="Arial"/>
              </a:rPr>
              <a:t>h)</a:t>
            </a:r>
            <a:endParaRPr sz="1800">
              <a:latin typeface="Arial"/>
              <a:cs typeface="Arial"/>
            </a:endParaRPr>
          </a:p>
          <a:p>
            <a:pPr marL="12700">
              <a:lnSpc>
                <a:spcPct val="100000"/>
              </a:lnSpc>
              <a:spcBef>
                <a:spcPts val="15"/>
              </a:spcBef>
            </a:pPr>
            <a:r>
              <a:rPr sz="1800" spc="-5" dirty="0">
                <a:latin typeface="Arial"/>
                <a:cs typeface="Arial"/>
              </a:rPr>
              <a:t>DOG: </a:t>
            </a:r>
            <a:r>
              <a:rPr sz="1800" dirty="0">
                <a:latin typeface="Arial"/>
                <a:cs typeface="Arial"/>
              </a:rPr>
              <a:t>(x, y, </a:t>
            </a:r>
            <a:r>
              <a:rPr sz="1800" spc="-5" dirty="0">
                <a:latin typeface="Arial"/>
                <a:cs typeface="Arial"/>
              </a:rPr>
              <a:t>w,</a:t>
            </a:r>
            <a:r>
              <a:rPr sz="1800" spc="-105" dirty="0">
                <a:latin typeface="Arial"/>
                <a:cs typeface="Arial"/>
              </a:rPr>
              <a:t> </a:t>
            </a:r>
            <a:r>
              <a:rPr sz="1800" spc="-5" dirty="0">
                <a:latin typeface="Arial"/>
                <a:cs typeface="Arial"/>
              </a:rPr>
              <a:t>h)</a:t>
            </a:r>
            <a:endParaRPr sz="1800">
              <a:latin typeface="Arial"/>
              <a:cs typeface="Arial"/>
            </a:endParaRPr>
          </a:p>
          <a:p>
            <a:pPr marL="12700">
              <a:lnSpc>
                <a:spcPct val="100000"/>
              </a:lnSpc>
              <a:spcBef>
                <a:spcPts val="15"/>
              </a:spcBef>
            </a:pPr>
            <a:r>
              <a:rPr sz="1800" spc="-5" dirty="0">
                <a:latin typeface="Arial"/>
                <a:cs typeface="Arial"/>
              </a:rPr>
              <a:t>CAT: </a:t>
            </a:r>
            <a:r>
              <a:rPr sz="1800" dirty="0">
                <a:latin typeface="Arial"/>
                <a:cs typeface="Arial"/>
              </a:rPr>
              <a:t>(x, y, </a:t>
            </a:r>
            <a:r>
              <a:rPr sz="1800" spc="-5" dirty="0">
                <a:latin typeface="Arial"/>
                <a:cs typeface="Arial"/>
              </a:rPr>
              <a:t>w,</a:t>
            </a:r>
            <a:r>
              <a:rPr sz="1800" spc="-60" dirty="0">
                <a:latin typeface="Arial"/>
                <a:cs typeface="Arial"/>
              </a:rPr>
              <a:t> </a:t>
            </a:r>
            <a:r>
              <a:rPr sz="1800" spc="-5" dirty="0">
                <a:latin typeface="Arial"/>
                <a:cs typeface="Arial"/>
              </a:rPr>
              <a:t>h)</a:t>
            </a:r>
            <a:endParaRPr sz="1800">
              <a:latin typeface="Arial"/>
              <a:cs typeface="Arial"/>
            </a:endParaRPr>
          </a:p>
          <a:p>
            <a:pPr>
              <a:lnSpc>
                <a:spcPct val="100000"/>
              </a:lnSpc>
            </a:pPr>
            <a:endParaRPr sz="2000">
              <a:latin typeface="Times New Roman"/>
              <a:cs typeface="Times New Roman"/>
            </a:endParaRPr>
          </a:p>
          <a:p>
            <a:pPr marL="97790">
              <a:lnSpc>
                <a:spcPct val="100000"/>
              </a:lnSpc>
              <a:spcBef>
                <a:spcPts val="1230"/>
              </a:spcBef>
            </a:pPr>
            <a:r>
              <a:rPr sz="1800" spc="-5" dirty="0">
                <a:latin typeface="Arial"/>
                <a:cs typeface="Arial"/>
              </a:rPr>
              <a:t>DUCK: </a:t>
            </a:r>
            <a:r>
              <a:rPr sz="1800" dirty="0">
                <a:latin typeface="Arial"/>
                <a:cs typeface="Arial"/>
              </a:rPr>
              <a:t>(x, y, </a:t>
            </a:r>
            <a:r>
              <a:rPr sz="1800" spc="-5" dirty="0">
                <a:latin typeface="Arial"/>
                <a:cs typeface="Arial"/>
              </a:rPr>
              <a:t>w,</a:t>
            </a:r>
            <a:r>
              <a:rPr sz="1800" spc="-105" dirty="0">
                <a:latin typeface="Arial"/>
                <a:cs typeface="Arial"/>
              </a:rPr>
              <a:t> </a:t>
            </a:r>
            <a:r>
              <a:rPr sz="1800" spc="-5" dirty="0">
                <a:latin typeface="Arial"/>
                <a:cs typeface="Arial"/>
              </a:rPr>
              <a:t>h)</a:t>
            </a:r>
            <a:endParaRPr sz="1800">
              <a:latin typeface="Arial"/>
              <a:cs typeface="Arial"/>
            </a:endParaRPr>
          </a:p>
          <a:p>
            <a:pPr marL="97790">
              <a:lnSpc>
                <a:spcPct val="100000"/>
              </a:lnSpc>
              <a:spcBef>
                <a:spcPts val="15"/>
              </a:spcBef>
            </a:pPr>
            <a:r>
              <a:rPr sz="1800" spc="-5" dirty="0">
                <a:latin typeface="Arial"/>
                <a:cs typeface="Arial"/>
              </a:rPr>
              <a:t>DUCK: </a:t>
            </a:r>
            <a:r>
              <a:rPr sz="1800" dirty="0">
                <a:latin typeface="Arial"/>
                <a:cs typeface="Arial"/>
              </a:rPr>
              <a:t>(x, y, </a:t>
            </a:r>
            <a:r>
              <a:rPr sz="1800" spc="-5" dirty="0">
                <a:latin typeface="Arial"/>
                <a:cs typeface="Arial"/>
              </a:rPr>
              <a:t>w,</a:t>
            </a:r>
            <a:r>
              <a:rPr sz="1800" spc="-105" dirty="0">
                <a:latin typeface="Arial"/>
                <a:cs typeface="Arial"/>
              </a:rPr>
              <a:t> </a:t>
            </a:r>
            <a:r>
              <a:rPr sz="1800" spc="-5" dirty="0">
                <a:latin typeface="Arial"/>
                <a:cs typeface="Arial"/>
              </a:rPr>
              <a:t>h)</a:t>
            </a:r>
            <a:endParaRPr sz="1800">
              <a:latin typeface="Arial"/>
              <a:cs typeface="Arial"/>
            </a:endParaRPr>
          </a:p>
          <a:p>
            <a:pPr marL="97790">
              <a:lnSpc>
                <a:spcPct val="100000"/>
              </a:lnSpc>
              <a:spcBef>
                <a:spcPts val="15"/>
              </a:spcBef>
            </a:pPr>
            <a:r>
              <a:rPr sz="1800" dirty="0">
                <a:latin typeface="Arial"/>
                <a:cs typeface="Arial"/>
              </a:rPr>
              <a:t>….</a:t>
            </a:r>
            <a:endParaRPr sz="1800">
              <a:latin typeface="Arial"/>
              <a:cs typeface="Arial"/>
            </a:endParaRPr>
          </a:p>
        </p:txBody>
      </p:sp>
      <p:sp>
        <p:nvSpPr>
          <p:cNvPr id="12" name="object 12"/>
          <p:cNvSpPr txBox="1"/>
          <p:nvPr/>
        </p:nvSpPr>
        <p:spPr>
          <a:xfrm>
            <a:off x="7456525" y="4704900"/>
            <a:ext cx="1564005" cy="309245"/>
          </a:xfrm>
          <a:prstGeom prst="rect">
            <a:avLst/>
          </a:prstGeom>
        </p:spPr>
        <p:txBody>
          <a:bodyPr vert="horz" wrap="square" lIns="0" tIns="0" rIns="0" bIns="0" rtlCol="0">
            <a:spAutoFit/>
          </a:bodyPr>
          <a:lstStyle/>
          <a:p>
            <a:pPr marL="12700">
              <a:lnSpc>
                <a:spcPts val="2310"/>
              </a:lnSpc>
            </a:pPr>
            <a:r>
              <a:rPr sz="2000" dirty="0">
                <a:solidFill>
                  <a:srgbClr val="FFFFFF"/>
                </a:solidFill>
                <a:latin typeface="Arial"/>
                <a:cs typeface="Arial"/>
              </a:rPr>
              <a:t>May </a:t>
            </a:r>
            <a:r>
              <a:rPr sz="2000" spc="-5" dirty="0">
                <a:solidFill>
                  <a:srgbClr val="FFFFFF"/>
                </a:solidFill>
                <a:latin typeface="Arial"/>
                <a:cs typeface="Arial"/>
              </a:rPr>
              <a:t>10,</a:t>
            </a:r>
            <a:r>
              <a:rPr sz="2000" spc="-95" dirty="0">
                <a:solidFill>
                  <a:srgbClr val="FFFFFF"/>
                </a:solidFill>
                <a:latin typeface="Arial"/>
                <a:cs typeface="Arial"/>
              </a:rPr>
              <a:t> </a:t>
            </a:r>
            <a:r>
              <a:rPr sz="2000" spc="-5" dirty="0">
                <a:solidFill>
                  <a:srgbClr val="FFFFFF"/>
                </a:solidFill>
                <a:latin typeface="Arial"/>
                <a:cs typeface="Arial"/>
              </a:rPr>
              <a:t>2017</a:t>
            </a:r>
            <a:endParaRPr sz="2000">
              <a:latin typeface="Arial"/>
              <a:cs typeface="Arial"/>
            </a:endParaRPr>
          </a:p>
        </p:txBody>
      </p:sp>
      <p:pic>
        <p:nvPicPr>
          <p:cNvPr id="11" name="Picture 10">
            <a:extLst>
              <a:ext uri="{FF2B5EF4-FFF2-40B4-BE49-F238E27FC236}">
                <a16:creationId xmlns:a16="http://schemas.microsoft.com/office/drawing/2014/main" id="{59900490-A34C-4444-8C2A-00D869A7D57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635195" y="882422"/>
            <a:ext cx="2760191" cy="1135924"/>
          </a:xfrm>
          <a:prstGeom prst="rect">
            <a:avLst/>
          </a:prstGeom>
        </p:spPr>
      </p:pic>
      <p:pic>
        <p:nvPicPr>
          <p:cNvPr id="15" name="Picture 14">
            <a:extLst>
              <a:ext uri="{FF2B5EF4-FFF2-40B4-BE49-F238E27FC236}">
                <a16:creationId xmlns:a16="http://schemas.microsoft.com/office/drawing/2014/main" id="{57830F0A-2788-4979-ABA4-CE844AF96BE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635195" y="2209137"/>
            <a:ext cx="2760191" cy="1135924"/>
          </a:xfrm>
          <a:prstGeom prst="rect">
            <a:avLst/>
          </a:prstGeom>
        </p:spPr>
      </p:pic>
      <p:pic>
        <p:nvPicPr>
          <p:cNvPr id="17" name="Picture 16">
            <a:extLst>
              <a:ext uri="{FF2B5EF4-FFF2-40B4-BE49-F238E27FC236}">
                <a16:creationId xmlns:a16="http://schemas.microsoft.com/office/drawing/2014/main" id="{324F23AC-CF52-4637-A7B5-AE8B4BC2115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635195" y="3408462"/>
            <a:ext cx="2760191" cy="1135924"/>
          </a:xfrm>
          <a:prstGeom prst="rect">
            <a:avLst/>
          </a:prstGeom>
        </p:spPr>
      </p:pic>
      <p:sp>
        <p:nvSpPr>
          <p:cNvPr id="4" name="Footer Placeholder 3">
            <a:extLst>
              <a:ext uri="{FF2B5EF4-FFF2-40B4-BE49-F238E27FC236}">
                <a16:creationId xmlns:a16="http://schemas.microsoft.com/office/drawing/2014/main" id="{0F5BC34C-9EDE-453C-8021-345EC1A9A388}"/>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2950" y="276492"/>
            <a:ext cx="5217795" cy="452120"/>
          </a:xfrm>
          <a:prstGeom prst="rect">
            <a:avLst/>
          </a:prstGeom>
        </p:spPr>
        <p:txBody>
          <a:bodyPr vert="horz" wrap="square" lIns="0" tIns="12700" rIns="0" bIns="0" rtlCol="0">
            <a:spAutoFit/>
          </a:bodyPr>
          <a:lstStyle/>
          <a:p>
            <a:pPr marL="12700">
              <a:lnSpc>
                <a:spcPct val="100000"/>
              </a:lnSpc>
              <a:spcBef>
                <a:spcPts val="100"/>
              </a:spcBef>
            </a:pPr>
            <a:r>
              <a:rPr sz="2800" spc="-5" dirty="0">
                <a:latin typeface="Arial"/>
                <a:cs typeface="Arial"/>
              </a:rPr>
              <a:t>Object Detection as</a:t>
            </a:r>
            <a:r>
              <a:rPr sz="2800" spc="-90" dirty="0">
                <a:latin typeface="Arial"/>
                <a:cs typeface="Arial"/>
              </a:rPr>
              <a:t> </a:t>
            </a:r>
            <a:r>
              <a:rPr sz="2800" spc="-5" dirty="0">
                <a:latin typeface="Arial"/>
                <a:cs typeface="Arial"/>
              </a:rPr>
              <a:t>Regression?</a:t>
            </a:r>
            <a:endParaRPr sz="2800">
              <a:latin typeface="Arial"/>
              <a:cs typeface="Arial"/>
            </a:endParaRPr>
          </a:p>
        </p:txBody>
      </p:sp>
      <p:sp>
        <p:nvSpPr>
          <p:cNvPr id="3" name="object 3"/>
          <p:cNvSpPr/>
          <p:nvPr/>
        </p:nvSpPr>
        <p:spPr>
          <a:xfrm>
            <a:off x="985325" y="1009812"/>
            <a:ext cx="1312313" cy="1135924"/>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5" name="object 5"/>
          <p:cNvSpPr txBox="1"/>
          <p:nvPr/>
        </p:nvSpPr>
        <p:spPr>
          <a:xfrm>
            <a:off x="5604524" y="1073706"/>
            <a:ext cx="1663064"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CAT: </a:t>
            </a:r>
            <a:r>
              <a:rPr sz="1800" dirty="0">
                <a:latin typeface="Arial"/>
                <a:cs typeface="Arial"/>
              </a:rPr>
              <a:t>(x, y, </a:t>
            </a:r>
            <a:r>
              <a:rPr sz="1800" spc="-5" dirty="0">
                <a:latin typeface="Arial"/>
                <a:cs typeface="Arial"/>
              </a:rPr>
              <a:t>w,</a:t>
            </a:r>
            <a:r>
              <a:rPr sz="1800" spc="-100" dirty="0">
                <a:latin typeface="Arial"/>
                <a:cs typeface="Arial"/>
              </a:rPr>
              <a:t> </a:t>
            </a:r>
            <a:r>
              <a:rPr sz="1800" spc="-5" dirty="0">
                <a:latin typeface="Arial"/>
                <a:cs typeface="Arial"/>
              </a:rPr>
              <a:t>h)</a:t>
            </a:r>
            <a:endParaRPr sz="1800">
              <a:latin typeface="Arial"/>
              <a:cs typeface="Arial"/>
            </a:endParaRPr>
          </a:p>
        </p:txBody>
      </p:sp>
      <p:sp>
        <p:nvSpPr>
          <p:cNvPr id="7" name="object 7"/>
          <p:cNvSpPr txBox="1"/>
          <p:nvPr/>
        </p:nvSpPr>
        <p:spPr>
          <a:xfrm>
            <a:off x="5633325" y="2273006"/>
            <a:ext cx="1726564" cy="852169"/>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DOG: </a:t>
            </a:r>
            <a:r>
              <a:rPr sz="1800" dirty="0">
                <a:latin typeface="Arial"/>
                <a:cs typeface="Arial"/>
              </a:rPr>
              <a:t>(x, y, </a:t>
            </a:r>
            <a:r>
              <a:rPr sz="1800" spc="-5" dirty="0">
                <a:latin typeface="Arial"/>
                <a:cs typeface="Arial"/>
              </a:rPr>
              <a:t>w,</a:t>
            </a:r>
            <a:r>
              <a:rPr sz="1800" spc="-105" dirty="0">
                <a:latin typeface="Arial"/>
                <a:cs typeface="Arial"/>
              </a:rPr>
              <a:t> </a:t>
            </a:r>
            <a:r>
              <a:rPr sz="1800" spc="-5" dirty="0">
                <a:latin typeface="Arial"/>
                <a:cs typeface="Arial"/>
              </a:rPr>
              <a:t>h)</a:t>
            </a:r>
            <a:endParaRPr sz="1800">
              <a:latin typeface="Arial"/>
              <a:cs typeface="Arial"/>
            </a:endParaRPr>
          </a:p>
          <a:p>
            <a:pPr marL="12700">
              <a:lnSpc>
                <a:spcPct val="100000"/>
              </a:lnSpc>
              <a:spcBef>
                <a:spcPts val="15"/>
              </a:spcBef>
            </a:pPr>
            <a:r>
              <a:rPr sz="1800" spc="-5" dirty="0">
                <a:latin typeface="Arial"/>
                <a:cs typeface="Arial"/>
              </a:rPr>
              <a:t>DOG: </a:t>
            </a:r>
            <a:r>
              <a:rPr sz="1800" dirty="0">
                <a:latin typeface="Arial"/>
                <a:cs typeface="Arial"/>
              </a:rPr>
              <a:t>(x, y, </a:t>
            </a:r>
            <a:r>
              <a:rPr sz="1800" spc="-5" dirty="0">
                <a:latin typeface="Arial"/>
                <a:cs typeface="Arial"/>
              </a:rPr>
              <a:t>w,</a:t>
            </a:r>
            <a:r>
              <a:rPr sz="1800" spc="-105" dirty="0">
                <a:latin typeface="Arial"/>
                <a:cs typeface="Arial"/>
              </a:rPr>
              <a:t> </a:t>
            </a:r>
            <a:r>
              <a:rPr sz="1800" spc="-5" dirty="0">
                <a:latin typeface="Arial"/>
                <a:cs typeface="Arial"/>
              </a:rPr>
              <a:t>h)</a:t>
            </a:r>
            <a:endParaRPr sz="1800">
              <a:latin typeface="Arial"/>
              <a:cs typeface="Arial"/>
            </a:endParaRPr>
          </a:p>
          <a:p>
            <a:pPr marL="12700">
              <a:lnSpc>
                <a:spcPct val="100000"/>
              </a:lnSpc>
              <a:spcBef>
                <a:spcPts val="15"/>
              </a:spcBef>
            </a:pPr>
            <a:r>
              <a:rPr sz="1800" spc="-5" dirty="0">
                <a:latin typeface="Arial"/>
                <a:cs typeface="Arial"/>
              </a:rPr>
              <a:t>CAT: </a:t>
            </a:r>
            <a:r>
              <a:rPr sz="1800" dirty="0">
                <a:latin typeface="Arial"/>
                <a:cs typeface="Arial"/>
              </a:rPr>
              <a:t>(x, y, </a:t>
            </a:r>
            <a:r>
              <a:rPr sz="1800" spc="-5" dirty="0">
                <a:latin typeface="Arial"/>
                <a:cs typeface="Arial"/>
              </a:rPr>
              <a:t>w,</a:t>
            </a:r>
            <a:r>
              <a:rPr sz="1800" spc="-85" dirty="0">
                <a:latin typeface="Arial"/>
                <a:cs typeface="Arial"/>
              </a:rPr>
              <a:t> </a:t>
            </a:r>
            <a:r>
              <a:rPr sz="1800" spc="-5" dirty="0">
                <a:latin typeface="Arial"/>
                <a:cs typeface="Arial"/>
              </a:rPr>
              <a:t>h)</a:t>
            </a:r>
            <a:endParaRPr sz="1800">
              <a:latin typeface="Arial"/>
              <a:cs typeface="Arial"/>
            </a:endParaRPr>
          </a:p>
        </p:txBody>
      </p:sp>
      <p:sp>
        <p:nvSpPr>
          <p:cNvPr id="8" name="object 8"/>
          <p:cNvSpPr/>
          <p:nvPr/>
        </p:nvSpPr>
        <p:spPr>
          <a:xfrm>
            <a:off x="783087" y="2209137"/>
            <a:ext cx="1514550" cy="1135924"/>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9" name="object 9"/>
          <p:cNvSpPr/>
          <p:nvPr/>
        </p:nvSpPr>
        <p:spPr>
          <a:xfrm>
            <a:off x="315771" y="3402500"/>
            <a:ext cx="1981877" cy="1135923"/>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1" name="object 11"/>
          <p:cNvSpPr txBox="1"/>
          <p:nvPr/>
        </p:nvSpPr>
        <p:spPr>
          <a:xfrm>
            <a:off x="7623325" y="1144580"/>
            <a:ext cx="11055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0000"/>
                </a:solidFill>
                <a:latin typeface="Arial"/>
                <a:cs typeface="Arial"/>
              </a:rPr>
              <a:t>4</a:t>
            </a:r>
            <a:r>
              <a:rPr sz="1800" spc="-85" dirty="0">
                <a:solidFill>
                  <a:srgbClr val="FF0000"/>
                </a:solidFill>
                <a:latin typeface="Arial"/>
                <a:cs typeface="Arial"/>
              </a:rPr>
              <a:t> </a:t>
            </a:r>
            <a:r>
              <a:rPr sz="1800" spc="-5" dirty="0">
                <a:solidFill>
                  <a:srgbClr val="FF0000"/>
                </a:solidFill>
                <a:latin typeface="Arial"/>
                <a:cs typeface="Arial"/>
              </a:rPr>
              <a:t>numbers</a:t>
            </a:r>
            <a:endParaRPr sz="1800">
              <a:latin typeface="Arial"/>
              <a:cs typeface="Arial"/>
            </a:endParaRPr>
          </a:p>
        </p:txBody>
      </p:sp>
      <p:sp>
        <p:nvSpPr>
          <p:cNvPr id="14" name="object 14"/>
          <p:cNvSpPr txBox="1">
            <a:spLocks noGrp="1"/>
          </p:cNvSpPr>
          <p:nvPr>
            <p:ph type="title"/>
          </p:nvPr>
        </p:nvSpPr>
        <p:spPr>
          <a:xfrm>
            <a:off x="5997924" y="248856"/>
            <a:ext cx="2819400" cy="575945"/>
          </a:xfrm>
          <a:prstGeom prst="rect">
            <a:avLst/>
          </a:prstGeom>
        </p:spPr>
        <p:txBody>
          <a:bodyPr vert="horz" wrap="square" lIns="0" tIns="10795" rIns="0" bIns="0" rtlCol="0">
            <a:spAutoFit/>
          </a:bodyPr>
          <a:lstStyle/>
          <a:p>
            <a:pPr marL="12700" marR="5080">
              <a:lnSpc>
                <a:spcPct val="100699"/>
              </a:lnSpc>
              <a:spcBef>
                <a:spcPts val="85"/>
              </a:spcBef>
            </a:pPr>
            <a:r>
              <a:rPr sz="1800" spc="-5" dirty="0">
                <a:solidFill>
                  <a:srgbClr val="FF0000"/>
                </a:solidFill>
              </a:rPr>
              <a:t>Each image needs </a:t>
            </a:r>
            <a:r>
              <a:rPr sz="1800" dirty="0">
                <a:solidFill>
                  <a:srgbClr val="FF0000"/>
                </a:solidFill>
              </a:rPr>
              <a:t>a  </a:t>
            </a:r>
            <a:r>
              <a:rPr sz="1800" spc="-5" dirty="0">
                <a:solidFill>
                  <a:srgbClr val="FF0000"/>
                </a:solidFill>
              </a:rPr>
              <a:t>different number of</a:t>
            </a:r>
            <a:r>
              <a:rPr sz="1800" spc="-85" dirty="0">
                <a:solidFill>
                  <a:srgbClr val="FF0000"/>
                </a:solidFill>
              </a:rPr>
              <a:t> </a:t>
            </a:r>
            <a:r>
              <a:rPr sz="1800" spc="-5" dirty="0">
                <a:solidFill>
                  <a:srgbClr val="FF0000"/>
                </a:solidFill>
              </a:rPr>
              <a:t>outputs!</a:t>
            </a:r>
            <a:endParaRPr sz="1800"/>
          </a:p>
        </p:txBody>
      </p:sp>
      <p:sp>
        <p:nvSpPr>
          <p:cNvPr id="12" name="object 12"/>
          <p:cNvSpPr txBox="1"/>
          <p:nvPr/>
        </p:nvSpPr>
        <p:spPr>
          <a:xfrm>
            <a:off x="7623325" y="2592281"/>
            <a:ext cx="123253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0000"/>
                </a:solidFill>
                <a:latin typeface="Arial"/>
                <a:cs typeface="Arial"/>
              </a:rPr>
              <a:t>16</a:t>
            </a:r>
            <a:r>
              <a:rPr sz="1800" spc="-80" dirty="0">
                <a:solidFill>
                  <a:srgbClr val="FF0000"/>
                </a:solidFill>
                <a:latin typeface="Arial"/>
                <a:cs typeface="Arial"/>
              </a:rPr>
              <a:t> </a:t>
            </a:r>
            <a:r>
              <a:rPr sz="1800" spc="-5" dirty="0">
                <a:solidFill>
                  <a:srgbClr val="FF0000"/>
                </a:solidFill>
                <a:latin typeface="Arial"/>
                <a:cs typeface="Arial"/>
              </a:rPr>
              <a:t>numbers</a:t>
            </a:r>
            <a:endParaRPr sz="1800">
              <a:latin typeface="Arial"/>
              <a:cs typeface="Arial"/>
            </a:endParaRPr>
          </a:p>
        </p:txBody>
      </p:sp>
      <p:sp>
        <p:nvSpPr>
          <p:cNvPr id="13" name="object 13"/>
          <p:cNvSpPr txBox="1"/>
          <p:nvPr/>
        </p:nvSpPr>
        <p:spPr>
          <a:xfrm>
            <a:off x="5693150" y="3548005"/>
            <a:ext cx="2987040" cy="852169"/>
          </a:xfrm>
          <a:prstGeom prst="rect">
            <a:avLst/>
          </a:prstGeom>
        </p:spPr>
        <p:txBody>
          <a:bodyPr vert="horz" wrap="square" lIns="0" tIns="12700" rIns="0" bIns="0" rtlCol="0">
            <a:spAutoFit/>
          </a:bodyPr>
          <a:lstStyle/>
          <a:p>
            <a:pPr marL="38100">
              <a:lnSpc>
                <a:spcPct val="100000"/>
              </a:lnSpc>
              <a:spcBef>
                <a:spcPts val="100"/>
              </a:spcBef>
              <a:tabLst>
                <a:tab pos="1995170" algn="l"/>
              </a:tabLst>
            </a:pPr>
            <a:r>
              <a:rPr sz="1800" spc="-5" dirty="0">
                <a:latin typeface="Arial"/>
                <a:cs typeface="Arial"/>
              </a:rPr>
              <a:t>DUCK: </a:t>
            </a:r>
            <a:r>
              <a:rPr sz="1800" dirty="0">
                <a:latin typeface="Arial"/>
                <a:cs typeface="Arial"/>
              </a:rPr>
              <a:t>(x, y,</a:t>
            </a:r>
            <a:r>
              <a:rPr sz="1800" spc="-5" dirty="0">
                <a:latin typeface="Arial"/>
                <a:cs typeface="Arial"/>
              </a:rPr>
              <a:t> w, h)	</a:t>
            </a:r>
            <a:r>
              <a:rPr sz="2700" baseline="-12345" dirty="0">
                <a:solidFill>
                  <a:srgbClr val="FF0000"/>
                </a:solidFill>
                <a:latin typeface="Arial"/>
                <a:cs typeface="Arial"/>
              </a:rPr>
              <a:t>Many</a:t>
            </a:r>
            <a:endParaRPr sz="2700" baseline="-12345">
              <a:latin typeface="Arial"/>
              <a:cs typeface="Arial"/>
            </a:endParaRPr>
          </a:p>
          <a:p>
            <a:pPr marL="38100">
              <a:lnSpc>
                <a:spcPct val="100000"/>
              </a:lnSpc>
              <a:spcBef>
                <a:spcPts val="15"/>
              </a:spcBef>
              <a:tabLst>
                <a:tab pos="1995170" algn="l"/>
              </a:tabLst>
            </a:pPr>
            <a:r>
              <a:rPr sz="1800" spc="-5" dirty="0">
                <a:latin typeface="Arial"/>
                <a:cs typeface="Arial"/>
              </a:rPr>
              <a:t>DUCK: </a:t>
            </a:r>
            <a:r>
              <a:rPr sz="1800" dirty="0">
                <a:latin typeface="Arial"/>
                <a:cs typeface="Arial"/>
              </a:rPr>
              <a:t>(x, y,</a:t>
            </a:r>
            <a:r>
              <a:rPr sz="1800" spc="-5" dirty="0">
                <a:latin typeface="Arial"/>
                <a:cs typeface="Arial"/>
              </a:rPr>
              <a:t> w, h)	</a:t>
            </a:r>
            <a:r>
              <a:rPr sz="2700" spc="-7" baseline="-12345" dirty="0">
                <a:solidFill>
                  <a:srgbClr val="FF0000"/>
                </a:solidFill>
                <a:latin typeface="Arial"/>
                <a:cs typeface="Arial"/>
              </a:rPr>
              <a:t>numbers!</a:t>
            </a:r>
            <a:endParaRPr sz="2700" baseline="-12345">
              <a:latin typeface="Arial"/>
              <a:cs typeface="Arial"/>
            </a:endParaRPr>
          </a:p>
          <a:p>
            <a:pPr marL="38100">
              <a:lnSpc>
                <a:spcPct val="100000"/>
              </a:lnSpc>
              <a:spcBef>
                <a:spcPts val="15"/>
              </a:spcBef>
            </a:pPr>
            <a:r>
              <a:rPr sz="1800" dirty="0">
                <a:latin typeface="Arial"/>
                <a:cs typeface="Arial"/>
              </a:rPr>
              <a:t>….</a:t>
            </a:r>
            <a:endParaRPr sz="1800">
              <a:latin typeface="Arial"/>
              <a:cs typeface="Arial"/>
            </a:endParaRPr>
          </a:p>
        </p:txBody>
      </p:sp>
      <p:pic>
        <p:nvPicPr>
          <p:cNvPr id="15" name="Picture 14">
            <a:extLst>
              <a:ext uri="{FF2B5EF4-FFF2-40B4-BE49-F238E27FC236}">
                <a16:creationId xmlns:a16="http://schemas.microsoft.com/office/drawing/2014/main" id="{F08AF5ED-4373-4E20-8E8D-47129994677D}"/>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2635195" y="882422"/>
            <a:ext cx="2760191" cy="1135924"/>
          </a:xfrm>
          <a:prstGeom prst="rect">
            <a:avLst/>
          </a:prstGeom>
        </p:spPr>
      </p:pic>
      <p:pic>
        <p:nvPicPr>
          <p:cNvPr id="19" name="Picture 18">
            <a:extLst>
              <a:ext uri="{FF2B5EF4-FFF2-40B4-BE49-F238E27FC236}">
                <a16:creationId xmlns:a16="http://schemas.microsoft.com/office/drawing/2014/main" id="{CEF3C7EA-4B48-4D8B-8C51-E050303C255D}"/>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2635195" y="2209137"/>
            <a:ext cx="2760191" cy="1135924"/>
          </a:xfrm>
          <a:prstGeom prst="rect">
            <a:avLst/>
          </a:prstGeom>
        </p:spPr>
      </p:pic>
      <p:pic>
        <p:nvPicPr>
          <p:cNvPr id="21" name="Picture 20">
            <a:extLst>
              <a:ext uri="{FF2B5EF4-FFF2-40B4-BE49-F238E27FC236}">
                <a16:creationId xmlns:a16="http://schemas.microsoft.com/office/drawing/2014/main" id="{C2794638-C0D3-4072-A6A3-00EAAEC736FD}"/>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2635195" y="3408462"/>
            <a:ext cx="2760191" cy="1135924"/>
          </a:xfrm>
          <a:prstGeom prst="rect">
            <a:avLst/>
          </a:prstGeom>
        </p:spPr>
      </p:pic>
      <p:sp>
        <p:nvSpPr>
          <p:cNvPr id="4" name="Footer Placeholder 3">
            <a:extLst>
              <a:ext uri="{FF2B5EF4-FFF2-40B4-BE49-F238E27FC236}">
                <a16:creationId xmlns:a16="http://schemas.microsoft.com/office/drawing/2014/main" id="{0AB1E13D-3E10-4D55-AB9A-C14080ACEE56}"/>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2950" y="57150"/>
            <a:ext cx="8761050" cy="520655"/>
          </a:xfrm>
          <a:prstGeom prst="rect">
            <a:avLst/>
          </a:prstGeom>
        </p:spPr>
        <p:txBody>
          <a:bodyPr vert="horz" wrap="square" lIns="0" tIns="12700" rIns="0" bIns="0" rtlCol="0">
            <a:spAutoFit/>
          </a:bodyPr>
          <a:lstStyle/>
          <a:p>
            <a:pPr marL="12700">
              <a:lnSpc>
                <a:spcPct val="100000"/>
              </a:lnSpc>
              <a:spcBef>
                <a:spcPts val="100"/>
              </a:spcBef>
            </a:pPr>
            <a:r>
              <a:rPr spc="-5" dirty="0"/>
              <a:t>Object Detection as Classification: </a:t>
            </a:r>
            <a:r>
              <a:rPr spc="-10" dirty="0"/>
              <a:t>Sliding</a:t>
            </a:r>
            <a:r>
              <a:rPr spc="-85" dirty="0"/>
              <a:t> </a:t>
            </a:r>
            <a:r>
              <a:rPr spc="-5" dirty="0"/>
              <a:t>Window</a:t>
            </a:r>
          </a:p>
        </p:txBody>
      </p:sp>
      <p:sp>
        <p:nvSpPr>
          <p:cNvPr id="3" name="object 3"/>
          <p:cNvSpPr/>
          <p:nvPr/>
        </p:nvSpPr>
        <p:spPr>
          <a:xfrm>
            <a:off x="216965" y="1709228"/>
            <a:ext cx="2656726" cy="1992575"/>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5" name="object 5"/>
          <p:cNvSpPr txBox="1"/>
          <p:nvPr/>
        </p:nvSpPr>
        <p:spPr>
          <a:xfrm>
            <a:off x="6947825" y="2328093"/>
            <a:ext cx="1887855" cy="852169"/>
          </a:xfrm>
          <a:prstGeom prst="rect">
            <a:avLst/>
          </a:prstGeom>
        </p:spPr>
        <p:txBody>
          <a:bodyPr vert="horz" wrap="square" lIns="0" tIns="10795" rIns="0" bIns="0" rtlCol="0">
            <a:spAutoFit/>
          </a:bodyPr>
          <a:lstStyle/>
          <a:p>
            <a:pPr marL="12700" marR="914400">
              <a:lnSpc>
                <a:spcPct val="100699"/>
              </a:lnSpc>
              <a:spcBef>
                <a:spcPts val="85"/>
              </a:spcBef>
            </a:pPr>
            <a:r>
              <a:rPr sz="1800" spc="-5" dirty="0">
                <a:latin typeface="Arial"/>
                <a:cs typeface="Arial"/>
              </a:rPr>
              <a:t>Dog?</a:t>
            </a:r>
            <a:r>
              <a:rPr sz="1800" spc="-95" dirty="0">
                <a:latin typeface="Arial"/>
                <a:cs typeface="Arial"/>
              </a:rPr>
              <a:t> </a:t>
            </a:r>
            <a:r>
              <a:rPr sz="1800" spc="-5" dirty="0">
                <a:latin typeface="Arial"/>
                <a:cs typeface="Arial"/>
              </a:rPr>
              <a:t>NO  Cat?</a:t>
            </a:r>
            <a:r>
              <a:rPr sz="1800" spc="-55" dirty="0">
                <a:latin typeface="Arial"/>
                <a:cs typeface="Arial"/>
              </a:rPr>
              <a:t> </a:t>
            </a:r>
            <a:r>
              <a:rPr sz="1800" spc="-5" dirty="0">
                <a:latin typeface="Arial"/>
                <a:cs typeface="Arial"/>
              </a:rPr>
              <a:t>NO</a:t>
            </a:r>
            <a:endParaRPr sz="1800">
              <a:latin typeface="Arial"/>
              <a:cs typeface="Arial"/>
            </a:endParaRPr>
          </a:p>
          <a:p>
            <a:pPr marL="12700">
              <a:lnSpc>
                <a:spcPct val="100000"/>
              </a:lnSpc>
              <a:spcBef>
                <a:spcPts val="15"/>
              </a:spcBef>
            </a:pPr>
            <a:r>
              <a:rPr sz="1800" spc="-5" dirty="0">
                <a:latin typeface="Arial"/>
                <a:cs typeface="Arial"/>
              </a:rPr>
              <a:t>Background?</a:t>
            </a:r>
            <a:r>
              <a:rPr sz="1800" spc="-85" dirty="0">
                <a:latin typeface="Arial"/>
                <a:cs typeface="Arial"/>
              </a:rPr>
              <a:t> </a:t>
            </a:r>
            <a:r>
              <a:rPr sz="1800" spc="-5" dirty="0">
                <a:latin typeface="Arial"/>
                <a:cs typeface="Arial"/>
              </a:rPr>
              <a:t>YES</a:t>
            </a:r>
            <a:endParaRPr sz="1800">
              <a:latin typeface="Arial"/>
              <a:cs typeface="Arial"/>
            </a:endParaRPr>
          </a:p>
        </p:txBody>
      </p:sp>
      <p:sp>
        <p:nvSpPr>
          <p:cNvPr id="6" name="object 6"/>
          <p:cNvSpPr/>
          <p:nvPr/>
        </p:nvSpPr>
        <p:spPr>
          <a:xfrm>
            <a:off x="216975" y="2398174"/>
            <a:ext cx="876300" cy="1304290"/>
          </a:xfrm>
          <a:custGeom>
            <a:avLst/>
            <a:gdLst/>
            <a:ahLst/>
            <a:cxnLst/>
            <a:rect l="l" t="t" r="r" b="b"/>
            <a:pathLst>
              <a:path w="876300" h="1304289">
                <a:moveTo>
                  <a:pt x="0" y="0"/>
                </a:moveTo>
                <a:lnTo>
                  <a:pt x="875999" y="0"/>
                </a:lnTo>
                <a:lnTo>
                  <a:pt x="875999" y="1303799"/>
                </a:lnTo>
                <a:lnTo>
                  <a:pt x="0" y="1303799"/>
                </a:lnTo>
                <a:lnTo>
                  <a:pt x="0" y="0"/>
                </a:lnTo>
                <a:close/>
              </a:path>
            </a:pathLst>
          </a:custGeom>
          <a:ln w="38099">
            <a:solidFill>
              <a:srgbClr val="0000FF"/>
            </a:solidFill>
          </a:ln>
        </p:spPr>
        <p:txBody>
          <a:bodyPr wrap="square" lIns="0" tIns="0" rIns="0" bIns="0" rtlCol="0"/>
          <a:lstStyle/>
          <a:p>
            <a:endParaRPr/>
          </a:p>
        </p:txBody>
      </p:sp>
      <p:sp>
        <p:nvSpPr>
          <p:cNvPr id="7" name="object 7"/>
          <p:cNvSpPr txBox="1"/>
          <p:nvPr/>
        </p:nvSpPr>
        <p:spPr>
          <a:xfrm>
            <a:off x="3212000" y="973963"/>
            <a:ext cx="3400425" cy="657860"/>
          </a:xfrm>
          <a:prstGeom prst="rect">
            <a:avLst/>
          </a:prstGeom>
        </p:spPr>
        <p:txBody>
          <a:bodyPr vert="horz" wrap="square" lIns="0" tIns="22860" rIns="0" bIns="0" rtlCol="0">
            <a:spAutoFit/>
          </a:bodyPr>
          <a:lstStyle/>
          <a:p>
            <a:pPr marL="12700" marR="5080" algn="just">
              <a:lnSpc>
                <a:spcPts val="1650"/>
              </a:lnSpc>
              <a:spcBef>
                <a:spcPts val="180"/>
              </a:spcBef>
            </a:pPr>
            <a:r>
              <a:rPr sz="1400" spc="-5" dirty="0">
                <a:latin typeface="Arial"/>
                <a:cs typeface="Arial"/>
              </a:rPr>
              <a:t>Apply </a:t>
            </a:r>
            <a:r>
              <a:rPr sz="1400" dirty="0">
                <a:latin typeface="Arial"/>
                <a:cs typeface="Arial"/>
              </a:rPr>
              <a:t>a </a:t>
            </a:r>
            <a:r>
              <a:rPr sz="1400" spc="-5" dirty="0">
                <a:latin typeface="Arial"/>
                <a:cs typeface="Arial"/>
              </a:rPr>
              <a:t>CNN to </a:t>
            </a:r>
            <a:r>
              <a:rPr sz="1400" dirty="0">
                <a:latin typeface="Arial"/>
                <a:cs typeface="Arial"/>
              </a:rPr>
              <a:t>many </a:t>
            </a:r>
            <a:r>
              <a:rPr sz="1400" spc="-5" dirty="0">
                <a:latin typeface="Arial"/>
                <a:cs typeface="Arial"/>
              </a:rPr>
              <a:t>different </a:t>
            </a:r>
            <a:r>
              <a:rPr sz="1400" dirty="0">
                <a:latin typeface="Arial"/>
                <a:cs typeface="Arial"/>
              </a:rPr>
              <a:t>crops </a:t>
            </a:r>
            <a:r>
              <a:rPr sz="1400" spc="-5" dirty="0">
                <a:latin typeface="Arial"/>
                <a:cs typeface="Arial"/>
              </a:rPr>
              <a:t>of the  image, CNN </a:t>
            </a:r>
            <a:r>
              <a:rPr sz="1400" dirty="0">
                <a:latin typeface="Arial"/>
                <a:cs typeface="Arial"/>
              </a:rPr>
              <a:t>classifies </a:t>
            </a:r>
            <a:r>
              <a:rPr sz="1400" spc="-5" dirty="0">
                <a:latin typeface="Arial"/>
                <a:cs typeface="Arial"/>
              </a:rPr>
              <a:t>each </a:t>
            </a:r>
            <a:r>
              <a:rPr sz="1400" dirty="0">
                <a:latin typeface="Arial"/>
                <a:cs typeface="Arial"/>
              </a:rPr>
              <a:t>crop </a:t>
            </a:r>
            <a:r>
              <a:rPr sz="1400" spc="-5" dirty="0">
                <a:latin typeface="Arial"/>
                <a:cs typeface="Arial"/>
              </a:rPr>
              <a:t>as object  or</a:t>
            </a:r>
            <a:r>
              <a:rPr sz="1400" spc="-10" dirty="0">
                <a:latin typeface="Arial"/>
                <a:cs typeface="Arial"/>
              </a:rPr>
              <a:t> </a:t>
            </a:r>
            <a:r>
              <a:rPr sz="1400" spc="-5" dirty="0">
                <a:latin typeface="Arial"/>
                <a:cs typeface="Arial"/>
              </a:rPr>
              <a:t>background</a:t>
            </a:r>
            <a:endParaRPr sz="1400">
              <a:latin typeface="Arial"/>
              <a:cs typeface="Arial"/>
            </a:endParaRPr>
          </a:p>
        </p:txBody>
      </p:sp>
      <p:pic>
        <p:nvPicPr>
          <p:cNvPr id="8" name="Picture 7">
            <a:extLst>
              <a:ext uri="{FF2B5EF4-FFF2-40B4-BE49-F238E27FC236}">
                <a16:creationId xmlns:a16="http://schemas.microsoft.com/office/drawing/2014/main" id="{2C1430CD-AB44-4119-976A-A69FA302998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52800" y="2114550"/>
            <a:ext cx="3220753" cy="1325463"/>
          </a:xfrm>
          <a:prstGeom prst="rect">
            <a:avLst/>
          </a:prstGeom>
        </p:spPr>
      </p:pic>
      <p:sp>
        <p:nvSpPr>
          <p:cNvPr id="12" name="object 6">
            <a:extLst>
              <a:ext uri="{FF2B5EF4-FFF2-40B4-BE49-F238E27FC236}">
                <a16:creationId xmlns:a16="http://schemas.microsoft.com/office/drawing/2014/main" id="{63CC6ABE-25C9-4741-AC2A-CAB685D862D2}"/>
              </a:ext>
            </a:extLst>
          </p:cNvPr>
          <p:cNvSpPr/>
          <p:nvPr/>
        </p:nvSpPr>
        <p:spPr>
          <a:xfrm>
            <a:off x="1585444" y="4268864"/>
            <a:ext cx="574040" cy="586229"/>
          </a:xfrm>
          <a:custGeom>
            <a:avLst/>
            <a:gdLst/>
            <a:ahLst/>
            <a:cxnLst/>
            <a:rect l="l" t="t" r="r" b="b"/>
            <a:pathLst>
              <a:path w="574039" h="986154">
                <a:moveTo>
                  <a:pt x="0" y="0"/>
                </a:moveTo>
                <a:lnTo>
                  <a:pt x="573899" y="0"/>
                </a:lnTo>
                <a:lnTo>
                  <a:pt x="573899" y="986099"/>
                </a:lnTo>
                <a:lnTo>
                  <a:pt x="0" y="986099"/>
                </a:lnTo>
                <a:lnTo>
                  <a:pt x="0" y="0"/>
                </a:lnTo>
                <a:close/>
              </a:path>
            </a:pathLst>
          </a:custGeom>
          <a:ln w="38099">
            <a:solidFill>
              <a:srgbClr val="0000FF"/>
            </a:solidFill>
          </a:ln>
        </p:spPr>
        <p:txBody>
          <a:bodyPr wrap="square" lIns="0" tIns="0" rIns="0" bIns="0" rtlCol="0"/>
          <a:lstStyle/>
          <a:p>
            <a:endParaRPr/>
          </a:p>
        </p:txBody>
      </p:sp>
      <p:sp>
        <p:nvSpPr>
          <p:cNvPr id="14" name="object 6">
            <a:extLst>
              <a:ext uri="{FF2B5EF4-FFF2-40B4-BE49-F238E27FC236}">
                <a16:creationId xmlns:a16="http://schemas.microsoft.com/office/drawing/2014/main" id="{A3873BC2-843F-4224-A51E-D13B78A1B3A9}"/>
              </a:ext>
            </a:extLst>
          </p:cNvPr>
          <p:cNvSpPr/>
          <p:nvPr/>
        </p:nvSpPr>
        <p:spPr>
          <a:xfrm>
            <a:off x="2460736" y="4041418"/>
            <a:ext cx="685800" cy="813676"/>
          </a:xfrm>
          <a:custGeom>
            <a:avLst/>
            <a:gdLst/>
            <a:ahLst/>
            <a:cxnLst/>
            <a:rect l="l" t="t" r="r" b="b"/>
            <a:pathLst>
              <a:path w="574039" h="986154">
                <a:moveTo>
                  <a:pt x="0" y="0"/>
                </a:moveTo>
                <a:lnTo>
                  <a:pt x="573899" y="0"/>
                </a:lnTo>
                <a:lnTo>
                  <a:pt x="573899" y="986099"/>
                </a:lnTo>
                <a:lnTo>
                  <a:pt x="0" y="986099"/>
                </a:lnTo>
                <a:lnTo>
                  <a:pt x="0" y="0"/>
                </a:lnTo>
                <a:close/>
              </a:path>
            </a:pathLst>
          </a:custGeom>
          <a:ln w="38099">
            <a:solidFill>
              <a:srgbClr val="0000FF"/>
            </a:solidFill>
          </a:ln>
        </p:spPr>
        <p:txBody>
          <a:bodyPr wrap="square" lIns="0" tIns="0" rIns="0" bIns="0" rtlCol="0"/>
          <a:lstStyle/>
          <a:p>
            <a:endParaRPr/>
          </a:p>
        </p:txBody>
      </p:sp>
      <p:sp>
        <p:nvSpPr>
          <p:cNvPr id="16" name="object 6">
            <a:extLst>
              <a:ext uri="{FF2B5EF4-FFF2-40B4-BE49-F238E27FC236}">
                <a16:creationId xmlns:a16="http://schemas.microsoft.com/office/drawing/2014/main" id="{2973CE67-FA0B-4DFA-8762-0A9D2EF05EA7}"/>
              </a:ext>
            </a:extLst>
          </p:cNvPr>
          <p:cNvSpPr/>
          <p:nvPr/>
        </p:nvSpPr>
        <p:spPr>
          <a:xfrm>
            <a:off x="3440168" y="4155140"/>
            <a:ext cx="1104900" cy="699953"/>
          </a:xfrm>
          <a:custGeom>
            <a:avLst/>
            <a:gdLst/>
            <a:ahLst/>
            <a:cxnLst/>
            <a:rect l="l" t="t" r="r" b="b"/>
            <a:pathLst>
              <a:path w="574039" h="986154">
                <a:moveTo>
                  <a:pt x="0" y="0"/>
                </a:moveTo>
                <a:lnTo>
                  <a:pt x="573899" y="0"/>
                </a:lnTo>
                <a:lnTo>
                  <a:pt x="573899" y="986099"/>
                </a:lnTo>
                <a:lnTo>
                  <a:pt x="0" y="986099"/>
                </a:lnTo>
                <a:lnTo>
                  <a:pt x="0" y="0"/>
                </a:lnTo>
                <a:close/>
              </a:path>
            </a:pathLst>
          </a:custGeom>
          <a:ln w="38099">
            <a:solidFill>
              <a:srgbClr val="0000FF"/>
            </a:solidFill>
          </a:ln>
        </p:spPr>
        <p:txBody>
          <a:bodyPr wrap="square" lIns="0" tIns="0" rIns="0" bIns="0" rtlCol="0"/>
          <a:lstStyle/>
          <a:p>
            <a:endParaRPr/>
          </a:p>
        </p:txBody>
      </p:sp>
      <p:sp>
        <p:nvSpPr>
          <p:cNvPr id="18" name="object 6">
            <a:extLst>
              <a:ext uri="{FF2B5EF4-FFF2-40B4-BE49-F238E27FC236}">
                <a16:creationId xmlns:a16="http://schemas.microsoft.com/office/drawing/2014/main" id="{C05E393D-1B81-4693-A845-2BA7603A12CE}"/>
              </a:ext>
            </a:extLst>
          </p:cNvPr>
          <p:cNvSpPr/>
          <p:nvPr/>
        </p:nvSpPr>
        <p:spPr>
          <a:xfrm>
            <a:off x="4838700" y="3812817"/>
            <a:ext cx="1104900" cy="1044933"/>
          </a:xfrm>
          <a:custGeom>
            <a:avLst/>
            <a:gdLst/>
            <a:ahLst/>
            <a:cxnLst/>
            <a:rect l="l" t="t" r="r" b="b"/>
            <a:pathLst>
              <a:path w="574039" h="986154">
                <a:moveTo>
                  <a:pt x="0" y="0"/>
                </a:moveTo>
                <a:lnTo>
                  <a:pt x="573899" y="0"/>
                </a:lnTo>
                <a:lnTo>
                  <a:pt x="573899" y="986099"/>
                </a:lnTo>
                <a:lnTo>
                  <a:pt x="0" y="986099"/>
                </a:lnTo>
                <a:lnTo>
                  <a:pt x="0" y="0"/>
                </a:lnTo>
                <a:close/>
              </a:path>
            </a:pathLst>
          </a:custGeom>
          <a:ln w="38099">
            <a:solidFill>
              <a:srgbClr val="0000FF"/>
            </a:solidFill>
          </a:ln>
        </p:spPr>
        <p:txBody>
          <a:bodyPr wrap="square" lIns="0" tIns="0" rIns="0" bIns="0" rtlCol="0"/>
          <a:lstStyle/>
          <a:p>
            <a:endParaRPr/>
          </a:p>
        </p:txBody>
      </p:sp>
      <p:sp>
        <p:nvSpPr>
          <p:cNvPr id="19" name="TextBox 18">
            <a:extLst>
              <a:ext uri="{FF2B5EF4-FFF2-40B4-BE49-F238E27FC236}">
                <a16:creationId xmlns:a16="http://schemas.microsoft.com/office/drawing/2014/main" id="{FFAF3083-EB93-41AC-9168-83E261EB5721}"/>
              </a:ext>
            </a:extLst>
          </p:cNvPr>
          <p:cNvSpPr txBox="1"/>
          <p:nvPr/>
        </p:nvSpPr>
        <p:spPr>
          <a:xfrm>
            <a:off x="6237232" y="4192646"/>
            <a:ext cx="2460930" cy="369332"/>
          </a:xfrm>
          <a:prstGeom prst="rect">
            <a:avLst/>
          </a:prstGeom>
          <a:noFill/>
        </p:spPr>
        <p:txBody>
          <a:bodyPr wrap="none" rtlCol="0">
            <a:spAutoFit/>
          </a:bodyPr>
          <a:lstStyle/>
          <a:p>
            <a:r>
              <a:rPr lang="en-US"/>
              <a:t>Different size of window</a:t>
            </a:r>
          </a:p>
        </p:txBody>
      </p:sp>
      <p:sp>
        <p:nvSpPr>
          <p:cNvPr id="4" name="Footer Placeholder 3">
            <a:extLst>
              <a:ext uri="{FF2B5EF4-FFF2-40B4-BE49-F238E27FC236}">
                <a16:creationId xmlns:a16="http://schemas.microsoft.com/office/drawing/2014/main" id="{36A3DA0A-E7BA-40B2-A43C-03BD205CCEB6}"/>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P spid="18" grpId="0" animBg="1"/>
      <p:bldP spid="19"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2950" y="133350"/>
            <a:ext cx="8637580" cy="520655"/>
          </a:xfrm>
          <a:prstGeom prst="rect">
            <a:avLst/>
          </a:prstGeom>
        </p:spPr>
        <p:txBody>
          <a:bodyPr vert="horz" wrap="square" lIns="0" tIns="12700" rIns="0" bIns="0" rtlCol="0">
            <a:spAutoFit/>
          </a:bodyPr>
          <a:lstStyle/>
          <a:p>
            <a:pPr marL="12700">
              <a:lnSpc>
                <a:spcPct val="100000"/>
              </a:lnSpc>
              <a:spcBef>
                <a:spcPts val="100"/>
              </a:spcBef>
            </a:pPr>
            <a:r>
              <a:rPr spc="-5" dirty="0"/>
              <a:t>Object Detection as Classification: </a:t>
            </a:r>
            <a:r>
              <a:rPr spc="-10" dirty="0"/>
              <a:t>Sliding</a:t>
            </a:r>
            <a:r>
              <a:rPr spc="-85" dirty="0"/>
              <a:t> </a:t>
            </a:r>
            <a:r>
              <a:rPr spc="-5" dirty="0"/>
              <a:t>Window</a:t>
            </a:r>
          </a:p>
        </p:txBody>
      </p:sp>
      <p:sp>
        <p:nvSpPr>
          <p:cNvPr id="3" name="object 3"/>
          <p:cNvSpPr/>
          <p:nvPr/>
        </p:nvSpPr>
        <p:spPr>
          <a:xfrm>
            <a:off x="216965" y="1709228"/>
            <a:ext cx="2656726" cy="1992575"/>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5" name="object 5"/>
          <p:cNvSpPr txBox="1"/>
          <p:nvPr/>
        </p:nvSpPr>
        <p:spPr>
          <a:xfrm>
            <a:off x="6947825" y="2328093"/>
            <a:ext cx="1774189" cy="852169"/>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Dog?</a:t>
            </a:r>
            <a:r>
              <a:rPr sz="1800" spc="-15" dirty="0">
                <a:latin typeface="Arial"/>
                <a:cs typeface="Arial"/>
              </a:rPr>
              <a:t> </a:t>
            </a:r>
            <a:r>
              <a:rPr sz="1800" spc="-5" dirty="0">
                <a:latin typeface="Arial"/>
                <a:cs typeface="Arial"/>
              </a:rPr>
              <a:t>YES</a:t>
            </a:r>
            <a:endParaRPr sz="1800">
              <a:latin typeface="Arial"/>
              <a:cs typeface="Arial"/>
            </a:endParaRPr>
          </a:p>
          <a:p>
            <a:pPr marL="12700" marR="5080">
              <a:lnSpc>
                <a:spcPct val="100699"/>
              </a:lnSpc>
            </a:pPr>
            <a:r>
              <a:rPr sz="1800" spc="-5" dirty="0">
                <a:latin typeface="Arial"/>
                <a:cs typeface="Arial"/>
              </a:rPr>
              <a:t>Cat? NO  Background?</a:t>
            </a:r>
            <a:r>
              <a:rPr sz="1800" spc="-100" dirty="0">
                <a:latin typeface="Arial"/>
                <a:cs typeface="Arial"/>
              </a:rPr>
              <a:t> </a:t>
            </a:r>
            <a:r>
              <a:rPr sz="1800" spc="-5" dirty="0">
                <a:latin typeface="Arial"/>
                <a:cs typeface="Arial"/>
              </a:rPr>
              <a:t>NO</a:t>
            </a:r>
            <a:endParaRPr sz="1800">
              <a:latin typeface="Arial"/>
              <a:cs typeface="Arial"/>
            </a:endParaRPr>
          </a:p>
        </p:txBody>
      </p:sp>
      <p:sp>
        <p:nvSpPr>
          <p:cNvPr id="6" name="object 6"/>
          <p:cNvSpPr/>
          <p:nvPr/>
        </p:nvSpPr>
        <p:spPr>
          <a:xfrm>
            <a:off x="826575" y="2398174"/>
            <a:ext cx="876300" cy="1304290"/>
          </a:xfrm>
          <a:custGeom>
            <a:avLst/>
            <a:gdLst/>
            <a:ahLst/>
            <a:cxnLst/>
            <a:rect l="l" t="t" r="r" b="b"/>
            <a:pathLst>
              <a:path w="876300" h="1304289">
                <a:moveTo>
                  <a:pt x="0" y="0"/>
                </a:moveTo>
                <a:lnTo>
                  <a:pt x="875999" y="0"/>
                </a:lnTo>
                <a:lnTo>
                  <a:pt x="875999" y="1303799"/>
                </a:lnTo>
                <a:lnTo>
                  <a:pt x="0" y="1303799"/>
                </a:lnTo>
                <a:lnTo>
                  <a:pt x="0" y="0"/>
                </a:lnTo>
                <a:close/>
              </a:path>
            </a:pathLst>
          </a:custGeom>
          <a:ln w="38099">
            <a:solidFill>
              <a:srgbClr val="0000FF"/>
            </a:solidFill>
          </a:ln>
        </p:spPr>
        <p:txBody>
          <a:bodyPr wrap="square" lIns="0" tIns="0" rIns="0" bIns="0" rtlCol="0"/>
          <a:lstStyle/>
          <a:p>
            <a:endParaRPr/>
          </a:p>
        </p:txBody>
      </p:sp>
      <p:pic>
        <p:nvPicPr>
          <p:cNvPr id="8" name="Picture 7">
            <a:extLst>
              <a:ext uri="{FF2B5EF4-FFF2-40B4-BE49-F238E27FC236}">
                <a16:creationId xmlns:a16="http://schemas.microsoft.com/office/drawing/2014/main" id="{0B58FAEA-F5FD-4761-9F52-632E87385A3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52800" y="2114550"/>
            <a:ext cx="3220753" cy="1325463"/>
          </a:xfrm>
          <a:prstGeom prst="rect">
            <a:avLst/>
          </a:prstGeom>
        </p:spPr>
      </p:pic>
      <p:sp>
        <p:nvSpPr>
          <p:cNvPr id="4" name="Footer Placeholder 3">
            <a:extLst>
              <a:ext uri="{FF2B5EF4-FFF2-40B4-BE49-F238E27FC236}">
                <a16:creationId xmlns:a16="http://schemas.microsoft.com/office/drawing/2014/main" id="{CEA36F9D-C8AE-48A4-985F-B830DED42E21}"/>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2950" y="133350"/>
            <a:ext cx="8761050" cy="520655"/>
          </a:xfrm>
          <a:prstGeom prst="rect">
            <a:avLst/>
          </a:prstGeom>
        </p:spPr>
        <p:txBody>
          <a:bodyPr vert="horz" wrap="square" lIns="0" tIns="12700" rIns="0" bIns="0" rtlCol="0">
            <a:spAutoFit/>
          </a:bodyPr>
          <a:lstStyle/>
          <a:p>
            <a:pPr marL="12700">
              <a:lnSpc>
                <a:spcPct val="100000"/>
              </a:lnSpc>
              <a:spcBef>
                <a:spcPts val="100"/>
              </a:spcBef>
            </a:pPr>
            <a:r>
              <a:rPr spc="-5" dirty="0"/>
              <a:t>Object Detection as Classification: </a:t>
            </a:r>
            <a:r>
              <a:rPr spc="-10" dirty="0"/>
              <a:t>Sliding</a:t>
            </a:r>
            <a:r>
              <a:rPr spc="-85" dirty="0"/>
              <a:t> </a:t>
            </a:r>
            <a:r>
              <a:rPr spc="-5" dirty="0"/>
              <a:t>Window</a:t>
            </a:r>
          </a:p>
        </p:txBody>
      </p:sp>
      <p:sp>
        <p:nvSpPr>
          <p:cNvPr id="3" name="object 3"/>
          <p:cNvSpPr/>
          <p:nvPr/>
        </p:nvSpPr>
        <p:spPr>
          <a:xfrm>
            <a:off x="216965" y="1709228"/>
            <a:ext cx="2656726" cy="1992575"/>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5" name="object 5"/>
          <p:cNvSpPr txBox="1"/>
          <p:nvPr/>
        </p:nvSpPr>
        <p:spPr>
          <a:xfrm>
            <a:off x="6947825" y="2328093"/>
            <a:ext cx="1774189" cy="852169"/>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Dog?</a:t>
            </a:r>
            <a:r>
              <a:rPr sz="1800" spc="-15" dirty="0">
                <a:latin typeface="Arial"/>
                <a:cs typeface="Arial"/>
              </a:rPr>
              <a:t> </a:t>
            </a:r>
            <a:r>
              <a:rPr sz="1800" spc="-5" dirty="0">
                <a:latin typeface="Arial"/>
                <a:cs typeface="Arial"/>
              </a:rPr>
              <a:t>YES</a:t>
            </a:r>
            <a:endParaRPr sz="1800">
              <a:latin typeface="Arial"/>
              <a:cs typeface="Arial"/>
            </a:endParaRPr>
          </a:p>
          <a:p>
            <a:pPr marL="12700" marR="5080">
              <a:lnSpc>
                <a:spcPct val="100699"/>
              </a:lnSpc>
            </a:pPr>
            <a:r>
              <a:rPr sz="1800" spc="-5" dirty="0">
                <a:latin typeface="Arial"/>
                <a:cs typeface="Arial"/>
              </a:rPr>
              <a:t>Cat? NO  Background?</a:t>
            </a:r>
            <a:r>
              <a:rPr sz="1800" spc="-100" dirty="0">
                <a:latin typeface="Arial"/>
                <a:cs typeface="Arial"/>
              </a:rPr>
              <a:t> </a:t>
            </a:r>
            <a:r>
              <a:rPr sz="1800" spc="-5" dirty="0">
                <a:latin typeface="Arial"/>
                <a:cs typeface="Arial"/>
              </a:rPr>
              <a:t>NO</a:t>
            </a:r>
            <a:endParaRPr sz="1800">
              <a:latin typeface="Arial"/>
              <a:cs typeface="Arial"/>
            </a:endParaRPr>
          </a:p>
        </p:txBody>
      </p:sp>
      <p:sp>
        <p:nvSpPr>
          <p:cNvPr id="6" name="object 6"/>
          <p:cNvSpPr/>
          <p:nvPr/>
        </p:nvSpPr>
        <p:spPr>
          <a:xfrm>
            <a:off x="1503374" y="2629024"/>
            <a:ext cx="574040" cy="986155"/>
          </a:xfrm>
          <a:custGeom>
            <a:avLst/>
            <a:gdLst/>
            <a:ahLst/>
            <a:cxnLst/>
            <a:rect l="l" t="t" r="r" b="b"/>
            <a:pathLst>
              <a:path w="574039" h="986154">
                <a:moveTo>
                  <a:pt x="0" y="0"/>
                </a:moveTo>
                <a:lnTo>
                  <a:pt x="573899" y="0"/>
                </a:lnTo>
                <a:lnTo>
                  <a:pt x="573899" y="986099"/>
                </a:lnTo>
                <a:lnTo>
                  <a:pt x="0" y="986099"/>
                </a:lnTo>
                <a:lnTo>
                  <a:pt x="0" y="0"/>
                </a:lnTo>
                <a:close/>
              </a:path>
            </a:pathLst>
          </a:custGeom>
          <a:ln w="38099">
            <a:solidFill>
              <a:srgbClr val="0000FF"/>
            </a:solidFill>
          </a:ln>
        </p:spPr>
        <p:txBody>
          <a:bodyPr wrap="square" lIns="0" tIns="0" rIns="0" bIns="0" rtlCol="0"/>
          <a:lstStyle/>
          <a:p>
            <a:endParaRPr/>
          </a:p>
        </p:txBody>
      </p:sp>
      <p:pic>
        <p:nvPicPr>
          <p:cNvPr id="8" name="Picture 7">
            <a:extLst>
              <a:ext uri="{FF2B5EF4-FFF2-40B4-BE49-F238E27FC236}">
                <a16:creationId xmlns:a16="http://schemas.microsoft.com/office/drawing/2014/main" id="{248F64FF-FB71-4BB8-89B1-74C536988A9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52800" y="2114550"/>
            <a:ext cx="3220753" cy="1325463"/>
          </a:xfrm>
          <a:prstGeom prst="rect">
            <a:avLst/>
          </a:prstGeom>
        </p:spPr>
      </p:pic>
      <p:sp>
        <p:nvSpPr>
          <p:cNvPr id="4" name="Footer Placeholder 3">
            <a:extLst>
              <a:ext uri="{FF2B5EF4-FFF2-40B4-BE49-F238E27FC236}">
                <a16:creationId xmlns:a16="http://schemas.microsoft.com/office/drawing/2014/main" id="{1C411416-7AE4-45EC-880D-185E18FE6F9E}"/>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2950" y="209550"/>
            <a:ext cx="8532450" cy="520655"/>
          </a:xfrm>
          <a:prstGeom prst="rect">
            <a:avLst/>
          </a:prstGeom>
        </p:spPr>
        <p:txBody>
          <a:bodyPr vert="horz" wrap="square" lIns="0" tIns="12700" rIns="0" bIns="0" rtlCol="0">
            <a:spAutoFit/>
          </a:bodyPr>
          <a:lstStyle/>
          <a:p>
            <a:pPr marL="12700">
              <a:lnSpc>
                <a:spcPct val="100000"/>
              </a:lnSpc>
              <a:spcBef>
                <a:spcPts val="100"/>
              </a:spcBef>
            </a:pPr>
            <a:r>
              <a:rPr spc="-5" dirty="0"/>
              <a:t>Object Detection as Classification: </a:t>
            </a:r>
            <a:r>
              <a:rPr spc="-10" dirty="0"/>
              <a:t>Sliding</a:t>
            </a:r>
            <a:r>
              <a:rPr spc="-85" dirty="0"/>
              <a:t> </a:t>
            </a:r>
            <a:r>
              <a:rPr spc="-5" dirty="0"/>
              <a:t>Window</a:t>
            </a:r>
          </a:p>
        </p:txBody>
      </p:sp>
      <p:sp>
        <p:nvSpPr>
          <p:cNvPr id="3" name="object 3"/>
          <p:cNvSpPr/>
          <p:nvPr/>
        </p:nvSpPr>
        <p:spPr>
          <a:xfrm>
            <a:off x="216965" y="1709228"/>
            <a:ext cx="2656726" cy="1992575"/>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5" name="object 5"/>
          <p:cNvSpPr txBox="1"/>
          <p:nvPr/>
        </p:nvSpPr>
        <p:spPr>
          <a:xfrm>
            <a:off x="6947825" y="2328093"/>
            <a:ext cx="1774189" cy="852169"/>
          </a:xfrm>
          <a:prstGeom prst="rect">
            <a:avLst/>
          </a:prstGeom>
        </p:spPr>
        <p:txBody>
          <a:bodyPr vert="horz" wrap="square" lIns="0" tIns="10795" rIns="0" bIns="0" rtlCol="0">
            <a:spAutoFit/>
          </a:bodyPr>
          <a:lstStyle/>
          <a:p>
            <a:pPr marL="12700" marR="750570">
              <a:lnSpc>
                <a:spcPct val="100699"/>
              </a:lnSpc>
              <a:spcBef>
                <a:spcPts val="85"/>
              </a:spcBef>
            </a:pPr>
            <a:r>
              <a:rPr sz="1800" spc="-5" dirty="0">
                <a:latin typeface="Arial"/>
                <a:cs typeface="Arial"/>
              </a:rPr>
              <a:t>Dog? NO  Cat?</a:t>
            </a:r>
            <a:r>
              <a:rPr sz="1800" spc="-95" dirty="0">
                <a:latin typeface="Arial"/>
                <a:cs typeface="Arial"/>
              </a:rPr>
              <a:t> </a:t>
            </a:r>
            <a:r>
              <a:rPr sz="1800" spc="-5" dirty="0">
                <a:latin typeface="Arial"/>
                <a:cs typeface="Arial"/>
              </a:rPr>
              <a:t>YES</a:t>
            </a:r>
            <a:endParaRPr sz="1800">
              <a:latin typeface="Arial"/>
              <a:cs typeface="Arial"/>
            </a:endParaRPr>
          </a:p>
          <a:p>
            <a:pPr marL="12700">
              <a:lnSpc>
                <a:spcPct val="100000"/>
              </a:lnSpc>
              <a:spcBef>
                <a:spcPts val="15"/>
              </a:spcBef>
            </a:pPr>
            <a:r>
              <a:rPr sz="1800" spc="-5" dirty="0">
                <a:latin typeface="Arial"/>
                <a:cs typeface="Arial"/>
              </a:rPr>
              <a:t>Background?</a:t>
            </a:r>
            <a:r>
              <a:rPr sz="1800" spc="-85" dirty="0">
                <a:latin typeface="Arial"/>
                <a:cs typeface="Arial"/>
              </a:rPr>
              <a:t> </a:t>
            </a:r>
            <a:r>
              <a:rPr sz="1800" spc="-5" dirty="0">
                <a:latin typeface="Arial"/>
                <a:cs typeface="Arial"/>
              </a:rPr>
              <a:t>NO</a:t>
            </a:r>
            <a:endParaRPr sz="1800">
              <a:latin typeface="Arial"/>
              <a:cs typeface="Arial"/>
            </a:endParaRPr>
          </a:p>
        </p:txBody>
      </p:sp>
      <p:sp>
        <p:nvSpPr>
          <p:cNvPr id="6" name="object 6"/>
          <p:cNvSpPr/>
          <p:nvPr/>
        </p:nvSpPr>
        <p:spPr>
          <a:xfrm>
            <a:off x="1952575" y="2398174"/>
            <a:ext cx="537845" cy="986155"/>
          </a:xfrm>
          <a:custGeom>
            <a:avLst/>
            <a:gdLst/>
            <a:ahLst/>
            <a:cxnLst/>
            <a:rect l="l" t="t" r="r" b="b"/>
            <a:pathLst>
              <a:path w="537844" h="986154">
                <a:moveTo>
                  <a:pt x="0" y="0"/>
                </a:moveTo>
                <a:lnTo>
                  <a:pt x="537299" y="0"/>
                </a:lnTo>
                <a:lnTo>
                  <a:pt x="537299" y="986099"/>
                </a:lnTo>
                <a:lnTo>
                  <a:pt x="0" y="986099"/>
                </a:lnTo>
                <a:lnTo>
                  <a:pt x="0" y="0"/>
                </a:lnTo>
                <a:close/>
              </a:path>
            </a:pathLst>
          </a:custGeom>
          <a:ln w="38099">
            <a:solidFill>
              <a:srgbClr val="0000FF"/>
            </a:solidFill>
          </a:ln>
        </p:spPr>
        <p:txBody>
          <a:bodyPr wrap="square" lIns="0" tIns="0" rIns="0" bIns="0" rtlCol="0"/>
          <a:lstStyle/>
          <a:p>
            <a:endParaRPr/>
          </a:p>
        </p:txBody>
      </p:sp>
      <p:pic>
        <p:nvPicPr>
          <p:cNvPr id="8" name="Picture 7">
            <a:extLst>
              <a:ext uri="{FF2B5EF4-FFF2-40B4-BE49-F238E27FC236}">
                <a16:creationId xmlns:a16="http://schemas.microsoft.com/office/drawing/2014/main" id="{34C5D3A0-F5FC-4FEC-A988-3CACC66A26E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52800" y="2114550"/>
            <a:ext cx="3220753" cy="1325463"/>
          </a:xfrm>
          <a:prstGeom prst="rect">
            <a:avLst/>
          </a:prstGeom>
        </p:spPr>
      </p:pic>
      <p:sp>
        <p:nvSpPr>
          <p:cNvPr id="4" name="Footer Placeholder 3">
            <a:extLst>
              <a:ext uri="{FF2B5EF4-FFF2-40B4-BE49-F238E27FC236}">
                <a16:creationId xmlns:a16="http://schemas.microsoft.com/office/drawing/2014/main" id="{5648EDF7-65F6-46ED-836B-A87AC238CDAB}"/>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87875" y="1289063"/>
            <a:ext cx="1779270" cy="657860"/>
          </a:xfrm>
          <a:prstGeom prst="rect">
            <a:avLst/>
          </a:prstGeom>
        </p:spPr>
        <p:txBody>
          <a:bodyPr vert="horz" wrap="square" lIns="0" tIns="22860" rIns="0" bIns="0" rtlCol="0">
            <a:spAutoFit/>
          </a:bodyPr>
          <a:lstStyle/>
          <a:p>
            <a:pPr marL="12700" marR="5080">
              <a:lnSpc>
                <a:spcPts val="1650"/>
              </a:lnSpc>
              <a:spcBef>
                <a:spcPts val="180"/>
              </a:spcBef>
            </a:pPr>
            <a:r>
              <a:rPr sz="1400" i="1" spc="-5" dirty="0">
                <a:latin typeface="Arial"/>
                <a:cs typeface="Arial"/>
              </a:rPr>
              <a:t>[Vinyals et al., 2015]  [Karpathy and</a:t>
            </a:r>
            <a:r>
              <a:rPr sz="1400" i="1" spc="-90" dirty="0">
                <a:latin typeface="Arial"/>
                <a:cs typeface="Arial"/>
              </a:rPr>
              <a:t> </a:t>
            </a:r>
            <a:r>
              <a:rPr sz="1400" i="1" spc="-5" dirty="0">
                <a:latin typeface="Arial"/>
                <a:cs typeface="Arial"/>
              </a:rPr>
              <a:t>Fei-Fei,  2015]</a:t>
            </a:r>
            <a:endParaRPr sz="1400">
              <a:latin typeface="Arial"/>
              <a:cs typeface="Arial"/>
            </a:endParaRPr>
          </a:p>
        </p:txBody>
      </p:sp>
      <p:sp>
        <p:nvSpPr>
          <p:cNvPr id="3" name="object 3"/>
          <p:cNvSpPr txBox="1"/>
          <p:nvPr/>
        </p:nvSpPr>
        <p:spPr>
          <a:xfrm>
            <a:off x="7023525" y="228208"/>
            <a:ext cx="1482725" cy="753110"/>
          </a:xfrm>
          <a:prstGeom prst="rect">
            <a:avLst/>
          </a:prstGeom>
        </p:spPr>
        <p:txBody>
          <a:bodyPr vert="horz" wrap="square" lIns="0" tIns="27940" rIns="0" bIns="0" rtlCol="0">
            <a:spAutoFit/>
          </a:bodyPr>
          <a:lstStyle/>
          <a:p>
            <a:pPr marL="12700" marR="5080">
              <a:lnSpc>
                <a:spcPts val="2850"/>
              </a:lnSpc>
              <a:spcBef>
                <a:spcPts val="220"/>
              </a:spcBef>
            </a:pPr>
            <a:r>
              <a:rPr sz="2400" spc="-5" dirty="0">
                <a:latin typeface="Arial"/>
                <a:cs typeface="Arial"/>
              </a:rPr>
              <a:t>Image  Captioning</a:t>
            </a:r>
            <a:endParaRPr sz="2400">
              <a:latin typeface="Arial"/>
              <a:cs typeface="Arial"/>
            </a:endParaRPr>
          </a:p>
        </p:txBody>
      </p:sp>
      <p:sp>
        <p:nvSpPr>
          <p:cNvPr id="4" name="object 4"/>
          <p:cNvSpPr txBox="1">
            <a:spLocks noGrp="1"/>
          </p:cNvSpPr>
          <p:nvPr>
            <p:ph type="title"/>
          </p:nvPr>
        </p:nvSpPr>
        <p:spPr>
          <a:xfrm>
            <a:off x="723450" y="233288"/>
            <a:ext cx="766445"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37761C"/>
                </a:solidFill>
              </a:rPr>
              <a:t>No</a:t>
            </a:r>
            <a:r>
              <a:rPr sz="1400" spc="-75" dirty="0">
                <a:solidFill>
                  <a:srgbClr val="37761C"/>
                </a:solidFill>
              </a:rPr>
              <a:t> </a:t>
            </a:r>
            <a:r>
              <a:rPr sz="1400" spc="-5" dirty="0">
                <a:solidFill>
                  <a:srgbClr val="37761C"/>
                </a:solidFill>
              </a:rPr>
              <a:t>errors</a:t>
            </a:r>
            <a:endParaRPr sz="1400"/>
          </a:p>
        </p:txBody>
      </p:sp>
      <p:sp>
        <p:nvSpPr>
          <p:cNvPr id="5" name="object 5"/>
          <p:cNvSpPr txBox="1"/>
          <p:nvPr/>
        </p:nvSpPr>
        <p:spPr>
          <a:xfrm>
            <a:off x="2775274" y="233288"/>
            <a:ext cx="983615" cy="23876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F1C131"/>
                </a:solidFill>
                <a:latin typeface="Arial"/>
                <a:cs typeface="Arial"/>
              </a:rPr>
              <a:t>Minor</a:t>
            </a:r>
            <a:r>
              <a:rPr sz="1400" spc="-80" dirty="0">
                <a:solidFill>
                  <a:srgbClr val="F1C131"/>
                </a:solidFill>
                <a:latin typeface="Arial"/>
                <a:cs typeface="Arial"/>
              </a:rPr>
              <a:t> </a:t>
            </a:r>
            <a:r>
              <a:rPr sz="1400" spc="-5" dirty="0">
                <a:solidFill>
                  <a:srgbClr val="F1C131"/>
                </a:solidFill>
                <a:latin typeface="Arial"/>
                <a:cs typeface="Arial"/>
              </a:rPr>
              <a:t>errors</a:t>
            </a:r>
            <a:endParaRPr sz="1400">
              <a:latin typeface="Arial"/>
              <a:cs typeface="Arial"/>
            </a:endParaRPr>
          </a:p>
        </p:txBody>
      </p:sp>
      <p:sp>
        <p:nvSpPr>
          <p:cNvPr id="6" name="object 6"/>
          <p:cNvSpPr txBox="1"/>
          <p:nvPr/>
        </p:nvSpPr>
        <p:spPr>
          <a:xfrm>
            <a:off x="4796650" y="233288"/>
            <a:ext cx="1456055"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F9900"/>
                </a:solidFill>
                <a:latin typeface="Arial"/>
                <a:cs typeface="Arial"/>
              </a:rPr>
              <a:t>Somewhat</a:t>
            </a:r>
            <a:r>
              <a:rPr sz="1400" spc="-80" dirty="0">
                <a:solidFill>
                  <a:srgbClr val="FF9900"/>
                </a:solidFill>
                <a:latin typeface="Arial"/>
                <a:cs typeface="Arial"/>
              </a:rPr>
              <a:t> </a:t>
            </a:r>
            <a:r>
              <a:rPr sz="1400" dirty="0">
                <a:solidFill>
                  <a:srgbClr val="FF9900"/>
                </a:solidFill>
                <a:latin typeface="Arial"/>
                <a:cs typeface="Arial"/>
              </a:rPr>
              <a:t>related</a:t>
            </a:r>
            <a:endParaRPr sz="1400">
              <a:latin typeface="Arial"/>
              <a:cs typeface="Arial"/>
            </a:endParaRPr>
          </a:p>
        </p:txBody>
      </p:sp>
      <p:sp>
        <p:nvSpPr>
          <p:cNvPr id="7" name="object 7"/>
          <p:cNvSpPr/>
          <p:nvPr/>
        </p:nvSpPr>
        <p:spPr>
          <a:xfrm>
            <a:off x="109549" y="665245"/>
            <a:ext cx="2051699" cy="1367267"/>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8" name="object 8"/>
          <p:cNvSpPr txBox="1"/>
          <p:nvPr/>
        </p:nvSpPr>
        <p:spPr>
          <a:xfrm>
            <a:off x="182562" y="2098654"/>
            <a:ext cx="1886585" cy="389255"/>
          </a:xfrm>
          <a:prstGeom prst="rect">
            <a:avLst/>
          </a:prstGeom>
        </p:spPr>
        <p:txBody>
          <a:bodyPr vert="horz" wrap="square" lIns="0" tIns="19685" rIns="0" bIns="0" rtlCol="0">
            <a:spAutoFit/>
          </a:bodyPr>
          <a:lstStyle/>
          <a:p>
            <a:pPr marL="12700" marR="5080">
              <a:lnSpc>
                <a:spcPts val="1430"/>
              </a:lnSpc>
              <a:spcBef>
                <a:spcPts val="155"/>
              </a:spcBef>
            </a:pPr>
            <a:r>
              <a:rPr sz="1200" i="1" dirty="0">
                <a:latin typeface="Arial"/>
                <a:cs typeface="Arial"/>
              </a:rPr>
              <a:t>A </a:t>
            </a:r>
            <a:r>
              <a:rPr sz="1200" i="1" spc="-5" dirty="0">
                <a:latin typeface="Arial"/>
                <a:cs typeface="Arial"/>
              </a:rPr>
              <a:t>white teddy bear </a:t>
            </a:r>
            <a:r>
              <a:rPr sz="1200" i="1" dirty="0">
                <a:latin typeface="Arial"/>
                <a:cs typeface="Arial"/>
              </a:rPr>
              <a:t>sitting</a:t>
            </a:r>
            <a:r>
              <a:rPr sz="1200" i="1" spc="-95" dirty="0">
                <a:latin typeface="Arial"/>
                <a:cs typeface="Arial"/>
              </a:rPr>
              <a:t> </a:t>
            </a:r>
            <a:r>
              <a:rPr sz="1200" i="1" spc="-5" dirty="0">
                <a:latin typeface="Arial"/>
                <a:cs typeface="Arial"/>
              </a:rPr>
              <a:t>in  the</a:t>
            </a:r>
            <a:r>
              <a:rPr sz="1200" i="1" spc="-10" dirty="0">
                <a:latin typeface="Arial"/>
                <a:cs typeface="Arial"/>
              </a:rPr>
              <a:t> </a:t>
            </a:r>
            <a:r>
              <a:rPr sz="1200" i="1" spc="-5" dirty="0">
                <a:latin typeface="Arial"/>
                <a:cs typeface="Arial"/>
              </a:rPr>
              <a:t>grass</a:t>
            </a:r>
            <a:endParaRPr sz="1200">
              <a:latin typeface="Arial"/>
              <a:cs typeface="Arial"/>
            </a:endParaRPr>
          </a:p>
        </p:txBody>
      </p:sp>
      <p:sp>
        <p:nvSpPr>
          <p:cNvPr id="9" name="object 9"/>
          <p:cNvSpPr/>
          <p:nvPr/>
        </p:nvSpPr>
        <p:spPr>
          <a:xfrm>
            <a:off x="367012" y="2622475"/>
            <a:ext cx="1654303" cy="1240725"/>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0" name="object 10"/>
          <p:cNvSpPr txBox="1"/>
          <p:nvPr/>
        </p:nvSpPr>
        <p:spPr>
          <a:xfrm>
            <a:off x="286050" y="3930129"/>
            <a:ext cx="1616710" cy="389255"/>
          </a:xfrm>
          <a:prstGeom prst="rect">
            <a:avLst/>
          </a:prstGeom>
        </p:spPr>
        <p:txBody>
          <a:bodyPr vert="horz" wrap="square" lIns="0" tIns="19685" rIns="0" bIns="0" rtlCol="0">
            <a:spAutoFit/>
          </a:bodyPr>
          <a:lstStyle/>
          <a:p>
            <a:pPr marL="12700" marR="5080">
              <a:lnSpc>
                <a:spcPts val="1430"/>
              </a:lnSpc>
              <a:spcBef>
                <a:spcPts val="155"/>
              </a:spcBef>
            </a:pPr>
            <a:r>
              <a:rPr sz="1200" i="1" dirty="0">
                <a:latin typeface="Arial"/>
                <a:cs typeface="Arial"/>
              </a:rPr>
              <a:t>A man riding a </a:t>
            </a:r>
            <a:r>
              <a:rPr sz="1200" i="1" spc="-5" dirty="0">
                <a:latin typeface="Arial"/>
                <a:cs typeface="Arial"/>
              </a:rPr>
              <a:t>wave</a:t>
            </a:r>
            <a:r>
              <a:rPr sz="1200" i="1" spc="-120" dirty="0">
                <a:latin typeface="Arial"/>
                <a:cs typeface="Arial"/>
              </a:rPr>
              <a:t> </a:t>
            </a:r>
            <a:r>
              <a:rPr sz="1200" i="1" spc="-5" dirty="0">
                <a:latin typeface="Arial"/>
                <a:cs typeface="Arial"/>
              </a:rPr>
              <a:t>on  top of </a:t>
            </a:r>
            <a:r>
              <a:rPr sz="1200" i="1" dirty="0">
                <a:latin typeface="Arial"/>
                <a:cs typeface="Arial"/>
              </a:rPr>
              <a:t>a</a:t>
            </a:r>
            <a:r>
              <a:rPr sz="1200" i="1" spc="-30" dirty="0">
                <a:latin typeface="Arial"/>
                <a:cs typeface="Arial"/>
              </a:rPr>
              <a:t> </a:t>
            </a:r>
            <a:r>
              <a:rPr sz="1200" i="1" dirty="0">
                <a:latin typeface="Arial"/>
                <a:cs typeface="Arial"/>
              </a:rPr>
              <a:t>surfboard</a:t>
            </a:r>
            <a:endParaRPr sz="1200">
              <a:latin typeface="Arial"/>
              <a:cs typeface="Arial"/>
            </a:endParaRPr>
          </a:p>
        </p:txBody>
      </p:sp>
      <p:sp>
        <p:nvSpPr>
          <p:cNvPr id="11" name="object 11"/>
          <p:cNvSpPr/>
          <p:nvPr/>
        </p:nvSpPr>
        <p:spPr>
          <a:xfrm>
            <a:off x="2406899" y="695025"/>
            <a:ext cx="1962300" cy="1307712"/>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2" name="object 12"/>
          <p:cNvSpPr txBox="1"/>
          <p:nvPr/>
        </p:nvSpPr>
        <p:spPr>
          <a:xfrm>
            <a:off x="2568125" y="2098654"/>
            <a:ext cx="1555750" cy="389255"/>
          </a:xfrm>
          <a:prstGeom prst="rect">
            <a:avLst/>
          </a:prstGeom>
        </p:spPr>
        <p:txBody>
          <a:bodyPr vert="horz" wrap="square" lIns="0" tIns="19685" rIns="0" bIns="0" rtlCol="0">
            <a:spAutoFit/>
          </a:bodyPr>
          <a:lstStyle/>
          <a:p>
            <a:pPr marL="12700" marR="5080">
              <a:lnSpc>
                <a:spcPts val="1430"/>
              </a:lnSpc>
              <a:spcBef>
                <a:spcPts val="155"/>
              </a:spcBef>
            </a:pPr>
            <a:r>
              <a:rPr sz="1200" i="1" dirty="0">
                <a:latin typeface="Arial"/>
                <a:cs typeface="Arial"/>
              </a:rPr>
              <a:t>A man </a:t>
            </a:r>
            <a:r>
              <a:rPr sz="1200" i="1" spc="-5" dirty="0">
                <a:latin typeface="Arial"/>
                <a:cs typeface="Arial"/>
              </a:rPr>
              <a:t>in </a:t>
            </a:r>
            <a:r>
              <a:rPr sz="1200" i="1" dirty="0">
                <a:latin typeface="Arial"/>
                <a:cs typeface="Arial"/>
              </a:rPr>
              <a:t>a </a:t>
            </a:r>
            <a:r>
              <a:rPr sz="1200" i="1" spc="-5" dirty="0">
                <a:latin typeface="Arial"/>
                <a:cs typeface="Arial"/>
              </a:rPr>
              <a:t>baseball  uniform throwing </a:t>
            </a:r>
            <a:r>
              <a:rPr sz="1200" i="1" dirty="0">
                <a:latin typeface="Arial"/>
                <a:cs typeface="Arial"/>
              </a:rPr>
              <a:t>a</a:t>
            </a:r>
            <a:r>
              <a:rPr sz="1200" i="1" spc="-90" dirty="0">
                <a:latin typeface="Arial"/>
                <a:cs typeface="Arial"/>
              </a:rPr>
              <a:t> </a:t>
            </a:r>
            <a:r>
              <a:rPr sz="1200" i="1" spc="-5" dirty="0">
                <a:latin typeface="Arial"/>
                <a:cs typeface="Arial"/>
              </a:rPr>
              <a:t>ball</a:t>
            </a:r>
            <a:endParaRPr sz="1200">
              <a:latin typeface="Arial"/>
              <a:cs typeface="Arial"/>
            </a:endParaRPr>
          </a:p>
        </p:txBody>
      </p:sp>
      <p:sp>
        <p:nvSpPr>
          <p:cNvPr id="13" name="object 13"/>
          <p:cNvSpPr/>
          <p:nvPr/>
        </p:nvSpPr>
        <p:spPr>
          <a:xfrm>
            <a:off x="2501850" y="2619399"/>
            <a:ext cx="1689478" cy="1240724"/>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4" name="object 14"/>
          <p:cNvSpPr txBox="1"/>
          <p:nvPr/>
        </p:nvSpPr>
        <p:spPr>
          <a:xfrm>
            <a:off x="2574875" y="3930129"/>
            <a:ext cx="1387475" cy="389255"/>
          </a:xfrm>
          <a:prstGeom prst="rect">
            <a:avLst/>
          </a:prstGeom>
        </p:spPr>
        <p:txBody>
          <a:bodyPr vert="horz" wrap="square" lIns="0" tIns="19685" rIns="0" bIns="0" rtlCol="0">
            <a:spAutoFit/>
          </a:bodyPr>
          <a:lstStyle/>
          <a:p>
            <a:pPr marL="12700" marR="5080">
              <a:lnSpc>
                <a:spcPts val="1430"/>
              </a:lnSpc>
              <a:spcBef>
                <a:spcPts val="155"/>
              </a:spcBef>
            </a:pPr>
            <a:r>
              <a:rPr sz="1200" i="1" dirty="0">
                <a:latin typeface="Arial"/>
                <a:cs typeface="Arial"/>
              </a:rPr>
              <a:t>A cat sitting </a:t>
            </a:r>
            <a:r>
              <a:rPr sz="1200" i="1" spc="-5" dirty="0">
                <a:latin typeface="Arial"/>
                <a:cs typeface="Arial"/>
              </a:rPr>
              <a:t>on </a:t>
            </a:r>
            <a:r>
              <a:rPr sz="1200" i="1" dirty="0">
                <a:latin typeface="Arial"/>
                <a:cs typeface="Arial"/>
              </a:rPr>
              <a:t>a  suitcase </a:t>
            </a:r>
            <a:r>
              <a:rPr sz="1200" i="1" spc="-5" dirty="0">
                <a:latin typeface="Arial"/>
                <a:cs typeface="Arial"/>
              </a:rPr>
              <a:t>on the</a:t>
            </a:r>
            <a:r>
              <a:rPr sz="1200" i="1" spc="-100" dirty="0">
                <a:latin typeface="Arial"/>
                <a:cs typeface="Arial"/>
              </a:rPr>
              <a:t> </a:t>
            </a:r>
            <a:r>
              <a:rPr sz="1200" i="1" spc="-5" dirty="0">
                <a:latin typeface="Arial"/>
                <a:cs typeface="Arial"/>
              </a:rPr>
              <a:t>floor</a:t>
            </a:r>
            <a:endParaRPr sz="1200">
              <a:latin typeface="Arial"/>
              <a:cs typeface="Arial"/>
            </a:endParaRPr>
          </a:p>
        </p:txBody>
      </p:sp>
      <p:sp>
        <p:nvSpPr>
          <p:cNvPr id="15" name="object 15"/>
          <p:cNvSpPr/>
          <p:nvPr/>
        </p:nvSpPr>
        <p:spPr>
          <a:xfrm>
            <a:off x="4554050" y="665249"/>
            <a:ext cx="2017199" cy="1344274"/>
          </a:xfrm>
          <a:prstGeom prst="rect">
            <a:avLst/>
          </a:prstGeom>
          <a:blipFill>
            <a:blip r:embed="rId6"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6" name="object 16"/>
          <p:cNvSpPr txBox="1"/>
          <p:nvPr/>
        </p:nvSpPr>
        <p:spPr>
          <a:xfrm>
            <a:off x="4777275" y="2127629"/>
            <a:ext cx="1472565" cy="389255"/>
          </a:xfrm>
          <a:prstGeom prst="rect">
            <a:avLst/>
          </a:prstGeom>
        </p:spPr>
        <p:txBody>
          <a:bodyPr vert="horz" wrap="square" lIns="0" tIns="19685" rIns="0" bIns="0" rtlCol="0">
            <a:spAutoFit/>
          </a:bodyPr>
          <a:lstStyle/>
          <a:p>
            <a:pPr marL="12700" marR="5080">
              <a:lnSpc>
                <a:spcPts val="1430"/>
              </a:lnSpc>
              <a:spcBef>
                <a:spcPts val="155"/>
              </a:spcBef>
            </a:pPr>
            <a:r>
              <a:rPr sz="1200" i="1" dirty="0">
                <a:latin typeface="Arial"/>
                <a:cs typeface="Arial"/>
              </a:rPr>
              <a:t>A </a:t>
            </a:r>
            <a:r>
              <a:rPr sz="1200" i="1" spc="-5" dirty="0">
                <a:latin typeface="Arial"/>
                <a:cs typeface="Arial"/>
              </a:rPr>
              <a:t>woman is holding</a:t>
            </a:r>
            <a:r>
              <a:rPr sz="1200" i="1" spc="-95" dirty="0">
                <a:latin typeface="Arial"/>
                <a:cs typeface="Arial"/>
              </a:rPr>
              <a:t> </a:t>
            </a:r>
            <a:r>
              <a:rPr sz="1200" i="1" dirty="0">
                <a:latin typeface="Arial"/>
                <a:cs typeface="Arial"/>
              </a:rPr>
              <a:t>a  cat </a:t>
            </a:r>
            <a:r>
              <a:rPr sz="1200" i="1" spc="-5" dirty="0">
                <a:latin typeface="Arial"/>
                <a:cs typeface="Arial"/>
              </a:rPr>
              <a:t>in her</a:t>
            </a:r>
            <a:r>
              <a:rPr sz="1200" i="1" spc="-30" dirty="0">
                <a:latin typeface="Arial"/>
                <a:cs typeface="Arial"/>
              </a:rPr>
              <a:t> </a:t>
            </a:r>
            <a:r>
              <a:rPr sz="1200" i="1" spc="-5" dirty="0">
                <a:latin typeface="Arial"/>
                <a:cs typeface="Arial"/>
              </a:rPr>
              <a:t>hand</a:t>
            </a:r>
            <a:endParaRPr sz="1200">
              <a:latin typeface="Arial"/>
              <a:cs typeface="Arial"/>
            </a:endParaRPr>
          </a:p>
        </p:txBody>
      </p:sp>
      <p:sp>
        <p:nvSpPr>
          <p:cNvPr id="17" name="object 17"/>
          <p:cNvSpPr/>
          <p:nvPr/>
        </p:nvSpPr>
        <p:spPr>
          <a:xfrm>
            <a:off x="5102300" y="2636275"/>
            <a:ext cx="823915" cy="1240726"/>
          </a:xfrm>
          <a:prstGeom prst="rect">
            <a:avLst/>
          </a:prstGeom>
          <a:blipFill>
            <a:blip r:embed="rId7"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8" name="object 18"/>
          <p:cNvSpPr txBox="1"/>
          <p:nvPr/>
        </p:nvSpPr>
        <p:spPr>
          <a:xfrm>
            <a:off x="6639075" y="3427976"/>
            <a:ext cx="2320925" cy="688340"/>
          </a:xfrm>
          <a:prstGeom prst="rect">
            <a:avLst/>
          </a:prstGeom>
        </p:spPr>
        <p:txBody>
          <a:bodyPr vert="horz" wrap="square" lIns="0" tIns="8890" rIns="0" bIns="0" rtlCol="0">
            <a:spAutoFit/>
          </a:bodyPr>
          <a:lstStyle/>
          <a:p>
            <a:pPr marL="12700" marR="499745">
              <a:lnSpc>
                <a:spcPct val="104200"/>
              </a:lnSpc>
              <a:spcBef>
                <a:spcPts val="70"/>
              </a:spcBef>
            </a:pPr>
            <a:r>
              <a:rPr sz="600" spc="-5" dirty="0">
                <a:latin typeface="Arial"/>
                <a:cs typeface="Arial"/>
              </a:rPr>
              <a:t>All images are CC0 Public domain:  </a:t>
            </a:r>
            <a:r>
              <a:rPr sz="600" u="sng" spc="-5" dirty="0">
                <a:solidFill>
                  <a:srgbClr val="1155CC"/>
                </a:solidFill>
                <a:uFill>
                  <a:solidFill>
                    <a:srgbClr val="1155CC"/>
                  </a:solidFill>
                </a:uFill>
                <a:latin typeface="Arial"/>
                <a:cs typeface="Arial"/>
                <a:hlinkClick r:id="rId8"/>
              </a:rPr>
              <a:t>https://pixabay.com/en/luggage-antique-cat-1643010</a:t>
            </a:r>
            <a:r>
              <a:rPr sz="600" spc="-5" dirty="0">
                <a:solidFill>
                  <a:srgbClr val="1155CC"/>
                </a:solidFill>
                <a:latin typeface="Arial"/>
                <a:cs typeface="Arial"/>
                <a:hlinkClick r:id="rId8"/>
              </a:rPr>
              <a:t>/</a:t>
            </a:r>
            <a:endParaRPr sz="600">
              <a:latin typeface="Arial"/>
              <a:cs typeface="Arial"/>
            </a:endParaRPr>
          </a:p>
          <a:p>
            <a:pPr marL="12700" marR="5080">
              <a:lnSpc>
                <a:spcPct val="104200"/>
              </a:lnSpc>
            </a:pPr>
            <a:r>
              <a:rPr sz="600" u="sng" spc="-5" dirty="0">
                <a:solidFill>
                  <a:srgbClr val="1155CC"/>
                </a:solidFill>
                <a:uFill>
                  <a:solidFill>
                    <a:srgbClr val="1155CC"/>
                  </a:solidFill>
                </a:uFill>
                <a:latin typeface="Arial"/>
                <a:cs typeface="Arial"/>
                <a:hlinkClick r:id="rId9"/>
              </a:rPr>
              <a:t>https://pixabay.com/en/teddy-plush-bears-cute-teddy-bear-1623436</a:t>
            </a:r>
            <a:r>
              <a:rPr sz="600" spc="-5" dirty="0">
                <a:solidFill>
                  <a:srgbClr val="1155CC"/>
                </a:solidFill>
                <a:latin typeface="Arial"/>
                <a:cs typeface="Arial"/>
                <a:hlinkClick r:id="rId9"/>
              </a:rPr>
              <a:t>/ </a:t>
            </a:r>
            <a:r>
              <a:rPr sz="600" spc="-5" dirty="0">
                <a:solidFill>
                  <a:srgbClr val="1155CC"/>
                </a:solidFill>
                <a:latin typeface="Arial"/>
                <a:cs typeface="Arial"/>
              </a:rPr>
              <a:t> </a:t>
            </a:r>
            <a:r>
              <a:rPr sz="600" u="sng" spc="-5" dirty="0">
                <a:solidFill>
                  <a:srgbClr val="1155CC"/>
                </a:solidFill>
                <a:uFill>
                  <a:solidFill>
                    <a:srgbClr val="1155CC"/>
                  </a:solidFill>
                </a:uFill>
                <a:latin typeface="Arial"/>
                <a:cs typeface="Arial"/>
                <a:hlinkClick r:id="rId10"/>
              </a:rPr>
              <a:t>https://pixabay.com/en/surf-wave-summer-sport-litoral-1668716</a:t>
            </a:r>
            <a:r>
              <a:rPr sz="600" spc="-5" dirty="0">
                <a:solidFill>
                  <a:srgbClr val="1155CC"/>
                </a:solidFill>
                <a:latin typeface="Arial"/>
                <a:cs typeface="Arial"/>
                <a:hlinkClick r:id="rId10"/>
              </a:rPr>
              <a:t>/ </a:t>
            </a:r>
            <a:r>
              <a:rPr sz="600" spc="-5" dirty="0">
                <a:solidFill>
                  <a:srgbClr val="1155CC"/>
                </a:solidFill>
                <a:latin typeface="Arial"/>
                <a:cs typeface="Arial"/>
              </a:rPr>
              <a:t> </a:t>
            </a:r>
            <a:r>
              <a:rPr sz="600" u="sng" spc="-5" dirty="0">
                <a:solidFill>
                  <a:srgbClr val="1155CC"/>
                </a:solidFill>
                <a:uFill>
                  <a:solidFill>
                    <a:srgbClr val="1155CC"/>
                  </a:solidFill>
                </a:uFill>
                <a:latin typeface="Arial"/>
                <a:cs typeface="Arial"/>
                <a:hlinkClick r:id="rId11"/>
              </a:rPr>
              <a:t>https://pixabay.com/en/woman-female-model-portrait-adult-983967</a:t>
            </a:r>
            <a:r>
              <a:rPr sz="600" spc="-5" dirty="0">
                <a:solidFill>
                  <a:srgbClr val="1155CC"/>
                </a:solidFill>
                <a:latin typeface="Arial"/>
                <a:cs typeface="Arial"/>
                <a:hlinkClick r:id="rId11"/>
              </a:rPr>
              <a:t>/ </a:t>
            </a:r>
            <a:r>
              <a:rPr sz="600" spc="-5" dirty="0">
                <a:solidFill>
                  <a:srgbClr val="1155CC"/>
                </a:solidFill>
                <a:latin typeface="Arial"/>
                <a:cs typeface="Arial"/>
              </a:rPr>
              <a:t> </a:t>
            </a:r>
            <a:r>
              <a:rPr sz="600" u="sng" spc="-5" dirty="0">
                <a:solidFill>
                  <a:srgbClr val="1155CC"/>
                </a:solidFill>
                <a:uFill>
                  <a:solidFill>
                    <a:srgbClr val="1155CC"/>
                  </a:solidFill>
                </a:uFill>
                <a:latin typeface="Arial"/>
                <a:cs typeface="Arial"/>
                <a:hlinkClick r:id="rId12"/>
              </a:rPr>
              <a:t>https://pixabay.com/en/handstand-lake-meditation-496008</a:t>
            </a:r>
            <a:r>
              <a:rPr sz="600" spc="-5" dirty="0">
                <a:solidFill>
                  <a:srgbClr val="1155CC"/>
                </a:solidFill>
                <a:latin typeface="Arial"/>
                <a:cs typeface="Arial"/>
                <a:hlinkClick r:id="rId12"/>
              </a:rPr>
              <a:t>/ </a:t>
            </a:r>
            <a:r>
              <a:rPr sz="600" spc="-5" dirty="0">
                <a:solidFill>
                  <a:srgbClr val="1155CC"/>
                </a:solidFill>
                <a:latin typeface="Arial"/>
                <a:cs typeface="Arial"/>
              </a:rPr>
              <a:t> </a:t>
            </a:r>
            <a:r>
              <a:rPr sz="600" u="sng" spc="-5" dirty="0">
                <a:solidFill>
                  <a:srgbClr val="1155CC"/>
                </a:solidFill>
                <a:uFill>
                  <a:solidFill>
                    <a:srgbClr val="1155CC"/>
                  </a:solidFill>
                </a:uFill>
                <a:latin typeface="Arial"/>
                <a:cs typeface="Arial"/>
                <a:hlinkClick r:id="rId13"/>
              </a:rPr>
              <a:t>https://pixabay.com/en/baseball-player-shortstop-infield-1045263</a:t>
            </a:r>
            <a:r>
              <a:rPr sz="600" spc="-5" dirty="0">
                <a:solidFill>
                  <a:srgbClr val="1155CC"/>
                </a:solidFill>
                <a:latin typeface="Arial"/>
                <a:cs typeface="Arial"/>
                <a:hlinkClick r:id="rId13"/>
              </a:rPr>
              <a:t>/</a:t>
            </a:r>
            <a:endParaRPr sz="600">
              <a:latin typeface="Arial"/>
              <a:cs typeface="Arial"/>
            </a:endParaRPr>
          </a:p>
        </p:txBody>
      </p:sp>
      <p:sp>
        <p:nvSpPr>
          <p:cNvPr id="19" name="object 19"/>
          <p:cNvSpPr txBox="1"/>
          <p:nvPr/>
        </p:nvSpPr>
        <p:spPr>
          <a:xfrm>
            <a:off x="6639075" y="4189977"/>
            <a:ext cx="1931670" cy="116839"/>
          </a:xfrm>
          <a:prstGeom prst="rect">
            <a:avLst/>
          </a:prstGeom>
        </p:spPr>
        <p:txBody>
          <a:bodyPr vert="horz" wrap="square" lIns="0" tIns="12700" rIns="0" bIns="0" rtlCol="0">
            <a:spAutoFit/>
          </a:bodyPr>
          <a:lstStyle/>
          <a:p>
            <a:pPr marL="12700">
              <a:lnSpc>
                <a:spcPct val="100000"/>
              </a:lnSpc>
              <a:spcBef>
                <a:spcPts val="100"/>
              </a:spcBef>
            </a:pPr>
            <a:r>
              <a:rPr sz="600" spc="-5" dirty="0">
                <a:latin typeface="Arial"/>
                <a:cs typeface="Arial"/>
              </a:rPr>
              <a:t>Captions generated by </a:t>
            </a:r>
            <a:r>
              <a:rPr sz="600" dirty="0">
                <a:latin typeface="Arial"/>
                <a:cs typeface="Arial"/>
              </a:rPr>
              <a:t>Justin Johnson </a:t>
            </a:r>
            <a:r>
              <a:rPr sz="600" spc="-5" dirty="0">
                <a:latin typeface="Arial"/>
                <a:cs typeface="Arial"/>
              </a:rPr>
              <a:t>using</a:t>
            </a:r>
            <a:r>
              <a:rPr sz="600" spc="-70" dirty="0">
                <a:latin typeface="Arial"/>
                <a:cs typeface="Arial"/>
              </a:rPr>
              <a:t> </a:t>
            </a:r>
            <a:r>
              <a:rPr sz="600" u="sng" spc="-5" dirty="0">
                <a:solidFill>
                  <a:srgbClr val="1155CC"/>
                </a:solidFill>
                <a:uFill>
                  <a:solidFill>
                    <a:srgbClr val="1155CC"/>
                  </a:solidFill>
                </a:uFill>
                <a:latin typeface="Arial"/>
                <a:cs typeface="Arial"/>
                <a:hlinkClick r:id="rId14"/>
              </a:rPr>
              <a:t>Neuraltalk2</a:t>
            </a:r>
            <a:endParaRPr sz="600">
              <a:latin typeface="Arial"/>
              <a:cs typeface="Arial"/>
            </a:endParaRPr>
          </a:p>
        </p:txBody>
      </p:sp>
      <p:sp>
        <p:nvSpPr>
          <p:cNvPr id="20" name="object 20"/>
          <p:cNvSpPr txBox="1"/>
          <p:nvPr/>
        </p:nvSpPr>
        <p:spPr>
          <a:xfrm>
            <a:off x="4579539" y="3930129"/>
            <a:ext cx="1786889" cy="389255"/>
          </a:xfrm>
          <a:prstGeom prst="rect">
            <a:avLst/>
          </a:prstGeom>
        </p:spPr>
        <p:txBody>
          <a:bodyPr vert="horz" wrap="square" lIns="0" tIns="19685" rIns="0" bIns="0" rtlCol="0">
            <a:spAutoFit/>
          </a:bodyPr>
          <a:lstStyle/>
          <a:p>
            <a:pPr marL="12700" marR="5080">
              <a:lnSpc>
                <a:spcPts val="1430"/>
              </a:lnSpc>
              <a:spcBef>
                <a:spcPts val="155"/>
              </a:spcBef>
            </a:pPr>
            <a:r>
              <a:rPr sz="1200" i="1" dirty="0">
                <a:latin typeface="Arial"/>
                <a:cs typeface="Arial"/>
              </a:rPr>
              <a:t>A </a:t>
            </a:r>
            <a:r>
              <a:rPr sz="1200" i="1" spc="-5" dirty="0">
                <a:latin typeface="Arial"/>
                <a:cs typeface="Arial"/>
              </a:rPr>
              <a:t>woman </a:t>
            </a:r>
            <a:r>
              <a:rPr sz="1200" i="1" dirty="0">
                <a:latin typeface="Arial"/>
                <a:cs typeface="Arial"/>
              </a:rPr>
              <a:t>standing </a:t>
            </a:r>
            <a:r>
              <a:rPr sz="1200" i="1" spc="-5" dirty="0">
                <a:latin typeface="Arial"/>
                <a:cs typeface="Arial"/>
              </a:rPr>
              <a:t>on </a:t>
            </a:r>
            <a:r>
              <a:rPr sz="1200" i="1" dirty="0">
                <a:latin typeface="Arial"/>
                <a:cs typeface="Arial"/>
              </a:rPr>
              <a:t>a  </a:t>
            </a:r>
            <a:r>
              <a:rPr sz="1200" i="1" spc="-5" dirty="0">
                <a:latin typeface="Arial"/>
                <a:cs typeface="Arial"/>
              </a:rPr>
              <a:t>beach holding </a:t>
            </a:r>
            <a:r>
              <a:rPr sz="1200" i="1" dirty="0">
                <a:latin typeface="Arial"/>
                <a:cs typeface="Arial"/>
              </a:rPr>
              <a:t>a</a:t>
            </a:r>
            <a:r>
              <a:rPr sz="1200" i="1" spc="-90" dirty="0">
                <a:latin typeface="Arial"/>
                <a:cs typeface="Arial"/>
              </a:rPr>
              <a:t> </a:t>
            </a:r>
            <a:r>
              <a:rPr sz="1200" i="1" dirty="0">
                <a:latin typeface="Arial"/>
                <a:cs typeface="Arial"/>
              </a:rPr>
              <a:t>surfboard</a:t>
            </a:r>
            <a:endParaRPr sz="1200">
              <a:latin typeface="Arial"/>
              <a:cs typeface="Arial"/>
            </a:endParaRPr>
          </a:p>
        </p:txBody>
      </p:sp>
      <p:sp>
        <p:nvSpPr>
          <p:cNvPr id="21" name="Footer Placeholder 20">
            <a:extLst>
              <a:ext uri="{FF2B5EF4-FFF2-40B4-BE49-F238E27FC236}">
                <a16:creationId xmlns:a16="http://schemas.microsoft.com/office/drawing/2014/main" id="{A2953D79-892D-4CC4-90DE-10341DC833B3}"/>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2950" y="242225"/>
            <a:ext cx="8761050" cy="520655"/>
          </a:xfrm>
          <a:prstGeom prst="rect">
            <a:avLst/>
          </a:prstGeom>
        </p:spPr>
        <p:txBody>
          <a:bodyPr vert="horz" wrap="square" lIns="0" tIns="12700" rIns="0" bIns="0" rtlCol="0">
            <a:spAutoFit/>
          </a:bodyPr>
          <a:lstStyle/>
          <a:p>
            <a:pPr marL="12700">
              <a:lnSpc>
                <a:spcPct val="100000"/>
              </a:lnSpc>
              <a:spcBef>
                <a:spcPts val="100"/>
              </a:spcBef>
            </a:pPr>
            <a:r>
              <a:rPr spc="-5" dirty="0"/>
              <a:t>Object Detection as Classification: </a:t>
            </a:r>
            <a:r>
              <a:rPr spc="-10" dirty="0"/>
              <a:t>Sliding</a:t>
            </a:r>
            <a:r>
              <a:rPr spc="-85" dirty="0"/>
              <a:t> </a:t>
            </a:r>
            <a:r>
              <a:rPr spc="-5" dirty="0"/>
              <a:t>Window</a:t>
            </a:r>
          </a:p>
        </p:txBody>
      </p:sp>
      <p:sp>
        <p:nvSpPr>
          <p:cNvPr id="3" name="object 3"/>
          <p:cNvSpPr/>
          <p:nvPr/>
        </p:nvSpPr>
        <p:spPr>
          <a:xfrm>
            <a:off x="216965" y="1709228"/>
            <a:ext cx="2656726" cy="1992575"/>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7" name="object 7"/>
          <p:cNvSpPr txBox="1"/>
          <p:nvPr/>
        </p:nvSpPr>
        <p:spPr>
          <a:xfrm>
            <a:off x="3320850" y="2328093"/>
            <a:ext cx="5401310" cy="1155188"/>
          </a:xfrm>
          <a:prstGeom prst="rect">
            <a:avLst/>
          </a:prstGeom>
        </p:spPr>
        <p:txBody>
          <a:bodyPr vert="horz" wrap="square" lIns="0" tIns="10795" rIns="0" bIns="0" rtlCol="0">
            <a:spAutoFit/>
          </a:bodyPr>
          <a:lstStyle/>
          <a:p>
            <a:pPr marL="3639185" marR="750570">
              <a:lnSpc>
                <a:spcPct val="100699"/>
              </a:lnSpc>
              <a:spcBef>
                <a:spcPts val="85"/>
              </a:spcBef>
            </a:pPr>
            <a:r>
              <a:rPr sz="1800" spc="-5" dirty="0">
                <a:latin typeface="Arial"/>
                <a:cs typeface="Arial"/>
              </a:rPr>
              <a:t>Dog? NO  Cat?</a:t>
            </a:r>
            <a:r>
              <a:rPr sz="1800" spc="-95" dirty="0">
                <a:latin typeface="Arial"/>
                <a:cs typeface="Arial"/>
              </a:rPr>
              <a:t> </a:t>
            </a:r>
            <a:r>
              <a:rPr sz="1800" spc="-5" dirty="0">
                <a:latin typeface="Arial"/>
                <a:cs typeface="Arial"/>
              </a:rPr>
              <a:t>YES</a:t>
            </a:r>
            <a:endParaRPr sz="1800">
              <a:latin typeface="Arial"/>
              <a:cs typeface="Arial"/>
            </a:endParaRPr>
          </a:p>
          <a:p>
            <a:pPr marL="3639185">
              <a:lnSpc>
                <a:spcPct val="100000"/>
              </a:lnSpc>
              <a:spcBef>
                <a:spcPts val="15"/>
              </a:spcBef>
            </a:pPr>
            <a:r>
              <a:rPr sz="1800" spc="-5" dirty="0">
                <a:latin typeface="Arial"/>
                <a:cs typeface="Arial"/>
              </a:rPr>
              <a:t>Background?</a:t>
            </a:r>
            <a:r>
              <a:rPr sz="1800" spc="-85" dirty="0">
                <a:latin typeface="Arial"/>
                <a:cs typeface="Arial"/>
              </a:rPr>
              <a:t> </a:t>
            </a:r>
            <a:r>
              <a:rPr sz="1800" spc="-5" dirty="0">
                <a:latin typeface="Arial"/>
                <a:cs typeface="Arial"/>
              </a:rPr>
              <a:t>NO</a:t>
            </a:r>
            <a:endParaRPr sz="1800">
              <a:latin typeface="Arial"/>
              <a:cs typeface="Arial"/>
            </a:endParaRPr>
          </a:p>
          <a:p>
            <a:pPr>
              <a:lnSpc>
                <a:spcPct val="100000"/>
              </a:lnSpc>
            </a:pPr>
            <a:endParaRPr sz="2000">
              <a:latin typeface="Times New Roman"/>
              <a:cs typeface="Times New Roman"/>
            </a:endParaRPr>
          </a:p>
        </p:txBody>
      </p:sp>
      <p:pic>
        <p:nvPicPr>
          <p:cNvPr id="8" name="Picture 7">
            <a:extLst>
              <a:ext uri="{FF2B5EF4-FFF2-40B4-BE49-F238E27FC236}">
                <a16:creationId xmlns:a16="http://schemas.microsoft.com/office/drawing/2014/main" id="{95E844D4-BCCC-41BF-A3A4-2FE2AB31C7A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52800" y="2114550"/>
            <a:ext cx="3220753" cy="1325463"/>
          </a:xfrm>
          <a:prstGeom prst="rect">
            <a:avLst/>
          </a:prstGeom>
        </p:spPr>
      </p:pic>
      <p:sp>
        <p:nvSpPr>
          <p:cNvPr id="11" name="TextBox 10">
            <a:extLst>
              <a:ext uri="{FF2B5EF4-FFF2-40B4-BE49-F238E27FC236}">
                <a16:creationId xmlns:a16="http://schemas.microsoft.com/office/drawing/2014/main" id="{D51549E0-16E4-4864-ADA2-D64BE8782F05}"/>
              </a:ext>
            </a:extLst>
          </p:cNvPr>
          <p:cNvSpPr txBox="1"/>
          <p:nvPr/>
        </p:nvSpPr>
        <p:spPr>
          <a:xfrm>
            <a:off x="685800" y="4149533"/>
            <a:ext cx="8534400" cy="523220"/>
          </a:xfrm>
          <a:prstGeom prst="rect">
            <a:avLst/>
          </a:prstGeom>
          <a:noFill/>
        </p:spPr>
        <p:txBody>
          <a:bodyPr wrap="square" rtlCol="0">
            <a:spAutoFit/>
          </a:bodyPr>
          <a:lstStyle/>
          <a:p>
            <a:r>
              <a:rPr lang="en-US" sz="1400" spc="-5">
                <a:solidFill>
                  <a:schemeClr val="tx1">
                    <a:lumMod val="85000"/>
                    <a:lumOff val="15000"/>
                  </a:schemeClr>
                </a:solidFill>
                <a:latin typeface="Arial"/>
                <a:cs typeface="Arial"/>
              </a:rPr>
              <a:t>Problem: Need to apply CNN to huge  number of </a:t>
            </a:r>
            <a:r>
              <a:rPr lang="en-US" sz="1400" b="1" spc="-5">
                <a:solidFill>
                  <a:schemeClr val="tx1">
                    <a:lumMod val="85000"/>
                    <a:lumOff val="15000"/>
                  </a:schemeClr>
                </a:solidFill>
                <a:latin typeface="Arial"/>
                <a:cs typeface="Arial"/>
              </a:rPr>
              <a:t>locations</a:t>
            </a:r>
            <a:r>
              <a:rPr lang="en-US" sz="1400" spc="-5">
                <a:solidFill>
                  <a:schemeClr val="tx1">
                    <a:lumMod val="85000"/>
                    <a:lumOff val="15000"/>
                  </a:schemeClr>
                </a:solidFill>
                <a:latin typeface="Arial"/>
                <a:cs typeface="Arial"/>
              </a:rPr>
              <a:t> and </a:t>
            </a:r>
            <a:r>
              <a:rPr lang="en-US" sz="1400" b="1">
                <a:solidFill>
                  <a:schemeClr val="tx1">
                    <a:lumMod val="85000"/>
                    <a:lumOff val="15000"/>
                  </a:schemeClr>
                </a:solidFill>
                <a:latin typeface="Arial"/>
                <a:cs typeface="Arial"/>
              </a:rPr>
              <a:t>scales</a:t>
            </a:r>
            <a:r>
              <a:rPr lang="en-US" sz="1400">
                <a:solidFill>
                  <a:schemeClr val="tx1">
                    <a:lumMod val="85000"/>
                    <a:lumOff val="15000"/>
                  </a:schemeClr>
                </a:solidFill>
                <a:latin typeface="Arial"/>
                <a:cs typeface="Arial"/>
              </a:rPr>
              <a:t>, very  computationally</a:t>
            </a:r>
            <a:r>
              <a:rPr lang="en-US" sz="1400" spc="-15">
                <a:solidFill>
                  <a:schemeClr val="tx1">
                    <a:lumMod val="85000"/>
                    <a:lumOff val="15000"/>
                  </a:schemeClr>
                </a:solidFill>
                <a:latin typeface="Arial"/>
                <a:cs typeface="Arial"/>
              </a:rPr>
              <a:t> </a:t>
            </a:r>
            <a:r>
              <a:rPr lang="en-US" sz="1400" spc="-5">
                <a:solidFill>
                  <a:schemeClr val="tx1">
                    <a:lumMod val="85000"/>
                    <a:lumOff val="15000"/>
                  </a:schemeClr>
                </a:solidFill>
                <a:latin typeface="Arial"/>
                <a:cs typeface="Arial"/>
              </a:rPr>
              <a:t>expensive!</a:t>
            </a:r>
            <a:endParaRPr lang="en-US" sz="1400">
              <a:solidFill>
                <a:schemeClr val="tx1">
                  <a:lumMod val="85000"/>
                  <a:lumOff val="15000"/>
                </a:schemeClr>
              </a:solidFill>
              <a:latin typeface="Arial"/>
              <a:cs typeface="Arial"/>
            </a:endParaRPr>
          </a:p>
          <a:p>
            <a:endParaRPr lang="en-US" sz="1400">
              <a:solidFill>
                <a:schemeClr val="tx1">
                  <a:lumMod val="85000"/>
                  <a:lumOff val="15000"/>
                </a:schemeClr>
              </a:solidFill>
            </a:endParaRPr>
          </a:p>
        </p:txBody>
      </p:sp>
      <p:sp>
        <p:nvSpPr>
          <p:cNvPr id="14" name="Rectangle 13">
            <a:extLst>
              <a:ext uri="{FF2B5EF4-FFF2-40B4-BE49-F238E27FC236}">
                <a16:creationId xmlns:a16="http://schemas.microsoft.com/office/drawing/2014/main" id="{5AC8EC26-0A22-48B3-AFF9-E73F7D028F13}"/>
              </a:ext>
            </a:extLst>
          </p:cNvPr>
          <p:cNvSpPr/>
          <p:nvPr/>
        </p:nvSpPr>
        <p:spPr>
          <a:xfrm>
            <a:off x="152399" y="1697688"/>
            <a:ext cx="2753241" cy="1992575"/>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bject 5">
            <a:extLst>
              <a:ext uri="{FF2B5EF4-FFF2-40B4-BE49-F238E27FC236}">
                <a16:creationId xmlns:a16="http://schemas.microsoft.com/office/drawing/2014/main" id="{014336A1-6AC7-4B51-A20B-D9BF3037923F}"/>
              </a:ext>
            </a:extLst>
          </p:cNvPr>
          <p:cNvSpPr/>
          <p:nvPr/>
        </p:nvSpPr>
        <p:spPr>
          <a:xfrm>
            <a:off x="216965" y="2616529"/>
            <a:ext cx="849835" cy="866752"/>
          </a:xfrm>
          <a:custGeom>
            <a:avLst/>
            <a:gdLst/>
            <a:ahLst/>
            <a:cxnLst/>
            <a:rect l="l" t="t" r="r" b="b"/>
            <a:pathLst>
              <a:path w="537844" h="986154">
                <a:moveTo>
                  <a:pt x="0" y="0"/>
                </a:moveTo>
                <a:lnTo>
                  <a:pt x="537299" y="0"/>
                </a:lnTo>
                <a:lnTo>
                  <a:pt x="537299" y="986099"/>
                </a:lnTo>
                <a:lnTo>
                  <a:pt x="0" y="986099"/>
                </a:lnTo>
                <a:lnTo>
                  <a:pt x="0" y="0"/>
                </a:lnTo>
                <a:close/>
              </a:path>
            </a:pathLst>
          </a:custGeom>
          <a:ln w="38099">
            <a:solidFill>
              <a:srgbClr val="0000FF"/>
            </a:solidFill>
          </a:ln>
        </p:spPr>
        <p:txBody>
          <a:bodyPr wrap="square" lIns="0" tIns="0" rIns="0" bIns="0" rtlCol="0"/>
          <a:lstStyle/>
          <a:p>
            <a:endParaRPr/>
          </a:p>
        </p:txBody>
      </p:sp>
      <p:sp>
        <p:nvSpPr>
          <p:cNvPr id="18" name="object 5">
            <a:extLst>
              <a:ext uri="{FF2B5EF4-FFF2-40B4-BE49-F238E27FC236}">
                <a16:creationId xmlns:a16="http://schemas.microsoft.com/office/drawing/2014/main" id="{A5E17F41-2EDD-45DA-A842-4AA154F56E3A}"/>
              </a:ext>
            </a:extLst>
          </p:cNvPr>
          <p:cNvSpPr/>
          <p:nvPr/>
        </p:nvSpPr>
        <p:spPr>
          <a:xfrm>
            <a:off x="948664" y="2560523"/>
            <a:ext cx="597245" cy="1141279"/>
          </a:xfrm>
          <a:custGeom>
            <a:avLst/>
            <a:gdLst/>
            <a:ahLst/>
            <a:cxnLst/>
            <a:rect l="l" t="t" r="r" b="b"/>
            <a:pathLst>
              <a:path w="537844" h="986154">
                <a:moveTo>
                  <a:pt x="0" y="0"/>
                </a:moveTo>
                <a:lnTo>
                  <a:pt x="537299" y="0"/>
                </a:lnTo>
                <a:lnTo>
                  <a:pt x="537299" y="986099"/>
                </a:lnTo>
                <a:lnTo>
                  <a:pt x="0" y="986099"/>
                </a:lnTo>
                <a:lnTo>
                  <a:pt x="0" y="0"/>
                </a:lnTo>
                <a:close/>
              </a:path>
            </a:pathLst>
          </a:custGeom>
          <a:ln w="38099">
            <a:solidFill>
              <a:srgbClr val="0000FF"/>
            </a:solidFill>
          </a:ln>
        </p:spPr>
        <p:txBody>
          <a:bodyPr wrap="square" lIns="0" tIns="0" rIns="0" bIns="0" rtlCol="0"/>
          <a:lstStyle/>
          <a:p>
            <a:endParaRPr/>
          </a:p>
        </p:txBody>
      </p:sp>
      <p:sp>
        <p:nvSpPr>
          <p:cNvPr id="20" name="object 5">
            <a:extLst>
              <a:ext uri="{FF2B5EF4-FFF2-40B4-BE49-F238E27FC236}">
                <a16:creationId xmlns:a16="http://schemas.microsoft.com/office/drawing/2014/main" id="{7D19C190-7727-4D18-AECB-78BF43CD5261}"/>
              </a:ext>
            </a:extLst>
          </p:cNvPr>
          <p:cNvSpPr/>
          <p:nvPr/>
        </p:nvSpPr>
        <p:spPr>
          <a:xfrm>
            <a:off x="1978985" y="2560523"/>
            <a:ext cx="459415" cy="773228"/>
          </a:xfrm>
          <a:custGeom>
            <a:avLst/>
            <a:gdLst/>
            <a:ahLst/>
            <a:cxnLst/>
            <a:rect l="l" t="t" r="r" b="b"/>
            <a:pathLst>
              <a:path w="537844" h="986154">
                <a:moveTo>
                  <a:pt x="0" y="0"/>
                </a:moveTo>
                <a:lnTo>
                  <a:pt x="537299" y="0"/>
                </a:lnTo>
                <a:lnTo>
                  <a:pt x="537299" y="986099"/>
                </a:lnTo>
                <a:lnTo>
                  <a:pt x="0" y="986099"/>
                </a:lnTo>
                <a:lnTo>
                  <a:pt x="0" y="0"/>
                </a:lnTo>
                <a:close/>
              </a:path>
            </a:pathLst>
          </a:custGeom>
          <a:ln w="38099">
            <a:solidFill>
              <a:srgbClr val="0000FF"/>
            </a:solidFill>
          </a:ln>
        </p:spPr>
        <p:txBody>
          <a:bodyPr wrap="square" lIns="0" tIns="0" rIns="0" bIns="0" rtlCol="0"/>
          <a:lstStyle/>
          <a:p>
            <a:endParaRPr/>
          </a:p>
        </p:txBody>
      </p:sp>
      <p:sp>
        <p:nvSpPr>
          <p:cNvPr id="22" name="object 5">
            <a:extLst>
              <a:ext uri="{FF2B5EF4-FFF2-40B4-BE49-F238E27FC236}">
                <a16:creationId xmlns:a16="http://schemas.microsoft.com/office/drawing/2014/main" id="{DD56BF05-1098-4200-A97D-97FE696A7D9D}"/>
              </a:ext>
            </a:extLst>
          </p:cNvPr>
          <p:cNvSpPr/>
          <p:nvPr/>
        </p:nvSpPr>
        <p:spPr>
          <a:xfrm>
            <a:off x="1704827" y="3249512"/>
            <a:ext cx="1009946" cy="381001"/>
          </a:xfrm>
          <a:custGeom>
            <a:avLst/>
            <a:gdLst/>
            <a:ahLst/>
            <a:cxnLst/>
            <a:rect l="l" t="t" r="r" b="b"/>
            <a:pathLst>
              <a:path w="537844" h="986154">
                <a:moveTo>
                  <a:pt x="0" y="0"/>
                </a:moveTo>
                <a:lnTo>
                  <a:pt x="537299" y="0"/>
                </a:lnTo>
                <a:lnTo>
                  <a:pt x="537299" y="986099"/>
                </a:lnTo>
                <a:lnTo>
                  <a:pt x="0" y="986099"/>
                </a:lnTo>
                <a:lnTo>
                  <a:pt x="0" y="0"/>
                </a:lnTo>
                <a:close/>
              </a:path>
            </a:pathLst>
          </a:custGeom>
          <a:ln w="38099">
            <a:solidFill>
              <a:srgbClr val="0000FF"/>
            </a:solidFill>
          </a:ln>
        </p:spPr>
        <p:txBody>
          <a:bodyPr wrap="square" lIns="0" tIns="0" rIns="0" bIns="0" rtlCol="0"/>
          <a:lstStyle/>
          <a:p>
            <a:endParaRPr/>
          </a:p>
        </p:txBody>
      </p:sp>
      <p:sp>
        <p:nvSpPr>
          <p:cNvPr id="24" name="object 5">
            <a:extLst>
              <a:ext uri="{FF2B5EF4-FFF2-40B4-BE49-F238E27FC236}">
                <a16:creationId xmlns:a16="http://schemas.microsoft.com/office/drawing/2014/main" id="{8FEDC3CF-891A-40EB-91EC-B4CEA3F81807}"/>
              </a:ext>
            </a:extLst>
          </p:cNvPr>
          <p:cNvSpPr/>
          <p:nvPr/>
        </p:nvSpPr>
        <p:spPr>
          <a:xfrm>
            <a:off x="1676400" y="1765156"/>
            <a:ext cx="741076" cy="724078"/>
          </a:xfrm>
          <a:custGeom>
            <a:avLst/>
            <a:gdLst/>
            <a:ahLst/>
            <a:cxnLst/>
            <a:rect l="l" t="t" r="r" b="b"/>
            <a:pathLst>
              <a:path w="537844" h="986154">
                <a:moveTo>
                  <a:pt x="0" y="0"/>
                </a:moveTo>
                <a:lnTo>
                  <a:pt x="537299" y="0"/>
                </a:lnTo>
                <a:lnTo>
                  <a:pt x="537299" y="986099"/>
                </a:lnTo>
                <a:lnTo>
                  <a:pt x="0" y="986099"/>
                </a:lnTo>
                <a:lnTo>
                  <a:pt x="0" y="0"/>
                </a:lnTo>
                <a:close/>
              </a:path>
            </a:pathLst>
          </a:custGeom>
          <a:ln w="38099">
            <a:solidFill>
              <a:srgbClr val="0000FF"/>
            </a:solidFill>
          </a:ln>
        </p:spPr>
        <p:txBody>
          <a:bodyPr wrap="square" lIns="0" tIns="0" rIns="0" bIns="0" rtlCol="0"/>
          <a:lstStyle/>
          <a:p>
            <a:endParaRPr/>
          </a:p>
        </p:txBody>
      </p:sp>
      <p:sp>
        <p:nvSpPr>
          <p:cNvPr id="26" name="object 5">
            <a:extLst>
              <a:ext uri="{FF2B5EF4-FFF2-40B4-BE49-F238E27FC236}">
                <a16:creationId xmlns:a16="http://schemas.microsoft.com/office/drawing/2014/main" id="{863F294A-A4D1-4596-92F4-D02843762A7D}"/>
              </a:ext>
            </a:extLst>
          </p:cNvPr>
          <p:cNvSpPr/>
          <p:nvPr/>
        </p:nvSpPr>
        <p:spPr>
          <a:xfrm>
            <a:off x="2110460" y="1809750"/>
            <a:ext cx="740092" cy="884226"/>
          </a:xfrm>
          <a:custGeom>
            <a:avLst/>
            <a:gdLst/>
            <a:ahLst/>
            <a:cxnLst/>
            <a:rect l="l" t="t" r="r" b="b"/>
            <a:pathLst>
              <a:path w="537844" h="986154">
                <a:moveTo>
                  <a:pt x="0" y="0"/>
                </a:moveTo>
                <a:lnTo>
                  <a:pt x="537299" y="0"/>
                </a:lnTo>
                <a:lnTo>
                  <a:pt x="537299" y="986099"/>
                </a:lnTo>
                <a:lnTo>
                  <a:pt x="0" y="986099"/>
                </a:lnTo>
                <a:lnTo>
                  <a:pt x="0" y="0"/>
                </a:lnTo>
                <a:close/>
              </a:path>
            </a:pathLst>
          </a:custGeom>
          <a:ln w="38099">
            <a:solidFill>
              <a:srgbClr val="0000FF"/>
            </a:solidFill>
          </a:ln>
        </p:spPr>
        <p:txBody>
          <a:bodyPr wrap="square" lIns="0" tIns="0" rIns="0" bIns="0" rtlCol="0"/>
          <a:lstStyle/>
          <a:p>
            <a:endParaRPr/>
          </a:p>
        </p:txBody>
      </p:sp>
      <p:sp>
        <p:nvSpPr>
          <p:cNvPr id="28" name="object 5">
            <a:extLst>
              <a:ext uri="{FF2B5EF4-FFF2-40B4-BE49-F238E27FC236}">
                <a16:creationId xmlns:a16="http://schemas.microsoft.com/office/drawing/2014/main" id="{E5EEAA94-D720-47DD-B05D-8CF79B3EB76F}"/>
              </a:ext>
            </a:extLst>
          </p:cNvPr>
          <p:cNvSpPr/>
          <p:nvPr/>
        </p:nvSpPr>
        <p:spPr>
          <a:xfrm flipH="1">
            <a:off x="559612" y="1885627"/>
            <a:ext cx="1143000" cy="724078"/>
          </a:xfrm>
          <a:custGeom>
            <a:avLst/>
            <a:gdLst/>
            <a:ahLst/>
            <a:cxnLst/>
            <a:rect l="l" t="t" r="r" b="b"/>
            <a:pathLst>
              <a:path w="537844" h="986154">
                <a:moveTo>
                  <a:pt x="0" y="0"/>
                </a:moveTo>
                <a:lnTo>
                  <a:pt x="537299" y="0"/>
                </a:lnTo>
                <a:lnTo>
                  <a:pt x="537299" y="986099"/>
                </a:lnTo>
                <a:lnTo>
                  <a:pt x="0" y="986099"/>
                </a:lnTo>
                <a:lnTo>
                  <a:pt x="0" y="0"/>
                </a:lnTo>
                <a:close/>
              </a:path>
            </a:pathLst>
          </a:custGeom>
          <a:ln w="38099">
            <a:solidFill>
              <a:srgbClr val="0000FF"/>
            </a:solidFill>
          </a:ln>
        </p:spPr>
        <p:txBody>
          <a:bodyPr wrap="square" lIns="0" tIns="0" rIns="0" bIns="0" rtlCol="0"/>
          <a:lstStyle/>
          <a:p>
            <a:endParaRPr/>
          </a:p>
        </p:txBody>
      </p:sp>
      <p:sp>
        <p:nvSpPr>
          <p:cNvPr id="13" name="object 5">
            <a:extLst>
              <a:ext uri="{FF2B5EF4-FFF2-40B4-BE49-F238E27FC236}">
                <a16:creationId xmlns:a16="http://schemas.microsoft.com/office/drawing/2014/main" id="{2982BF9B-21D9-4A5B-AD10-AFFDDE7B7DA1}"/>
              </a:ext>
            </a:extLst>
          </p:cNvPr>
          <p:cNvSpPr/>
          <p:nvPr/>
        </p:nvSpPr>
        <p:spPr>
          <a:xfrm>
            <a:off x="216965" y="1716847"/>
            <a:ext cx="621235" cy="321504"/>
          </a:xfrm>
          <a:custGeom>
            <a:avLst/>
            <a:gdLst/>
            <a:ahLst/>
            <a:cxnLst/>
            <a:rect l="l" t="t" r="r" b="b"/>
            <a:pathLst>
              <a:path w="537844" h="986154">
                <a:moveTo>
                  <a:pt x="0" y="0"/>
                </a:moveTo>
                <a:lnTo>
                  <a:pt x="537299" y="0"/>
                </a:lnTo>
                <a:lnTo>
                  <a:pt x="537299" y="986099"/>
                </a:lnTo>
                <a:lnTo>
                  <a:pt x="0" y="986099"/>
                </a:lnTo>
                <a:lnTo>
                  <a:pt x="0" y="0"/>
                </a:lnTo>
                <a:close/>
              </a:path>
            </a:pathLst>
          </a:custGeom>
          <a:ln w="38099">
            <a:solidFill>
              <a:srgbClr val="0000FF"/>
            </a:solidFill>
          </a:ln>
        </p:spPr>
        <p:txBody>
          <a:bodyPr wrap="square" lIns="0" tIns="0" rIns="0" bIns="0" rtlCol="0"/>
          <a:lstStyle/>
          <a:p>
            <a:endParaRPr/>
          </a:p>
        </p:txBody>
      </p:sp>
      <p:sp>
        <p:nvSpPr>
          <p:cNvPr id="4" name="Footer Placeholder 3">
            <a:extLst>
              <a:ext uri="{FF2B5EF4-FFF2-40B4-BE49-F238E27FC236}">
                <a16:creationId xmlns:a16="http://schemas.microsoft.com/office/drawing/2014/main" id="{6A4B53C8-19D6-4358-873A-338356ED5282}"/>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E380A-0E30-41E8-B4EF-FAB17F6AA5D7}"/>
              </a:ext>
            </a:extLst>
          </p:cNvPr>
          <p:cNvSpPr>
            <a:spLocks noGrp="1"/>
          </p:cNvSpPr>
          <p:nvPr>
            <p:ph type="title"/>
          </p:nvPr>
        </p:nvSpPr>
        <p:spPr>
          <a:xfrm>
            <a:off x="628650" y="273844"/>
            <a:ext cx="7886700" cy="328763"/>
          </a:xfrm>
        </p:spPr>
        <p:txBody>
          <a:bodyPr>
            <a:normAutofit fontScale="90000"/>
          </a:bodyPr>
          <a:lstStyle/>
          <a:p>
            <a:r>
              <a:rPr lang="en-US"/>
              <a:t>Convolutional operation of sliding windows</a:t>
            </a:r>
          </a:p>
        </p:txBody>
      </p:sp>
      <p:grpSp>
        <p:nvGrpSpPr>
          <p:cNvPr id="8" name="Group 7">
            <a:extLst>
              <a:ext uri="{FF2B5EF4-FFF2-40B4-BE49-F238E27FC236}">
                <a16:creationId xmlns:a16="http://schemas.microsoft.com/office/drawing/2014/main" id="{22ABBB8F-F2EF-47F4-A1A7-BD7521D58FC9}"/>
              </a:ext>
            </a:extLst>
          </p:cNvPr>
          <p:cNvGrpSpPr/>
          <p:nvPr/>
        </p:nvGrpSpPr>
        <p:grpSpPr>
          <a:xfrm>
            <a:off x="1069111" y="2952750"/>
            <a:ext cx="7140610" cy="1636025"/>
            <a:chOff x="395287" y="2045387"/>
            <a:chExt cx="7140610" cy="1636025"/>
          </a:xfrm>
        </p:grpSpPr>
        <p:pic>
          <p:nvPicPr>
            <p:cNvPr id="4" name="Picture 3">
              <a:extLst>
                <a:ext uri="{FF2B5EF4-FFF2-40B4-BE49-F238E27FC236}">
                  <a16:creationId xmlns:a16="http://schemas.microsoft.com/office/drawing/2014/main" id="{0ACDBF98-A963-47B2-AACB-6FCB0E267036}"/>
                </a:ext>
              </a:extLst>
            </p:cNvPr>
            <p:cNvPicPr>
              <a:picLocks noChangeAspect="1"/>
            </p:cNvPicPr>
            <p:nvPr/>
          </p:nvPicPr>
          <p:blipFill>
            <a:blip r:embed="rId3"/>
            <a:stretch>
              <a:fillRect/>
            </a:stretch>
          </p:blipFill>
          <p:spPr>
            <a:xfrm>
              <a:off x="395287" y="2045387"/>
              <a:ext cx="6157913" cy="1636025"/>
            </a:xfrm>
            <a:prstGeom prst="rect">
              <a:avLst/>
            </a:prstGeom>
          </p:spPr>
        </p:pic>
        <p:pic>
          <p:nvPicPr>
            <p:cNvPr id="7" name="Picture 6">
              <a:extLst>
                <a:ext uri="{FF2B5EF4-FFF2-40B4-BE49-F238E27FC236}">
                  <a16:creationId xmlns:a16="http://schemas.microsoft.com/office/drawing/2014/main" id="{CD62C546-FBC9-4205-B3B7-47A8C5C946C3}"/>
                </a:ext>
              </a:extLst>
            </p:cNvPr>
            <p:cNvPicPr>
              <a:picLocks noChangeAspect="1"/>
            </p:cNvPicPr>
            <p:nvPr/>
          </p:nvPicPr>
          <p:blipFill>
            <a:blip r:embed="rId4"/>
            <a:stretch>
              <a:fillRect/>
            </a:stretch>
          </p:blipFill>
          <p:spPr>
            <a:xfrm>
              <a:off x="6082665" y="2219325"/>
              <a:ext cx="1453232" cy="883337"/>
            </a:xfrm>
            <a:prstGeom prst="rect">
              <a:avLst/>
            </a:prstGeom>
          </p:spPr>
        </p:pic>
      </p:grpSp>
      <p:pic>
        <p:nvPicPr>
          <p:cNvPr id="3" name="Picture 2">
            <a:extLst>
              <a:ext uri="{FF2B5EF4-FFF2-40B4-BE49-F238E27FC236}">
                <a16:creationId xmlns:a16="http://schemas.microsoft.com/office/drawing/2014/main" id="{6709BC23-90F3-45F3-BB7E-B672885EA288}"/>
              </a:ext>
            </a:extLst>
          </p:cNvPr>
          <p:cNvPicPr>
            <a:picLocks noChangeAspect="1"/>
          </p:cNvPicPr>
          <p:nvPr/>
        </p:nvPicPr>
        <p:blipFill>
          <a:blip r:embed="rId5"/>
          <a:stretch>
            <a:fillRect/>
          </a:stretch>
        </p:blipFill>
        <p:spPr>
          <a:xfrm>
            <a:off x="315697" y="1181357"/>
            <a:ext cx="1388485" cy="1409005"/>
          </a:xfrm>
          <a:prstGeom prst="rect">
            <a:avLst/>
          </a:prstGeom>
        </p:spPr>
      </p:pic>
      <p:pic>
        <p:nvPicPr>
          <p:cNvPr id="13" name="Picture 12">
            <a:extLst>
              <a:ext uri="{FF2B5EF4-FFF2-40B4-BE49-F238E27FC236}">
                <a16:creationId xmlns:a16="http://schemas.microsoft.com/office/drawing/2014/main" id="{7C832AEF-06CB-4DD9-AB7D-7F35C68FBB08}"/>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2633595" y="1294790"/>
            <a:ext cx="736916" cy="647006"/>
          </a:xfrm>
          <a:prstGeom prst="rect">
            <a:avLst/>
          </a:prstGeom>
        </p:spPr>
      </p:pic>
      <p:sp>
        <p:nvSpPr>
          <p:cNvPr id="11" name="object 5">
            <a:extLst>
              <a:ext uri="{FF2B5EF4-FFF2-40B4-BE49-F238E27FC236}">
                <a16:creationId xmlns:a16="http://schemas.microsoft.com/office/drawing/2014/main" id="{5352E75E-24B4-49E7-8724-10001EF2135B}"/>
              </a:ext>
            </a:extLst>
          </p:cNvPr>
          <p:cNvSpPr/>
          <p:nvPr/>
        </p:nvSpPr>
        <p:spPr>
          <a:xfrm flipH="1">
            <a:off x="333635" y="1187287"/>
            <a:ext cx="731520" cy="731520"/>
          </a:xfrm>
          <a:custGeom>
            <a:avLst/>
            <a:gdLst/>
            <a:ahLst/>
            <a:cxnLst/>
            <a:rect l="l" t="t" r="r" b="b"/>
            <a:pathLst>
              <a:path w="537844" h="986154">
                <a:moveTo>
                  <a:pt x="0" y="0"/>
                </a:moveTo>
                <a:lnTo>
                  <a:pt x="537299" y="0"/>
                </a:lnTo>
                <a:lnTo>
                  <a:pt x="537299" y="986099"/>
                </a:lnTo>
                <a:lnTo>
                  <a:pt x="0" y="986099"/>
                </a:lnTo>
                <a:lnTo>
                  <a:pt x="0" y="0"/>
                </a:lnTo>
                <a:close/>
              </a:path>
            </a:pathLst>
          </a:custGeom>
          <a:ln w="38099">
            <a:solidFill>
              <a:srgbClr val="0000FF"/>
            </a:solidFill>
          </a:ln>
        </p:spPr>
        <p:txBody>
          <a:bodyPr wrap="square" lIns="0" tIns="0" rIns="0" bIns="0" rtlCol="0"/>
          <a:lstStyle/>
          <a:p>
            <a:endParaRPr/>
          </a:p>
        </p:txBody>
      </p:sp>
      <p:pic>
        <p:nvPicPr>
          <p:cNvPr id="15" name="Picture 14">
            <a:extLst>
              <a:ext uri="{FF2B5EF4-FFF2-40B4-BE49-F238E27FC236}">
                <a16:creationId xmlns:a16="http://schemas.microsoft.com/office/drawing/2014/main" id="{7F791328-C69C-44E6-BA9A-5D4D9F973F83}"/>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3755942" y="1299017"/>
            <a:ext cx="736916" cy="647005"/>
          </a:xfrm>
          <a:prstGeom prst="rect">
            <a:avLst/>
          </a:prstGeom>
        </p:spPr>
      </p:pic>
      <p:pic>
        <p:nvPicPr>
          <p:cNvPr id="17" name="Picture 16">
            <a:extLst>
              <a:ext uri="{FF2B5EF4-FFF2-40B4-BE49-F238E27FC236}">
                <a16:creationId xmlns:a16="http://schemas.microsoft.com/office/drawing/2014/main" id="{0F55BC28-94D4-4E92-813D-53024D5BF009}"/>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4803061" y="1294790"/>
            <a:ext cx="677936" cy="647006"/>
          </a:xfrm>
          <a:prstGeom prst="rect">
            <a:avLst/>
          </a:prstGeom>
        </p:spPr>
      </p:pic>
      <p:pic>
        <p:nvPicPr>
          <p:cNvPr id="19" name="Picture 18">
            <a:extLst>
              <a:ext uri="{FF2B5EF4-FFF2-40B4-BE49-F238E27FC236}">
                <a16:creationId xmlns:a16="http://schemas.microsoft.com/office/drawing/2014/main" id="{0FAAF446-C579-4A6F-BBCC-61A647C718FA}"/>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5791200" y="1285630"/>
            <a:ext cx="736917" cy="673780"/>
          </a:xfrm>
          <a:prstGeom prst="rect">
            <a:avLst/>
          </a:prstGeom>
        </p:spPr>
      </p:pic>
      <p:pic>
        <p:nvPicPr>
          <p:cNvPr id="21" name="Picture 20">
            <a:extLst>
              <a:ext uri="{FF2B5EF4-FFF2-40B4-BE49-F238E27FC236}">
                <a16:creationId xmlns:a16="http://schemas.microsoft.com/office/drawing/2014/main" id="{6B464BF7-D8E4-4492-9F6A-81CBECDEAE0D}"/>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6791150" y="1291848"/>
            <a:ext cx="736916" cy="673780"/>
          </a:xfrm>
          <a:prstGeom prst="rect">
            <a:avLst/>
          </a:prstGeom>
        </p:spPr>
      </p:pic>
      <p:pic>
        <p:nvPicPr>
          <p:cNvPr id="23" name="Picture 22">
            <a:extLst>
              <a:ext uri="{FF2B5EF4-FFF2-40B4-BE49-F238E27FC236}">
                <a16:creationId xmlns:a16="http://schemas.microsoft.com/office/drawing/2014/main" id="{3816B07F-18D8-4320-8C82-8CCAC334FA97}"/>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r="-3952"/>
          <a:stretch/>
        </p:blipFill>
        <p:spPr>
          <a:xfrm>
            <a:off x="7838269" y="1312405"/>
            <a:ext cx="742904" cy="647005"/>
          </a:xfrm>
          <a:prstGeom prst="rect">
            <a:avLst/>
          </a:prstGeom>
        </p:spPr>
      </p:pic>
      <p:sp>
        <p:nvSpPr>
          <p:cNvPr id="24" name="Arrow: Right 23">
            <a:extLst>
              <a:ext uri="{FF2B5EF4-FFF2-40B4-BE49-F238E27FC236}">
                <a16:creationId xmlns:a16="http://schemas.microsoft.com/office/drawing/2014/main" id="{EBB55500-3AAA-4641-8794-36D09DD8B10C}"/>
              </a:ext>
            </a:extLst>
          </p:cNvPr>
          <p:cNvSpPr/>
          <p:nvPr/>
        </p:nvSpPr>
        <p:spPr>
          <a:xfrm>
            <a:off x="1905000" y="1553047"/>
            <a:ext cx="458497" cy="180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C0C0BB9-80B7-40CC-96FF-7C737DC8E094}"/>
              </a:ext>
            </a:extLst>
          </p:cNvPr>
          <p:cNvSpPr txBox="1"/>
          <p:nvPr/>
        </p:nvSpPr>
        <p:spPr>
          <a:xfrm>
            <a:off x="2218776" y="2297218"/>
            <a:ext cx="2358723" cy="369332"/>
          </a:xfrm>
          <a:prstGeom prst="rect">
            <a:avLst/>
          </a:prstGeom>
          <a:noFill/>
        </p:spPr>
        <p:txBody>
          <a:bodyPr wrap="none" rtlCol="0">
            <a:spAutoFit/>
          </a:bodyPr>
          <a:lstStyle/>
          <a:p>
            <a:r>
              <a:rPr lang="en-US"/>
              <a:t>Try with 14x14 window</a:t>
            </a:r>
          </a:p>
        </p:txBody>
      </p:sp>
      <p:sp>
        <p:nvSpPr>
          <p:cNvPr id="5" name="Footer Placeholder 4">
            <a:extLst>
              <a:ext uri="{FF2B5EF4-FFF2-40B4-BE49-F238E27FC236}">
                <a16:creationId xmlns:a16="http://schemas.microsoft.com/office/drawing/2014/main" id="{46F3B18A-52CC-474A-9D57-C3EF620501C9}"/>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26240355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E380A-0E30-41E8-B4EF-FAB17F6AA5D7}"/>
              </a:ext>
            </a:extLst>
          </p:cNvPr>
          <p:cNvSpPr>
            <a:spLocks noGrp="1"/>
          </p:cNvSpPr>
          <p:nvPr>
            <p:ph type="title"/>
          </p:nvPr>
        </p:nvSpPr>
        <p:spPr/>
        <p:txBody>
          <a:bodyPr/>
          <a:lstStyle/>
          <a:p>
            <a:r>
              <a:rPr lang="en-US"/>
              <a:t>Convolutional operation of sliding windows</a:t>
            </a:r>
          </a:p>
        </p:txBody>
      </p:sp>
      <p:grpSp>
        <p:nvGrpSpPr>
          <p:cNvPr id="8" name="Group 7">
            <a:extLst>
              <a:ext uri="{FF2B5EF4-FFF2-40B4-BE49-F238E27FC236}">
                <a16:creationId xmlns:a16="http://schemas.microsoft.com/office/drawing/2014/main" id="{22ABBB8F-F2EF-47F4-A1A7-BD7521D58FC9}"/>
              </a:ext>
            </a:extLst>
          </p:cNvPr>
          <p:cNvGrpSpPr/>
          <p:nvPr/>
        </p:nvGrpSpPr>
        <p:grpSpPr>
          <a:xfrm>
            <a:off x="1001695" y="1962150"/>
            <a:ext cx="7140610" cy="1636025"/>
            <a:chOff x="395287" y="2045387"/>
            <a:chExt cx="7140610" cy="1636025"/>
          </a:xfrm>
        </p:grpSpPr>
        <p:pic>
          <p:nvPicPr>
            <p:cNvPr id="4" name="Picture 3">
              <a:extLst>
                <a:ext uri="{FF2B5EF4-FFF2-40B4-BE49-F238E27FC236}">
                  <a16:creationId xmlns:a16="http://schemas.microsoft.com/office/drawing/2014/main" id="{0ACDBF98-A963-47B2-AACB-6FCB0E267036}"/>
                </a:ext>
              </a:extLst>
            </p:cNvPr>
            <p:cNvPicPr>
              <a:picLocks noChangeAspect="1"/>
            </p:cNvPicPr>
            <p:nvPr/>
          </p:nvPicPr>
          <p:blipFill>
            <a:blip r:embed="rId3"/>
            <a:stretch>
              <a:fillRect/>
            </a:stretch>
          </p:blipFill>
          <p:spPr>
            <a:xfrm>
              <a:off x="395287" y="2045387"/>
              <a:ext cx="6157913" cy="1636025"/>
            </a:xfrm>
            <a:prstGeom prst="rect">
              <a:avLst/>
            </a:prstGeom>
          </p:spPr>
        </p:pic>
        <p:pic>
          <p:nvPicPr>
            <p:cNvPr id="7" name="Picture 6">
              <a:extLst>
                <a:ext uri="{FF2B5EF4-FFF2-40B4-BE49-F238E27FC236}">
                  <a16:creationId xmlns:a16="http://schemas.microsoft.com/office/drawing/2014/main" id="{CD62C546-FBC9-4205-B3B7-47A8C5C946C3}"/>
                </a:ext>
              </a:extLst>
            </p:cNvPr>
            <p:cNvPicPr>
              <a:picLocks noChangeAspect="1"/>
            </p:cNvPicPr>
            <p:nvPr/>
          </p:nvPicPr>
          <p:blipFill>
            <a:blip r:embed="rId4"/>
            <a:stretch>
              <a:fillRect/>
            </a:stretch>
          </p:blipFill>
          <p:spPr>
            <a:xfrm>
              <a:off x="6082665" y="2219325"/>
              <a:ext cx="1453232" cy="883337"/>
            </a:xfrm>
            <a:prstGeom prst="rect">
              <a:avLst/>
            </a:prstGeom>
          </p:spPr>
        </p:pic>
      </p:grpSp>
      <p:sp>
        <p:nvSpPr>
          <p:cNvPr id="3" name="Footer Placeholder 2">
            <a:extLst>
              <a:ext uri="{FF2B5EF4-FFF2-40B4-BE49-F238E27FC236}">
                <a16:creationId xmlns:a16="http://schemas.microsoft.com/office/drawing/2014/main" id="{04B9E34A-DFD5-48B4-92A3-C3547B549AEB}"/>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97285205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E380A-0E30-41E8-B4EF-FAB17F6AA5D7}"/>
              </a:ext>
            </a:extLst>
          </p:cNvPr>
          <p:cNvSpPr>
            <a:spLocks noGrp="1"/>
          </p:cNvSpPr>
          <p:nvPr>
            <p:ph type="title"/>
          </p:nvPr>
        </p:nvSpPr>
        <p:spPr>
          <a:xfrm>
            <a:off x="628650" y="273844"/>
            <a:ext cx="7886700" cy="392906"/>
          </a:xfrm>
        </p:spPr>
        <p:txBody>
          <a:bodyPr>
            <a:normAutofit fontScale="90000"/>
          </a:bodyPr>
          <a:lstStyle/>
          <a:p>
            <a:r>
              <a:rPr lang="en-US"/>
              <a:t>Convolutional operation of sliding windows</a:t>
            </a:r>
          </a:p>
        </p:txBody>
      </p:sp>
      <p:grpSp>
        <p:nvGrpSpPr>
          <p:cNvPr id="8" name="Group 7">
            <a:extLst>
              <a:ext uri="{FF2B5EF4-FFF2-40B4-BE49-F238E27FC236}">
                <a16:creationId xmlns:a16="http://schemas.microsoft.com/office/drawing/2014/main" id="{22ABBB8F-F2EF-47F4-A1A7-BD7521D58FC9}"/>
              </a:ext>
            </a:extLst>
          </p:cNvPr>
          <p:cNvGrpSpPr/>
          <p:nvPr/>
        </p:nvGrpSpPr>
        <p:grpSpPr>
          <a:xfrm>
            <a:off x="1403414" y="990282"/>
            <a:ext cx="6226210" cy="1426522"/>
            <a:chOff x="395287" y="2045387"/>
            <a:chExt cx="7140610" cy="1636025"/>
          </a:xfrm>
        </p:grpSpPr>
        <p:pic>
          <p:nvPicPr>
            <p:cNvPr id="4" name="Picture 3">
              <a:extLst>
                <a:ext uri="{FF2B5EF4-FFF2-40B4-BE49-F238E27FC236}">
                  <a16:creationId xmlns:a16="http://schemas.microsoft.com/office/drawing/2014/main" id="{0ACDBF98-A963-47B2-AACB-6FCB0E267036}"/>
                </a:ext>
              </a:extLst>
            </p:cNvPr>
            <p:cNvPicPr>
              <a:picLocks noChangeAspect="1"/>
            </p:cNvPicPr>
            <p:nvPr/>
          </p:nvPicPr>
          <p:blipFill>
            <a:blip r:embed="rId3"/>
            <a:stretch>
              <a:fillRect/>
            </a:stretch>
          </p:blipFill>
          <p:spPr>
            <a:xfrm>
              <a:off x="395287" y="2045387"/>
              <a:ext cx="6157913" cy="1636025"/>
            </a:xfrm>
            <a:prstGeom prst="rect">
              <a:avLst/>
            </a:prstGeom>
          </p:spPr>
        </p:pic>
        <p:pic>
          <p:nvPicPr>
            <p:cNvPr id="7" name="Picture 6">
              <a:extLst>
                <a:ext uri="{FF2B5EF4-FFF2-40B4-BE49-F238E27FC236}">
                  <a16:creationId xmlns:a16="http://schemas.microsoft.com/office/drawing/2014/main" id="{CD62C546-FBC9-4205-B3B7-47A8C5C946C3}"/>
                </a:ext>
              </a:extLst>
            </p:cNvPr>
            <p:cNvPicPr>
              <a:picLocks noChangeAspect="1"/>
            </p:cNvPicPr>
            <p:nvPr/>
          </p:nvPicPr>
          <p:blipFill>
            <a:blip r:embed="rId4"/>
            <a:stretch>
              <a:fillRect/>
            </a:stretch>
          </p:blipFill>
          <p:spPr>
            <a:xfrm>
              <a:off x="6082665" y="2219325"/>
              <a:ext cx="1453232" cy="883337"/>
            </a:xfrm>
            <a:prstGeom prst="rect">
              <a:avLst/>
            </a:prstGeom>
          </p:spPr>
        </p:pic>
      </p:grpSp>
      <p:sp>
        <p:nvSpPr>
          <p:cNvPr id="3" name="TextBox 2">
            <a:extLst>
              <a:ext uri="{FF2B5EF4-FFF2-40B4-BE49-F238E27FC236}">
                <a16:creationId xmlns:a16="http://schemas.microsoft.com/office/drawing/2014/main" id="{F5B64880-1750-4F28-A811-F70CA6021451}"/>
              </a:ext>
            </a:extLst>
          </p:cNvPr>
          <p:cNvSpPr txBox="1"/>
          <p:nvPr/>
        </p:nvSpPr>
        <p:spPr>
          <a:xfrm>
            <a:off x="838200" y="4640818"/>
            <a:ext cx="7809959" cy="369332"/>
          </a:xfrm>
          <a:prstGeom prst="rect">
            <a:avLst/>
          </a:prstGeom>
          <a:noFill/>
        </p:spPr>
        <p:txBody>
          <a:bodyPr wrap="none" rtlCol="0">
            <a:spAutoFit/>
          </a:bodyPr>
          <a:lstStyle/>
          <a:p>
            <a:r>
              <a:rPr lang="en-US">
                <a:effectLst/>
              </a:rPr>
              <a:t>Convert the fully connected layer of the neural network into a convolutional layer</a:t>
            </a:r>
            <a:endParaRPr lang="en-US"/>
          </a:p>
        </p:txBody>
      </p:sp>
      <p:pic>
        <p:nvPicPr>
          <p:cNvPr id="33794" name="Picture 2" descr="How to turn Fully connected layers into Convolutional layers example 1">
            <a:extLst>
              <a:ext uri="{FF2B5EF4-FFF2-40B4-BE49-F238E27FC236}">
                <a16:creationId xmlns:a16="http://schemas.microsoft.com/office/drawing/2014/main" id="{1621E3E0-8763-4BF4-AD4E-3B55DB0F5B8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324642" y="2522692"/>
            <a:ext cx="6295358" cy="2118126"/>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45573363-9A9E-4C89-915B-20555168047A}"/>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308888713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EBC48-09F4-4262-9F19-E4FF66DB6BAF}"/>
              </a:ext>
            </a:extLst>
          </p:cNvPr>
          <p:cNvSpPr>
            <a:spLocks noGrp="1"/>
          </p:cNvSpPr>
          <p:nvPr>
            <p:ph type="title"/>
          </p:nvPr>
        </p:nvSpPr>
        <p:spPr>
          <a:xfrm>
            <a:off x="628650" y="273844"/>
            <a:ext cx="7886700" cy="316706"/>
          </a:xfrm>
        </p:spPr>
        <p:txBody>
          <a:bodyPr>
            <a:normAutofit fontScale="90000"/>
          </a:bodyPr>
          <a:lstStyle/>
          <a:p>
            <a:r>
              <a:rPr lang="en-US"/>
              <a:t>Convolutional operation of sliding windows</a:t>
            </a:r>
          </a:p>
        </p:txBody>
      </p:sp>
      <p:sp>
        <p:nvSpPr>
          <p:cNvPr id="3" name="Content Placeholder 2">
            <a:extLst>
              <a:ext uri="{FF2B5EF4-FFF2-40B4-BE49-F238E27FC236}">
                <a16:creationId xmlns:a16="http://schemas.microsoft.com/office/drawing/2014/main" id="{ECFFE5A4-F207-47D7-8326-BA5EA52A51FF}"/>
              </a:ext>
            </a:extLst>
          </p:cNvPr>
          <p:cNvSpPr>
            <a:spLocks noGrp="1"/>
          </p:cNvSpPr>
          <p:nvPr>
            <p:ph idx="1"/>
          </p:nvPr>
        </p:nvSpPr>
        <p:spPr/>
        <p:txBody>
          <a:bodyPr/>
          <a:lstStyle/>
          <a:p>
            <a:endParaRPr lang="en-US"/>
          </a:p>
        </p:txBody>
      </p:sp>
      <p:pic>
        <p:nvPicPr>
          <p:cNvPr id="35842" name="Picture 2" descr="How to turn Fully connected layers into Convolutional layers example 2">
            <a:extLst>
              <a:ext uri="{FF2B5EF4-FFF2-40B4-BE49-F238E27FC236}">
                <a16:creationId xmlns:a16="http://schemas.microsoft.com/office/drawing/2014/main" id="{2A1441D3-B9E8-4F55-8E75-334C8856CEB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9369" y="1733551"/>
            <a:ext cx="8784631" cy="174625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0A661819-F0FA-41E6-A7C2-32753889E3DB}"/>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86249844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EBC48-09F4-4262-9F19-E4FF66DB6BAF}"/>
              </a:ext>
            </a:extLst>
          </p:cNvPr>
          <p:cNvSpPr>
            <a:spLocks noGrp="1"/>
          </p:cNvSpPr>
          <p:nvPr>
            <p:ph type="title"/>
          </p:nvPr>
        </p:nvSpPr>
        <p:spPr>
          <a:xfrm>
            <a:off x="628650" y="273844"/>
            <a:ext cx="7886700" cy="316706"/>
          </a:xfrm>
        </p:spPr>
        <p:txBody>
          <a:bodyPr>
            <a:normAutofit fontScale="90000"/>
          </a:bodyPr>
          <a:lstStyle/>
          <a:p>
            <a:r>
              <a:rPr lang="en-US"/>
              <a:t>Convolutional operation of sliding windows</a:t>
            </a:r>
          </a:p>
        </p:txBody>
      </p:sp>
      <p:sp>
        <p:nvSpPr>
          <p:cNvPr id="3" name="Content Placeholder 2">
            <a:extLst>
              <a:ext uri="{FF2B5EF4-FFF2-40B4-BE49-F238E27FC236}">
                <a16:creationId xmlns:a16="http://schemas.microsoft.com/office/drawing/2014/main" id="{ECFFE5A4-F207-47D7-8326-BA5EA52A51FF}"/>
              </a:ext>
            </a:extLst>
          </p:cNvPr>
          <p:cNvSpPr>
            <a:spLocks noGrp="1"/>
          </p:cNvSpPr>
          <p:nvPr>
            <p:ph idx="1"/>
          </p:nvPr>
        </p:nvSpPr>
        <p:spPr/>
        <p:txBody>
          <a:bodyPr/>
          <a:lstStyle/>
          <a:p>
            <a:endParaRPr lang="en-US"/>
          </a:p>
        </p:txBody>
      </p:sp>
      <p:pic>
        <p:nvPicPr>
          <p:cNvPr id="36866" name="Picture 2" descr="How to turn Fully connected layers into Convolutional layers example 3, sliding window">
            <a:extLst>
              <a:ext uri="{FF2B5EF4-FFF2-40B4-BE49-F238E27FC236}">
                <a16:creationId xmlns:a16="http://schemas.microsoft.com/office/drawing/2014/main" id="{2B78BB4B-61B0-4DC0-88F8-4C0FE4EC1C3B}"/>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r="2831"/>
          <a:stretch/>
        </p:blipFill>
        <p:spPr bwMode="auto">
          <a:xfrm>
            <a:off x="304800" y="1733550"/>
            <a:ext cx="8366760" cy="2143681"/>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D3FFCC10-1102-4B63-9985-053789E5753C}"/>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315938616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EBC48-09F4-4262-9F19-E4FF66DB6BAF}"/>
              </a:ext>
            </a:extLst>
          </p:cNvPr>
          <p:cNvSpPr>
            <a:spLocks noGrp="1"/>
          </p:cNvSpPr>
          <p:nvPr>
            <p:ph type="title"/>
          </p:nvPr>
        </p:nvSpPr>
        <p:spPr>
          <a:xfrm>
            <a:off x="628650" y="273844"/>
            <a:ext cx="7886700" cy="316706"/>
          </a:xfrm>
        </p:spPr>
        <p:txBody>
          <a:bodyPr>
            <a:normAutofit fontScale="90000"/>
          </a:bodyPr>
          <a:lstStyle/>
          <a:p>
            <a:r>
              <a:rPr lang="en-US"/>
              <a:t>Convolutional operation of sliding windows</a:t>
            </a:r>
          </a:p>
        </p:txBody>
      </p:sp>
      <p:sp>
        <p:nvSpPr>
          <p:cNvPr id="3" name="Content Placeholder 2">
            <a:extLst>
              <a:ext uri="{FF2B5EF4-FFF2-40B4-BE49-F238E27FC236}">
                <a16:creationId xmlns:a16="http://schemas.microsoft.com/office/drawing/2014/main" id="{ECFFE5A4-F207-47D7-8326-BA5EA52A51FF}"/>
              </a:ext>
            </a:extLst>
          </p:cNvPr>
          <p:cNvSpPr>
            <a:spLocks noGrp="1"/>
          </p:cNvSpPr>
          <p:nvPr>
            <p:ph idx="1"/>
          </p:nvPr>
        </p:nvSpPr>
        <p:spPr/>
        <p:txBody>
          <a:bodyPr/>
          <a:lstStyle/>
          <a:p>
            <a:endParaRPr lang="en-US"/>
          </a:p>
        </p:txBody>
      </p:sp>
      <p:pic>
        <p:nvPicPr>
          <p:cNvPr id="37890" name="Picture 2" descr="How to turn Fully connected layers into Convolutional layers - A bigger example">
            <a:extLst>
              <a:ext uri="{FF2B5EF4-FFF2-40B4-BE49-F238E27FC236}">
                <a16:creationId xmlns:a16="http://schemas.microsoft.com/office/drawing/2014/main" id="{A5D54110-724F-40EB-8289-7016443FE4C4}"/>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04800" y="1688214"/>
            <a:ext cx="8610600" cy="1882074"/>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2AE3DF1E-41B8-40EA-B2E9-E28CD346012C}"/>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66354280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D6161-AF3C-4331-9C9A-B40B8B738E4F}"/>
              </a:ext>
            </a:extLst>
          </p:cNvPr>
          <p:cNvSpPr>
            <a:spLocks noGrp="1"/>
          </p:cNvSpPr>
          <p:nvPr>
            <p:ph type="title"/>
          </p:nvPr>
        </p:nvSpPr>
        <p:spPr>
          <a:xfrm>
            <a:off x="628650" y="273844"/>
            <a:ext cx="7886700" cy="504802"/>
          </a:xfrm>
        </p:spPr>
        <p:txBody>
          <a:bodyPr>
            <a:normAutofit fontScale="90000"/>
          </a:bodyPr>
          <a:lstStyle/>
          <a:p>
            <a:r>
              <a:rPr lang="en-US"/>
              <a:t>Convolutional operation of sliding windows</a:t>
            </a:r>
          </a:p>
        </p:txBody>
      </p:sp>
      <p:pic>
        <p:nvPicPr>
          <p:cNvPr id="4" name="Picture 3">
            <a:extLst>
              <a:ext uri="{FF2B5EF4-FFF2-40B4-BE49-F238E27FC236}">
                <a16:creationId xmlns:a16="http://schemas.microsoft.com/office/drawing/2014/main" id="{8F41E14E-DBEA-41E8-8E93-EF235F62429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371600" y="2724645"/>
            <a:ext cx="5715000" cy="1026795"/>
          </a:xfrm>
          <a:prstGeom prst="rect">
            <a:avLst/>
          </a:prstGeom>
        </p:spPr>
      </p:pic>
      <p:pic>
        <p:nvPicPr>
          <p:cNvPr id="6" name="Picture 5">
            <a:extLst>
              <a:ext uri="{FF2B5EF4-FFF2-40B4-BE49-F238E27FC236}">
                <a16:creationId xmlns:a16="http://schemas.microsoft.com/office/drawing/2014/main" id="{F81CA25B-361D-402C-B146-119346B13D7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00200" y="1277737"/>
            <a:ext cx="914400" cy="927914"/>
          </a:xfrm>
          <a:prstGeom prst="rect">
            <a:avLst/>
          </a:prstGeom>
        </p:spPr>
      </p:pic>
      <p:sp>
        <p:nvSpPr>
          <p:cNvPr id="8" name="object 5">
            <a:extLst>
              <a:ext uri="{FF2B5EF4-FFF2-40B4-BE49-F238E27FC236}">
                <a16:creationId xmlns:a16="http://schemas.microsoft.com/office/drawing/2014/main" id="{2D07FFCF-3BBF-4600-BD18-E30C9F996A43}"/>
              </a:ext>
            </a:extLst>
          </p:cNvPr>
          <p:cNvSpPr/>
          <p:nvPr/>
        </p:nvSpPr>
        <p:spPr>
          <a:xfrm flipH="1">
            <a:off x="1611630" y="1277737"/>
            <a:ext cx="293370" cy="177344"/>
          </a:xfrm>
          <a:custGeom>
            <a:avLst/>
            <a:gdLst/>
            <a:ahLst/>
            <a:cxnLst/>
            <a:rect l="l" t="t" r="r" b="b"/>
            <a:pathLst>
              <a:path w="537844" h="986154">
                <a:moveTo>
                  <a:pt x="0" y="0"/>
                </a:moveTo>
                <a:lnTo>
                  <a:pt x="537299" y="0"/>
                </a:lnTo>
                <a:lnTo>
                  <a:pt x="537299" y="986099"/>
                </a:lnTo>
                <a:lnTo>
                  <a:pt x="0" y="986099"/>
                </a:lnTo>
                <a:lnTo>
                  <a:pt x="0" y="0"/>
                </a:lnTo>
                <a:close/>
              </a:path>
            </a:pathLst>
          </a:custGeom>
          <a:ln w="25400">
            <a:solidFill>
              <a:schemeClr val="accent2"/>
            </a:solidFill>
          </a:ln>
        </p:spPr>
        <p:txBody>
          <a:bodyPr wrap="square" lIns="0" tIns="0" rIns="0" bIns="0" rtlCol="0"/>
          <a:lstStyle/>
          <a:p>
            <a:endParaRPr/>
          </a:p>
        </p:txBody>
      </p:sp>
      <p:pic>
        <p:nvPicPr>
          <p:cNvPr id="14" name="Picture 13">
            <a:extLst>
              <a:ext uri="{FF2B5EF4-FFF2-40B4-BE49-F238E27FC236}">
                <a16:creationId xmlns:a16="http://schemas.microsoft.com/office/drawing/2014/main" id="{3B86E748-1F78-48C2-8902-F04D318F03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78480" y="1276350"/>
            <a:ext cx="914400" cy="927914"/>
          </a:xfrm>
          <a:prstGeom prst="rect">
            <a:avLst/>
          </a:prstGeom>
        </p:spPr>
      </p:pic>
      <p:pic>
        <p:nvPicPr>
          <p:cNvPr id="16" name="Picture 15">
            <a:extLst>
              <a:ext uri="{FF2B5EF4-FFF2-40B4-BE49-F238E27FC236}">
                <a16:creationId xmlns:a16="http://schemas.microsoft.com/office/drawing/2014/main" id="{A0D64ECA-8A02-4457-88AE-C2679F11B4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2000" y="1290554"/>
            <a:ext cx="914400" cy="927914"/>
          </a:xfrm>
          <a:prstGeom prst="rect">
            <a:avLst/>
          </a:prstGeom>
        </p:spPr>
      </p:pic>
      <p:pic>
        <p:nvPicPr>
          <p:cNvPr id="18" name="Picture 17">
            <a:extLst>
              <a:ext uri="{FF2B5EF4-FFF2-40B4-BE49-F238E27FC236}">
                <a16:creationId xmlns:a16="http://schemas.microsoft.com/office/drawing/2014/main" id="{1D2D79FA-A6FF-48C7-B898-3D852E44237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50280" y="1289167"/>
            <a:ext cx="914400" cy="927914"/>
          </a:xfrm>
          <a:prstGeom prst="rect">
            <a:avLst/>
          </a:prstGeom>
        </p:spPr>
      </p:pic>
      <p:sp>
        <p:nvSpPr>
          <p:cNvPr id="24" name="object 5">
            <a:extLst>
              <a:ext uri="{FF2B5EF4-FFF2-40B4-BE49-F238E27FC236}">
                <a16:creationId xmlns:a16="http://schemas.microsoft.com/office/drawing/2014/main" id="{B1418553-D2DD-4B31-AAA9-D77A31F59688}"/>
              </a:ext>
            </a:extLst>
          </p:cNvPr>
          <p:cNvSpPr/>
          <p:nvPr/>
        </p:nvSpPr>
        <p:spPr>
          <a:xfrm flipH="1">
            <a:off x="3103245" y="1276350"/>
            <a:ext cx="293370" cy="177344"/>
          </a:xfrm>
          <a:custGeom>
            <a:avLst/>
            <a:gdLst/>
            <a:ahLst/>
            <a:cxnLst/>
            <a:rect l="l" t="t" r="r" b="b"/>
            <a:pathLst>
              <a:path w="537844" h="986154">
                <a:moveTo>
                  <a:pt x="0" y="0"/>
                </a:moveTo>
                <a:lnTo>
                  <a:pt x="537299" y="0"/>
                </a:lnTo>
                <a:lnTo>
                  <a:pt x="537299" y="986099"/>
                </a:lnTo>
                <a:lnTo>
                  <a:pt x="0" y="986099"/>
                </a:lnTo>
                <a:lnTo>
                  <a:pt x="0" y="0"/>
                </a:lnTo>
                <a:close/>
              </a:path>
            </a:pathLst>
          </a:custGeom>
          <a:ln w="25400">
            <a:solidFill>
              <a:schemeClr val="accent2"/>
            </a:solidFill>
          </a:ln>
        </p:spPr>
        <p:txBody>
          <a:bodyPr wrap="square" lIns="0" tIns="0" rIns="0" bIns="0" rtlCol="0"/>
          <a:lstStyle/>
          <a:p>
            <a:endParaRPr/>
          </a:p>
        </p:txBody>
      </p:sp>
      <p:sp>
        <p:nvSpPr>
          <p:cNvPr id="26" name="object 5">
            <a:extLst>
              <a:ext uri="{FF2B5EF4-FFF2-40B4-BE49-F238E27FC236}">
                <a16:creationId xmlns:a16="http://schemas.microsoft.com/office/drawing/2014/main" id="{510DA113-30E7-46E9-B83E-A2431E6D1EAD}"/>
              </a:ext>
            </a:extLst>
          </p:cNvPr>
          <p:cNvSpPr/>
          <p:nvPr/>
        </p:nvSpPr>
        <p:spPr>
          <a:xfrm flipH="1">
            <a:off x="3255645" y="1277737"/>
            <a:ext cx="293370" cy="177344"/>
          </a:xfrm>
          <a:custGeom>
            <a:avLst/>
            <a:gdLst/>
            <a:ahLst/>
            <a:cxnLst/>
            <a:rect l="l" t="t" r="r" b="b"/>
            <a:pathLst>
              <a:path w="537844" h="986154">
                <a:moveTo>
                  <a:pt x="0" y="0"/>
                </a:moveTo>
                <a:lnTo>
                  <a:pt x="537299" y="0"/>
                </a:lnTo>
                <a:lnTo>
                  <a:pt x="537299" y="986099"/>
                </a:lnTo>
                <a:lnTo>
                  <a:pt x="0" y="986099"/>
                </a:lnTo>
                <a:lnTo>
                  <a:pt x="0" y="0"/>
                </a:lnTo>
                <a:close/>
              </a:path>
            </a:pathLst>
          </a:custGeom>
          <a:ln w="25400">
            <a:solidFill>
              <a:schemeClr val="accent2"/>
            </a:solidFill>
          </a:ln>
        </p:spPr>
        <p:txBody>
          <a:bodyPr wrap="square" lIns="0" tIns="0" rIns="0" bIns="0" rtlCol="0"/>
          <a:lstStyle/>
          <a:p>
            <a:endParaRPr/>
          </a:p>
        </p:txBody>
      </p:sp>
      <p:sp>
        <p:nvSpPr>
          <p:cNvPr id="28" name="object 5">
            <a:extLst>
              <a:ext uri="{FF2B5EF4-FFF2-40B4-BE49-F238E27FC236}">
                <a16:creationId xmlns:a16="http://schemas.microsoft.com/office/drawing/2014/main" id="{52C22040-D50D-402C-AD1E-18C3C7104C77}"/>
              </a:ext>
            </a:extLst>
          </p:cNvPr>
          <p:cNvSpPr/>
          <p:nvPr/>
        </p:nvSpPr>
        <p:spPr>
          <a:xfrm flipH="1">
            <a:off x="4572000" y="1302681"/>
            <a:ext cx="293370" cy="177344"/>
          </a:xfrm>
          <a:custGeom>
            <a:avLst/>
            <a:gdLst/>
            <a:ahLst/>
            <a:cxnLst/>
            <a:rect l="l" t="t" r="r" b="b"/>
            <a:pathLst>
              <a:path w="537844" h="986154">
                <a:moveTo>
                  <a:pt x="0" y="0"/>
                </a:moveTo>
                <a:lnTo>
                  <a:pt x="537299" y="0"/>
                </a:lnTo>
                <a:lnTo>
                  <a:pt x="537299" y="986099"/>
                </a:lnTo>
                <a:lnTo>
                  <a:pt x="0" y="986099"/>
                </a:lnTo>
                <a:lnTo>
                  <a:pt x="0" y="0"/>
                </a:lnTo>
                <a:close/>
              </a:path>
            </a:pathLst>
          </a:custGeom>
          <a:ln w="25400">
            <a:solidFill>
              <a:schemeClr val="accent2"/>
            </a:solidFill>
          </a:ln>
        </p:spPr>
        <p:txBody>
          <a:bodyPr wrap="square" lIns="0" tIns="0" rIns="0" bIns="0" rtlCol="0"/>
          <a:lstStyle/>
          <a:p>
            <a:endParaRPr/>
          </a:p>
        </p:txBody>
      </p:sp>
      <p:sp>
        <p:nvSpPr>
          <p:cNvPr id="30" name="object 5">
            <a:extLst>
              <a:ext uri="{FF2B5EF4-FFF2-40B4-BE49-F238E27FC236}">
                <a16:creationId xmlns:a16="http://schemas.microsoft.com/office/drawing/2014/main" id="{1A550E0A-462D-4A75-A492-EADCFA5B5665}"/>
              </a:ext>
            </a:extLst>
          </p:cNvPr>
          <p:cNvSpPr/>
          <p:nvPr/>
        </p:nvSpPr>
        <p:spPr>
          <a:xfrm flipH="1">
            <a:off x="4724400" y="1302681"/>
            <a:ext cx="293370" cy="177344"/>
          </a:xfrm>
          <a:custGeom>
            <a:avLst/>
            <a:gdLst/>
            <a:ahLst/>
            <a:cxnLst/>
            <a:rect l="l" t="t" r="r" b="b"/>
            <a:pathLst>
              <a:path w="537844" h="986154">
                <a:moveTo>
                  <a:pt x="0" y="0"/>
                </a:moveTo>
                <a:lnTo>
                  <a:pt x="537299" y="0"/>
                </a:lnTo>
                <a:lnTo>
                  <a:pt x="537299" y="986099"/>
                </a:lnTo>
                <a:lnTo>
                  <a:pt x="0" y="986099"/>
                </a:lnTo>
                <a:lnTo>
                  <a:pt x="0" y="0"/>
                </a:lnTo>
                <a:close/>
              </a:path>
            </a:pathLst>
          </a:custGeom>
          <a:ln w="25400">
            <a:solidFill>
              <a:schemeClr val="accent2"/>
            </a:solidFill>
          </a:ln>
        </p:spPr>
        <p:txBody>
          <a:bodyPr wrap="square" lIns="0" tIns="0" rIns="0" bIns="0" rtlCol="0"/>
          <a:lstStyle/>
          <a:p>
            <a:endParaRPr/>
          </a:p>
        </p:txBody>
      </p:sp>
      <p:sp>
        <p:nvSpPr>
          <p:cNvPr id="32" name="object 5">
            <a:extLst>
              <a:ext uri="{FF2B5EF4-FFF2-40B4-BE49-F238E27FC236}">
                <a16:creationId xmlns:a16="http://schemas.microsoft.com/office/drawing/2014/main" id="{B17DAE0F-FBFB-4FDF-A857-ACF9F00D8E9F}"/>
              </a:ext>
            </a:extLst>
          </p:cNvPr>
          <p:cNvSpPr/>
          <p:nvPr/>
        </p:nvSpPr>
        <p:spPr>
          <a:xfrm flipH="1">
            <a:off x="4964430" y="1302681"/>
            <a:ext cx="293370" cy="177344"/>
          </a:xfrm>
          <a:custGeom>
            <a:avLst/>
            <a:gdLst/>
            <a:ahLst/>
            <a:cxnLst/>
            <a:rect l="l" t="t" r="r" b="b"/>
            <a:pathLst>
              <a:path w="537844" h="986154">
                <a:moveTo>
                  <a:pt x="0" y="0"/>
                </a:moveTo>
                <a:lnTo>
                  <a:pt x="537299" y="0"/>
                </a:lnTo>
                <a:lnTo>
                  <a:pt x="537299" y="986099"/>
                </a:lnTo>
                <a:lnTo>
                  <a:pt x="0" y="986099"/>
                </a:lnTo>
                <a:lnTo>
                  <a:pt x="0" y="0"/>
                </a:lnTo>
                <a:close/>
              </a:path>
            </a:pathLst>
          </a:custGeom>
          <a:ln w="25400">
            <a:solidFill>
              <a:schemeClr val="accent2"/>
            </a:solidFill>
          </a:ln>
        </p:spPr>
        <p:txBody>
          <a:bodyPr wrap="square" lIns="0" tIns="0" rIns="0" bIns="0" rtlCol="0"/>
          <a:lstStyle/>
          <a:p>
            <a:endParaRPr/>
          </a:p>
        </p:txBody>
      </p:sp>
      <p:sp>
        <p:nvSpPr>
          <p:cNvPr id="34" name="object 5">
            <a:extLst>
              <a:ext uri="{FF2B5EF4-FFF2-40B4-BE49-F238E27FC236}">
                <a16:creationId xmlns:a16="http://schemas.microsoft.com/office/drawing/2014/main" id="{8407810A-FBB8-4F2D-A952-ADEC7314ABF9}"/>
              </a:ext>
            </a:extLst>
          </p:cNvPr>
          <p:cNvSpPr/>
          <p:nvPr/>
        </p:nvSpPr>
        <p:spPr>
          <a:xfrm flipH="1">
            <a:off x="5193030" y="1302681"/>
            <a:ext cx="293370" cy="177344"/>
          </a:xfrm>
          <a:custGeom>
            <a:avLst/>
            <a:gdLst/>
            <a:ahLst/>
            <a:cxnLst/>
            <a:rect l="l" t="t" r="r" b="b"/>
            <a:pathLst>
              <a:path w="537844" h="986154">
                <a:moveTo>
                  <a:pt x="0" y="0"/>
                </a:moveTo>
                <a:lnTo>
                  <a:pt x="537299" y="0"/>
                </a:lnTo>
                <a:lnTo>
                  <a:pt x="537299" y="986099"/>
                </a:lnTo>
                <a:lnTo>
                  <a:pt x="0" y="986099"/>
                </a:lnTo>
                <a:lnTo>
                  <a:pt x="0" y="0"/>
                </a:lnTo>
                <a:close/>
              </a:path>
            </a:pathLst>
          </a:custGeom>
          <a:ln w="25400">
            <a:solidFill>
              <a:schemeClr val="accent2"/>
            </a:solidFill>
          </a:ln>
        </p:spPr>
        <p:txBody>
          <a:bodyPr wrap="square" lIns="0" tIns="0" rIns="0" bIns="0" rtlCol="0"/>
          <a:lstStyle/>
          <a:p>
            <a:endParaRPr/>
          </a:p>
        </p:txBody>
      </p:sp>
      <p:sp>
        <p:nvSpPr>
          <p:cNvPr id="36" name="object 5">
            <a:extLst>
              <a:ext uri="{FF2B5EF4-FFF2-40B4-BE49-F238E27FC236}">
                <a16:creationId xmlns:a16="http://schemas.microsoft.com/office/drawing/2014/main" id="{8BAF5D2B-6606-4D51-83D9-F8F41BE4AF82}"/>
              </a:ext>
            </a:extLst>
          </p:cNvPr>
          <p:cNvSpPr/>
          <p:nvPr/>
        </p:nvSpPr>
        <p:spPr>
          <a:xfrm flipH="1">
            <a:off x="4572000" y="1378881"/>
            <a:ext cx="293370" cy="177344"/>
          </a:xfrm>
          <a:custGeom>
            <a:avLst/>
            <a:gdLst/>
            <a:ahLst/>
            <a:cxnLst/>
            <a:rect l="l" t="t" r="r" b="b"/>
            <a:pathLst>
              <a:path w="537844" h="986154">
                <a:moveTo>
                  <a:pt x="0" y="0"/>
                </a:moveTo>
                <a:lnTo>
                  <a:pt x="537299" y="0"/>
                </a:lnTo>
                <a:lnTo>
                  <a:pt x="537299" y="986099"/>
                </a:lnTo>
                <a:lnTo>
                  <a:pt x="0" y="986099"/>
                </a:lnTo>
                <a:lnTo>
                  <a:pt x="0" y="0"/>
                </a:lnTo>
                <a:close/>
              </a:path>
            </a:pathLst>
          </a:custGeom>
          <a:ln w="25400">
            <a:solidFill>
              <a:schemeClr val="accent2"/>
            </a:solidFill>
          </a:ln>
        </p:spPr>
        <p:txBody>
          <a:bodyPr wrap="square" lIns="0" tIns="0" rIns="0" bIns="0" rtlCol="0"/>
          <a:lstStyle/>
          <a:p>
            <a:endParaRPr/>
          </a:p>
        </p:txBody>
      </p:sp>
      <p:sp>
        <p:nvSpPr>
          <p:cNvPr id="38" name="object 5">
            <a:extLst>
              <a:ext uri="{FF2B5EF4-FFF2-40B4-BE49-F238E27FC236}">
                <a16:creationId xmlns:a16="http://schemas.microsoft.com/office/drawing/2014/main" id="{5BD7AAEE-CA26-4313-B816-25255996C474}"/>
              </a:ext>
            </a:extLst>
          </p:cNvPr>
          <p:cNvSpPr/>
          <p:nvPr/>
        </p:nvSpPr>
        <p:spPr>
          <a:xfrm flipH="1">
            <a:off x="4888230" y="1378881"/>
            <a:ext cx="293370" cy="177344"/>
          </a:xfrm>
          <a:custGeom>
            <a:avLst/>
            <a:gdLst/>
            <a:ahLst/>
            <a:cxnLst/>
            <a:rect l="l" t="t" r="r" b="b"/>
            <a:pathLst>
              <a:path w="537844" h="986154">
                <a:moveTo>
                  <a:pt x="0" y="0"/>
                </a:moveTo>
                <a:lnTo>
                  <a:pt x="537299" y="0"/>
                </a:lnTo>
                <a:lnTo>
                  <a:pt x="537299" y="986099"/>
                </a:lnTo>
                <a:lnTo>
                  <a:pt x="0" y="986099"/>
                </a:lnTo>
                <a:lnTo>
                  <a:pt x="0" y="0"/>
                </a:lnTo>
                <a:close/>
              </a:path>
            </a:pathLst>
          </a:custGeom>
          <a:ln w="25400">
            <a:solidFill>
              <a:schemeClr val="accent2"/>
            </a:solidFill>
          </a:ln>
        </p:spPr>
        <p:txBody>
          <a:bodyPr wrap="square" lIns="0" tIns="0" rIns="0" bIns="0" rtlCol="0"/>
          <a:lstStyle/>
          <a:p>
            <a:endParaRPr/>
          </a:p>
        </p:txBody>
      </p:sp>
      <p:sp>
        <p:nvSpPr>
          <p:cNvPr id="42" name="object 5">
            <a:extLst>
              <a:ext uri="{FF2B5EF4-FFF2-40B4-BE49-F238E27FC236}">
                <a16:creationId xmlns:a16="http://schemas.microsoft.com/office/drawing/2014/main" id="{38D088FF-FE19-4260-9DF1-2727C9393D5C}"/>
              </a:ext>
            </a:extLst>
          </p:cNvPr>
          <p:cNvSpPr/>
          <p:nvPr/>
        </p:nvSpPr>
        <p:spPr>
          <a:xfrm flipH="1">
            <a:off x="6075680" y="1302681"/>
            <a:ext cx="293370" cy="177344"/>
          </a:xfrm>
          <a:custGeom>
            <a:avLst/>
            <a:gdLst/>
            <a:ahLst/>
            <a:cxnLst/>
            <a:rect l="l" t="t" r="r" b="b"/>
            <a:pathLst>
              <a:path w="537844" h="986154">
                <a:moveTo>
                  <a:pt x="0" y="0"/>
                </a:moveTo>
                <a:lnTo>
                  <a:pt x="537299" y="0"/>
                </a:lnTo>
                <a:lnTo>
                  <a:pt x="537299" y="986099"/>
                </a:lnTo>
                <a:lnTo>
                  <a:pt x="0" y="986099"/>
                </a:lnTo>
                <a:lnTo>
                  <a:pt x="0" y="0"/>
                </a:lnTo>
                <a:close/>
              </a:path>
            </a:pathLst>
          </a:custGeom>
          <a:ln w="25400">
            <a:solidFill>
              <a:schemeClr val="accent2"/>
            </a:solidFill>
          </a:ln>
        </p:spPr>
        <p:txBody>
          <a:bodyPr wrap="square" lIns="0" tIns="0" rIns="0" bIns="0" rtlCol="0"/>
          <a:lstStyle/>
          <a:p>
            <a:endParaRPr/>
          </a:p>
        </p:txBody>
      </p:sp>
      <p:sp>
        <p:nvSpPr>
          <p:cNvPr id="44" name="object 5">
            <a:extLst>
              <a:ext uri="{FF2B5EF4-FFF2-40B4-BE49-F238E27FC236}">
                <a16:creationId xmlns:a16="http://schemas.microsoft.com/office/drawing/2014/main" id="{A6CD0F6A-58AF-441D-A038-E0205C9FCD0A}"/>
              </a:ext>
            </a:extLst>
          </p:cNvPr>
          <p:cNvSpPr/>
          <p:nvPr/>
        </p:nvSpPr>
        <p:spPr>
          <a:xfrm flipH="1">
            <a:off x="6228080" y="1302681"/>
            <a:ext cx="293370" cy="177344"/>
          </a:xfrm>
          <a:custGeom>
            <a:avLst/>
            <a:gdLst/>
            <a:ahLst/>
            <a:cxnLst/>
            <a:rect l="l" t="t" r="r" b="b"/>
            <a:pathLst>
              <a:path w="537844" h="986154">
                <a:moveTo>
                  <a:pt x="0" y="0"/>
                </a:moveTo>
                <a:lnTo>
                  <a:pt x="537299" y="0"/>
                </a:lnTo>
                <a:lnTo>
                  <a:pt x="537299" y="986099"/>
                </a:lnTo>
                <a:lnTo>
                  <a:pt x="0" y="986099"/>
                </a:lnTo>
                <a:lnTo>
                  <a:pt x="0" y="0"/>
                </a:lnTo>
                <a:close/>
              </a:path>
            </a:pathLst>
          </a:custGeom>
          <a:ln w="25400">
            <a:solidFill>
              <a:schemeClr val="accent2"/>
            </a:solidFill>
          </a:ln>
        </p:spPr>
        <p:txBody>
          <a:bodyPr wrap="square" lIns="0" tIns="0" rIns="0" bIns="0" rtlCol="0"/>
          <a:lstStyle/>
          <a:p>
            <a:endParaRPr/>
          </a:p>
        </p:txBody>
      </p:sp>
      <p:sp>
        <p:nvSpPr>
          <p:cNvPr id="46" name="object 5">
            <a:extLst>
              <a:ext uri="{FF2B5EF4-FFF2-40B4-BE49-F238E27FC236}">
                <a16:creationId xmlns:a16="http://schemas.microsoft.com/office/drawing/2014/main" id="{5E89A3AB-5AA9-412B-A676-62CF6C6EF093}"/>
              </a:ext>
            </a:extLst>
          </p:cNvPr>
          <p:cNvSpPr/>
          <p:nvPr/>
        </p:nvSpPr>
        <p:spPr>
          <a:xfrm flipH="1">
            <a:off x="6468110" y="1302681"/>
            <a:ext cx="293370" cy="177344"/>
          </a:xfrm>
          <a:custGeom>
            <a:avLst/>
            <a:gdLst/>
            <a:ahLst/>
            <a:cxnLst/>
            <a:rect l="l" t="t" r="r" b="b"/>
            <a:pathLst>
              <a:path w="537844" h="986154">
                <a:moveTo>
                  <a:pt x="0" y="0"/>
                </a:moveTo>
                <a:lnTo>
                  <a:pt x="537299" y="0"/>
                </a:lnTo>
                <a:lnTo>
                  <a:pt x="537299" y="986099"/>
                </a:lnTo>
                <a:lnTo>
                  <a:pt x="0" y="986099"/>
                </a:lnTo>
                <a:lnTo>
                  <a:pt x="0" y="0"/>
                </a:lnTo>
                <a:close/>
              </a:path>
            </a:pathLst>
          </a:custGeom>
          <a:ln w="25400">
            <a:solidFill>
              <a:schemeClr val="accent2"/>
            </a:solidFill>
          </a:ln>
        </p:spPr>
        <p:txBody>
          <a:bodyPr wrap="square" lIns="0" tIns="0" rIns="0" bIns="0" rtlCol="0"/>
          <a:lstStyle/>
          <a:p>
            <a:endParaRPr/>
          </a:p>
        </p:txBody>
      </p:sp>
      <p:sp>
        <p:nvSpPr>
          <p:cNvPr id="48" name="object 5">
            <a:extLst>
              <a:ext uri="{FF2B5EF4-FFF2-40B4-BE49-F238E27FC236}">
                <a16:creationId xmlns:a16="http://schemas.microsoft.com/office/drawing/2014/main" id="{8A32E9C8-7676-46A8-A2EB-D8ADD3DEA1F2}"/>
              </a:ext>
            </a:extLst>
          </p:cNvPr>
          <p:cNvSpPr/>
          <p:nvPr/>
        </p:nvSpPr>
        <p:spPr>
          <a:xfrm flipH="1">
            <a:off x="6661785" y="1302681"/>
            <a:ext cx="293370" cy="177344"/>
          </a:xfrm>
          <a:custGeom>
            <a:avLst/>
            <a:gdLst/>
            <a:ahLst/>
            <a:cxnLst/>
            <a:rect l="l" t="t" r="r" b="b"/>
            <a:pathLst>
              <a:path w="537844" h="986154">
                <a:moveTo>
                  <a:pt x="0" y="0"/>
                </a:moveTo>
                <a:lnTo>
                  <a:pt x="537299" y="0"/>
                </a:lnTo>
                <a:lnTo>
                  <a:pt x="537299" y="986099"/>
                </a:lnTo>
                <a:lnTo>
                  <a:pt x="0" y="986099"/>
                </a:lnTo>
                <a:lnTo>
                  <a:pt x="0" y="0"/>
                </a:lnTo>
                <a:close/>
              </a:path>
            </a:pathLst>
          </a:custGeom>
          <a:ln w="25400">
            <a:solidFill>
              <a:schemeClr val="accent2"/>
            </a:solidFill>
          </a:ln>
        </p:spPr>
        <p:txBody>
          <a:bodyPr wrap="square" lIns="0" tIns="0" rIns="0" bIns="0" rtlCol="0"/>
          <a:lstStyle/>
          <a:p>
            <a:endParaRPr/>
          </a:p>
        </p:txBody>
      </p:sp>
      <p:sp>
        <p:nvSpPr>
          <p:cNvPr id="50" name="object 5">
            <a:extLst>
              <a:ext uri="{FF2B5EF4-FFF2-40B4-BE49-F238E27FC236}">
                <a16:creationId xmlns:a16="http://schemas.microsoft.com/office/drawing/2014/main" id="{AFA5ACDE-173F-4329-ACE1-440F3904992C}"/>
              </a:ext>
            </a:extLst>
          </p:cNvPr>
          <p:cNvSpPr/>
          <p:nvPr/>
        </p:nvSpPr>
        <p:spPr>
          <a:xfrm flipH="1">
            <a:off x="6075680" y="1378881"/>
            <a:ext cx="293370" cy="177344"/>
          </a:xfrm>
          <a:custGeom>
            <a:avLst/>
            <a:gdLst/>
            <a:ahLst/>
            <a:cxnLst/>
            <a:rect l="l" t="t" r="r" b="b"/>
            <a:pathLst>
              <a:path w="537844" h="986154">
                <a:moveTo>
                  <a:pt x="0" y="0"/>
                </a:moveTo>
                <a:lnTo>
                  <a:pt x="537299" y="0"/>
                </a:lnTo>
                <a:lnTo>
                  <a:pt x="537299" y="986099"/>
                </a:lnTo>
                <a:lnTo>
                  <a:pt x="0" y="986099"/>
                </a:lnTo>
                <a:lnTo>
                  <a:pt x="0" y="0"/>
                </a:lnTo>
                <a:close/>
              </a:path>
            </a:pathLst>
          </a:custGeom>
          <a:ln w="25400">
            <a:solidFill>
              <a:schemeClr val="accent2"/>
            </a:solidFill>
          </a:ln>
        </p:spPr>
        <p:txBody>
          <a:bodyPr wrap="square" lIns="0" tIns="0" rIns="0" bIns="0" rtlCol="0"/>
          <a:lstStyle/>
          <a:p>
            <a:endParaRPr/>
          </a:p>
        </p:txBody>
      </p:sp>
      <p:sp>
        <p:nvSpPr>
          <p:cNvPr id="52" name="object 5">
            <a:extLst>
              <a:ext uri="{FF2B5EF4-FFF2-40B4-BE49-F238E27FC236}">
                <a16:creationId xmlns:a16="http://schemas.microsoft.com/office/drawing/2014/main" id="{EB17E723-C29D-471F-A521-19670D090AC9}"/>
              </a:ext>
            </a:extLst>
          </p:cNvPr>
          <p:cNvSpPr/>
          <p:nvPr/>
        </p:nvSpPr>
        <p:spPr>
          <a:xfrm flipH="1">
            <a:off x="6391910" y="1378881"/>
            <a:ext cx="293370" cy="177344"/>
          </a:xfrm>
          <a:custGeom>
            <a:avLst/>
            <a:gdLst/>
            <a:ahLst/>
            <a:cxnLst/>
            <a:rect l="l" t="t" r="r" b="b"/>
            <a:pathLst>
              <a:path w="537844" h="986154">
                <a:moveTo>
                  <a:pt x="0" y="0"/>
                </a:moveTo>
                <a:lnTo>
                  <a:pt x="537299" y="0"/>
                </a:lnTo>
                <a:lnTo>
                  <a:pt x="537299" y="986099"/>
                </a:lnTo>
                <a:lnTo>
                  <a:pt x="0" y="986099"/>
                </a:lnTo>
                <a:lnTo>
                  <a:pt x="0" y="0"/>
                </a:lnTo>
                <a:close/>
              </a:path>
            </a:pathLst>
          </a:custGeom>
          <a:ln w="25400">
            <a:solidFill>
              <a:schemeClr val="accent2"/>
            </a:solidFill>
          </a:ln>
        </p:spPr>
        <p:txBody>
          <a:bodyPr wrap="square" lIns="0" tIns="0" rIns="0" bIns="0" rtlCol="0"/>
          <a:lstStyle/>
          <a:p>
            <a:endParaRPr/>
          </a:p>
        </p:txBody>
      </p:sp>
      <p:sp>
        <p:nvSpPr>
          <p:cNvPr id="54" name="object 5">
            <a:extLst>
              <a:ext uri="{FF2B5EF4-FFF2-40B4-BE49-F238E27FC236}">
                <a16:creationId xmlns:a16="http://schemas.microsoft.com/office/drawing/2014/main" id="{8D82ACD6-A62F-4FA8-954A-EC09A8B24846}"/>
              </a:ext>
            </a:extLst>
          </p:cNvPr>
          <p:cNvSpPr/>
          <p:nvPr/>
        </p:nvSpPr>
        <p:spPr>
          <a:xfrm flipH="1">
            <a:off x="6065520" y="1999019"/>
            <a:ext cx="293370" cy="177344"/>
          </a:xfrm>
          <a:custGeom>
            <a:avLst/>
            <a:gdLst/>
            <a:ahLst/>
            <a:cxnLst/>
            <a:rect l="l" t="t" r="r" b="b"/>
            <a:pathLst>
              <a:path w="537844" h="986154">
                <a:moveTo>
                  <a:pt x="0" y="0"/>
                </a:moveTo>
                <a:lnTo>
                  <a:pt x="537299" y="0"/>
                </a:lnTo>
                <a:lnTo>
                  <a:pt x="537299" y="986099"/>
                </a:lnTo>
                <a:lnTo>
                  <a:pt x="0" y="986099"/>
                </a:lnTo>
                <a:lnTo>
                  <a:pt x="0" y="0"/>
                </a:lnTo>
                <a:close/>
              </a:path>
            </a:pathLst>
          </a:custGeom>
          <a:ln w="25400">
            <a:solidFill>
              <a:schemeClr val="accent2"/>
            </a:solidFill>
          </a:ln>
        </p:spPr>
        <p:txBody>
          <a:bodyPr wrap="square" lIns="0" tIns="0" rIns="0" bIns="0" rtlCol="0"/>
          <a:lstStyle/>
          <a:p>
            <a:endParaRPr/>
          </a:p>
        </p:txBody>
      </p:sp>
      <p:sp>
        <p:nvSpPr>
          <p:cNvPr id="56" name="object 5">
            <a:extLst>
              <a:ext uri="{FF2B5EF4-FFF2-40B4-BE49-F238E27FC236}">
                <a16:creationId xmlns:a16="http://schemas.microsoft.com/office/drawing/2014/main" id="{B6B3AC51-2033-4902-A0AD-72526EB8182D}"/>
              </a:ext>
            </a:extLst>
          </p:cNvPr>
          <p:cNvSpPr/>
          <p:nvPr/>
        </p:nvSpPr>
        <p:spPr>
          <a:xfrm flipH="1">
            <a:off x="6206490" y="1684157"/>
            <a:ext cx="293370" cy="177344"/>
          </a:xfrm>
          <a:custGeom>
            <a:avLst/>
            <a:gdLst/>
            <a:ahLst/>
            <a:cxnLst/>
            <a:rect l="l" t="t" r="r" b="b"/>
            <a:pathLst>
              <a:path w="537844" h="986154">
                <a:moveTo>
                  <a:pt x="0" y="0"/>
                </a:moveTo>
                <a:lnTo>
                  <a:pt x="537299" y="0"/>
                </a:lnTo>
                <a:lnTo>
                  <a:pt x="537299" y="986099"/>
                </a:lnTo>
                <a:lnTo>
                  <a:pt x="0" y="986099"/>
                </a:lnTo>
                <a:lnTo>
                  <a:pt x="0" y="0"/>
                </a:lnTo>
                <a:close/>
              </a:path>
            </a:pathLst>
          </a:custGeom>
          <a:ln w="25400">
            <a:solidFill>
              <a:schemeClr val="accent2"/>
            </a:solidFill>
          </a:ln>
        </p:spPr>
        <p:txBody>
          <a:bodyPr wrap="square" lIns="0" tIns="0" rIns="0" bIns="0" rtlCol="0"/>
          <a:lstStyle/>
          <a:p>
            <a:endParaRPr/>
          </a:p>
        </p:txBody>
      </p:sp>
      <p:sp>
        <p:nvSpPr>
          <p:cNvPr id="58" name="object 5">
            <a:extLst>
              <a:ext uri="{FF2B5EF4-FFF2-40B4-BE49-F238E27FC236}">
                <a16:creationId xmlns:a16="http://schemas.microsoft.com/office/drawing/2014/main" id="{47ACF34B-54DC-45EE-B49A-1119B39B386C}"/>
              </a:ext>
            </a:extLst>
          </p:cNvPr>
          <p:cNvSpPr/>
          <p:nvPr/>
        </p:nvSpPr>
        <p:spPr>
          <a:xfrm flipH="1">
            <a:off x="6547803" y="1645135"/>
            <a:ext cx="293370" cy="177344"/>
          </a:xfrm>
          <a:custGeom>
            <a:avLst/>
            <a:gdLst/>
            <a:ahLst/>
            <a:cxnLst/>
            <a:rect l="l" t="t" r="r" b="b"/>
            <a:pathLst>
              <a:path w="537844" h="986154">
                <a:moveTo>
                  <a:pt x="0" y="0"/>
                </a:moveTo>
                <a:lnTo>
                  <a:pt x="537299" y="0"/>
                </a:lnTo>
                <a:lnTo>
                  <a:pt x="537299" y="986099"/>
                </a:lnTo>
                <a:lnTo>
                  <a:pt x="0" y="986099"/>
                </a:lnTo>
                <a:lnTo>
                  <a:pt x="0" y="0"/>
                </a:lnTo>
                <a:close/>
              </a:path>
            </a:pathLst>
          </a:custGeom>
          <a:ln w="25400">
            <a:solidFill>
              <a:schemeClr val="accent2"/>
            </a:solidFill>
          </a:ln>
        </p:spPr>
        <p:txBody>
          <a:bodyPr wrap="square" lIns="0" tIns="0" rIns="0" bIns="0" rtlCol="0"/>
          <a:lstStyle/>
          <a:p>
            <a:endParaRPr/>
          </a:p>
        </p:txBody>
      </p:sp>
      <p:sp>
        <p:nvSpPr>
          <p:cNvPr id="60" name="object 5">
            <a:extLst>
              <a:ext uri="{FF2B5EF4-FFF2-40B4-BE49-F238E27FC236}">
                <a16:creationId xmlns:a16="http://schemas.microsoft.com/office/drawing/2014/main" id="{5B05A9B0-7B41-4117-B856-E6520938591F}"/>
              </a:ext>
            </a:extLst>
          </p:cNvPr>
          <p:cNvSpPr/>
          <p:nvPr/>
        </p:nvSpPr>
        <p:spPr>
          <a:xfrm flipH="1">
            <a:off x="6400800" y="1959490"/>
            <a:ext cx="293370" cy="177344"/>
          </a:xfrm>
          <a:custGeom>
            <a:avLst/>
            <a:gdLst/>
            <a:ahLst/>
            <a:cxnLst/>
            <a:rect l="l" t="t" r="r" b="b"/>
            <a:pathLst>
              <a:path w="537844" h="986154">
                <a:moveTo>
                  <a:pt x="0" y="0"/>
                </a:moveTo>
                <a:lnTo>
                  <a:pt x="537299" y="0"/>
                </a:lnTo>
                <a:lnTo>
                  <a:pt x="537299" y="986099"/>
                </a:lnTo>
                <a:lnTo>
                  <a:pt x="0" y="986099"/>
                </a:lnTo>
                <a:lnTo>
                  <a:pt x="0" y="0"/>
                </a:lnTo>
                <a:close/>
              </a:path>
            </a:pathLst>
          </a:custGeom>
          <a:ln w="25400">
            <a:solidFill>
              <a:schemeClr val="accent2"/>
            </a:solidFill>
          </a:ln>
        </p:spPr>
        <p:txBody>
          <a:bodyPr wrap="square" lIns="0" tIns="0" rIns="0" bIns="0" rtlCol="0"/>
          <a:lstStyle/>
          <a:p>
            <a:endParaRPr/>
          </a:p>
        </p:txBody>
      </p:sp>
      <p:sp>
        <p:nvSpPr>
          <p:cNvPr id="62" name="object 5">
            <a:extLst>
              <a:ext uri="{FF2B5EF4-FFF2-40B4-BE49-F238E27FC236}">
                <a16:creationId xmlns:a16="http://schemas.microsoft.com/office/drawing/2014/main" id="{573E528C-76DD-47F1-B47E-2EC882A66350}"/>
              </a:ext>
            </a:extLst>
          </p:cNvPr>
          <p:cNvSpPr/>
          <p:nvPr/>
        </p:nvSpPr>
        <p:spPr>
          <a:xfrm flipH="1">
            <a:off x="6656070" y="2004060"/>
            <a:ext cx="293370" cy="177344"/>
          </a:xfrm>
          <a:custGeom>
            <a:avLst/>
            <a:gdLst/>
            <a:ahLst/>
            <a:cxnLst/>
            <a:rect l="l" t="t" r="r" b="b"/>
            <a:pathLst>
              <a:path w="537844" h="986154">
                <a:moveTo>
                  <a:pt x="0" y="0"/>
                </a:moveTo>
                <a:lnTo>
                  <a:pt x="537299" y="0"/>
                </a:lnTo>
                <a:lnTo>
                  <a:pt x="537299" y="986099"/>
                </a:lnTo>
                <a:lnTo>
                  <a:pt x="0" y="986099"/>
                </a:lnTo>
                <a:lnTo>
                  <a:pt x="0" y="0"/>
                </a:lnTo>
                <a:close/>
              </a:path>
            </a:pathLst>
          </a:custGeom>
          <a:ln w="25400">
            <a:solidFill>
              <a:schemeClr val="accent2"/>
            </a:solidFill>
          </a:ln>
        </p:spPr>
        <p:txBody>
          <a:bodyPr wrap="square" lIns="0" tIns="0" rIns="0" bIns="0" rtlCol="0"/>
          <a:lstStyle/>
          <a:p>
            <a:endParaRPr/>
          </a:p>
        </p:txBody>
      </p:sp>
      <p:sp>
        <p:nvSpPr>
          <p:cNvPr id="63" name="TextBox 62">
            <a:extLst>
              <a:ext uri="{FF2B5EF4-FFF2-40B4-BE49-F238E27FC236}">
                <a16:creationId xmlns:a16="http://schemas.microsoft.com/office/drawing/2014/main" id="{4EF9CCF5-610F-469E-8EDA-28779161B7E8}"/>
              </a:ext>
            </a:extLst>
          </p:cNvPr>
          <p:cNvSpPr txBox="1"/>
          <p:nvPr/>
        </p:nvSpPr>
        <p:spPr>
          <a:xfrm>
            <a:off x="2209800" y="4164467"/>
            <a:ext cx="3355662" cy="646331"/>
          </a:xfrm>
          <a:prstGeom prst="rect">
            <a:avLst/>
          </a:prstGeom>
          <a:noFill/>
        </p:spPr>
        <p:txBody>
          <a:bodyPr wrap="none" rtlCol="0">
            <a:spAutoFit/>
          </a:bodyPr>
          <a:lstStyle/>
          <a:p>
            <a:pPr marL="285750" indent="-285750">
              <a:buFont typeface="Arial" panose="020B0604020202020204" pitchFamily="34" charset="0"/>
              <a:buChar char="•"/>
            </a:pPr>
            <a:r>
              <a:rPr lang="en-US"/>
              <a:t>quite computationally efficient</a:t>
            </a:r>
          </a:p>
          <a:p>
            <a:pPr marL="285750" indent="-285750">
              <a:buFont typeface="Arial" panose="020B0604020202020204" pitchFamily="34" charset="0"/>
              <a:buChar char="•"/>
            </a:pPr>
            <a:r>
              <a:rPr lang="en-US"/>
              <a:t>not accurate bounding box </a:t>
            </a:r>
          </a:p>
        </p:txBody>
      </p:sp>
      <p:sp>
        <p:nvSpPr>
          <p:cNvPr id="3" name="Footer Placeholder 2">
            <a:extLst>
              <a:ext uri="{FF2B5EF4-FFF2-40B4-BE49-F238E27FC236}">
                <a16:creationId xmlns:a16="http://schemas.microsoft.com/office/drawing/2014/main" id="{756CBA3F-1B47-4B9E-B7C6-8A28D90ADE8A}"/>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172340907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2949" y="209550"/>
            <a:ext cx="5962549" cy="520655"/>
          </a:xfrm>
          <a:prstGeom prst="rect">
            <a:avLst/>
          </a:prstGeom>
        </p:spPr>
        <p:txBody>
          <a:bodyPr vert="horz" wrap="square" lIns="0" tIns="12700" rIns="0" bIns="0" rtlCol="0">
            <a:spAutoFit/>
          </a:bodyPr>
          <a:lstStyle/>
          <a:p>
            <a:pPr marL="12700">
              <a:lnSpc>
                <a:spcPct val="100000"/>
              </a:lnSpc>
              <a:spcBef>
                <a:spcPts val="100"/>
              </a:spcBef>
            </a:pPr>
            <a:r>
              <a:rPr spc="-5" dirty="0"/>
              <a:t>Region</a:t>
            </a:r>
            <a:r>
              <a:rPr spc="-90" dirty="0"/>
              <a:t> </a:t>
            </a:r>
            <a:r>
              <a:rPr spc="-5" dirty="0"/>
              <a:t>Proposals</a:t>
            </a:r>
          </a:p>
        </p:txBody>
      </p:sp>
      <p:sp>
        <p:nvSpPr>
          <p:cNvPr id="3" name="object 3"/>
          <p:cNvSpPr/>
          <p:nvPr/>
        </p:nvSpPr>
        <p:spPr>
          <a:xfrm>
            <a:off x="5548350" y="1919350"/>
            <a:ext cx="3105375" cy="2066799"/>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 name="object 4"/>
          <p:cNvSpPr/>
          <p:nvPr/>
        </p:nvSpPr>
        <p:spPr>
          <a:xfrm>
            <a:off x="490275" y="1919200"/>
            <a:ext cx="3105375" cy="2066799"/>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5" name="object 5"/>
          <p:cNvSpPr/>
          <p:nvPr/>
        </p:nvSpPr>
        <p:spPr>
          <a:xfrm>
            <a:off x="3734099" y="2952750"/>
            <a:ext cx="1504950" cy="0"/>
          </a:xfrm>
          <a:custGeom>
            <a:avLst/>
            <a:gdLst/>
            <a:ahLst/>
            <a:cxnLst/>
            <a:rect l="l" t="t" r="r" b="b"/>
            <a:pathLst>
              <a:path w="1504950">
                <a:moveTo>
                  <a:pt x="0" y="0"/>
                </a:moveTo>
                <a:lnTo>
                  <a:pt x="1504349" y="0"/>
                </a:lnTo>
              </a:path>
            </a:pathLst>
          </a:custGeom>
          <a:ln w="28574">
            <a:solidFill>
              <a:srgbClr val="666666"/>
            </a:solidFill>
          </a:ln>
        </p:spPr>
        <p:txBody>
          <a:bodyPr wrap="square" lIns="0" tIns="0" rIns="0" bIns="0" rtlCol="0"/>
          <a:lstStyle/>
          <a:p>
            <a:endParaRPr/>
          </a:p>
        </p:txBody>
      </p:sp>
      <p:sp>
        <p:nvSpPr>
          <p:cNvPr id="6" name="object 6"/>
          <p:cNvSpPr/>
          <p:nvPr/>
        </p:nvSpPr>
        <p:spPr>
          <a:xfrm>
            <a:off x="5224162" y="2891264"/>
            <a:ext cx="158251" cy="122971"/>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7" name="object 7"/>
          <p:cNvSpPr txBox="1"/>
          <p:nvPr/>
        </p:nvSpPr>
        <p:spPr>
          <a:xfrm>
            <a:off x="1212949" y="883056"/>
            <a:ext cx="6606540" cy="852169"/>
          </a:xfrm>
          <a:prstGeom prst="rect">
            <a:avLst/>
          </a:prstGeom>
        </p:spPr>
        <p:txBody>
          <a:bodyPr vert="horz" wrap="square" lIns="0" tIns="12700" rIns="0" bIns="0" rtlCol="0">
            <a:spAutoFit/>
          </a:bodyPr>
          <a:lstStyle/>
          <a:p>
            <a:pPr marL="379095" indent="-367030">
              <a:lnSpc>
                <a:spcPct val="100000"/>
              </a:lnSpc>
              <a:spcBef>
                <a:spcPts val="100"/>
              </a:spcBef>
              <a:buChar char="●"/>
              <a:tabLst>
                <a:tab pos="379095" algn="l"/>
                <a:tab pos="379730" algn="l"/>
              </a:tabLst>
            </a:pPr>
            <a:r>
              <a:rPr sz="1800" spc="-5" dirty="0">
                <a:latin typeface="Arial"/>
                <a:cs typeface="Arial"/>
              </a:rPr>
              <a:t>Find </a:t>
            </a:r>
            <a:r>
              <a:rPr sz="1800" dirty="0">
                <a:latin typeface="Arial"/>
                <a:cs typeface="Arial"/>
              </a:rPr>
              <a:t>“blobby” </a:t>
            </a:r>
            <a:r>
              <a:rPr sz="1800" spc="-5" dirty="0">
                <a:latin typeface="Arial"/>
                <a:cs typeface="Arial"/>
              </a:rPr>
              <a:t>image </a:t>
            </a:r>
            <a:r>
              <a:rPr sz="1800" dirty="0">
                <a:latin typeface="Arial"/>
                <a:cs typeface="Arial"/>
              </a:rPr>
              <a:t>regions </a:t>
            </a:r>
            <a:r>
              <a:rPr sz="1800" spc="-5" dirty="0">
                <a:latin typeface="Arial"/>
                <a:cs typeface="Arial"/>
              </a:rPr>
              <a:t>that are likely to </a:t>
            </a:r>
            <a:r>
              <a:rPr sz="1800" dirty="0">
                <a:latin typeface="Arial"/>
                <a:cs typeface="Arial"/>
              </a:rPr>
              <a:t>contain</a:t>
            </a:r>
            <a:r>
              <a:rPr sz="1800" spc="-70" dirty="0">
                <a:latin typeface="Arial"/>
                <a:cs typeface="Arial"/>
              </a:rPr>
              <a:t> </a:t>
            </a:r>
            <a:r>
              <a:rPr sz="1800" spc="-5" dirty="0">
                <a:latin typeface="Arial"/>
                <a:cs typeface="Arial"/>
              </a:rPr>
              <a:t>objects</a:t>
            </a:r>
            <a:endParaRPr sz="1800">
              <a:latin typeface="Arial"/>
              <a:cs typeface="Arial"/>
            </a:endParaRPr>
          </a:p>
          <a:p>
            <a:pPr marL="379095" marR="5080" indent="-367030">
              <a:lnSpc>
                <a:spcPct val="100699"/>
              </a:lnSpc>
              <a:buChar char="●"/>
              <a:tabLst>
                <a:tab pos="379095" algn="l"/>
                <a:tab pos="379730" algn="l"/>
              </a:tabLst>
            </a:pPr>
            <a:r>
              <a:rPr sz="1800" spc="-5" dirty="0">
                <a:latin typeface="Arial"/>
                <a:cs typeface="Arial"/>
              </a:rPr>
              <a:t>Relatively fast to </a:t>
            </a:r>
            <a:r>
              <a:rPr sz="1800" dirty="0">
                <a:latin typeface="Arial"/>
                <a:cs typeface="Arial"/>
              </a:rPr>
              <a:t>run; </a:t>
            </a:r>
            <a:r>
              <a:rPr sz="1800" spc="-5" dirty="0">
                <a:latin typeface="Arial"/>
                <a:cs typeface="Arial"/>
              </a:rPr>
              <a:t>e.g. Selective Search gives 1000 </a:t>
            </a:r>
            <a:r>
              <a:rPr sz="1800" dirty="0">
                <a:latin typeface="Arial"/>
                <a:cs typeface="Arial"/>
              </a:rPr>
              <a:t>region  </a:t>
            </a:r>
            <a:r>
              <a:rPr sz="1800" spc="-5" dirty="0">
                <a:latin typeface="Arial"/>
                <a:cs typeface="Arial"/>
              </a:rPr>
              <a:t>proposals in </a:t>
            </a:r>
            <a:r>
              <a:rPr sz="1800" dirty="0">
                <a:latin typeface="Arial"/>
                <a:cs typeface="Arial"/>
              </a:rPr>
              <a:t>a </a:t>
            </a:r>
            <a:r>
              <a:rPr sz="1800" spc="-5" dirty="0">
                <a:latin typeface="Arial"/>
                <a:cs typeface="Arial"/>
              </a:rPr>
              <a:t>few </a:t>
            </a:r>
            <a:r>
              <a:rPr sz="1800" dirty="0">
                <a:latin typeface="Arial"/>
                <a:cs typeface="Arial"/>
              </a:rPr>
              <a:t>seconds </a:t>
            </a:r>
            <a:r>
              <a:rPr sz="1800" spc="-5" dirty="0">
                <a:latin typeface="Arial"/>
                <a:cs typeface="Arial"/>
              </a:rPr>
              <a:t>on</a:t>
            </a:r>
            <a:r>
              <a:rPr sz="1800" spc="-30" dirty="0">
                <a:latin typeface="Arial"/>
                <a:cs typeface="Arial"/>
              </a:rPr>
              <a:t> </a:t>
            </a:r>
            <a:r>
              <a:rPr sz="1800" spc="-5" dirty="0">
                <a:latin typeface="Arial"/>
                <a:cs typeface="Arial"/>
              </a:rPr>
              <a:t>CPU</a:t>
            </a:r>
            <a:endParaRPr sz="1800">
              <a:latin typeface="Arial"/>
              <a:cs typeface="Arial"/>
            </a:endParaRPr>
          </a:p>
        </p:txBody>
      </p:sp>
      <p:sp>
        <p:nvSpPr>
          <p:cNvPr id="8" name="object 8"/>
          <p:cNvSpPr/>
          <p:nvPr/>
        </p:nvSpPr>
        <p:spPr>
          <a:xfrm>
            <a:off x="5802600" y="2389850"/>
            <a:ext cx="1407795" cy="1407795"/>
          </a:xfrm>
          <a:custGeom>
            <a:avLst/>
            <a:gdLst/>
            <a:ahLst/>
            <a:cxnLst/>
            <a:rect l="l" t="t" r="r" b="b"/>
            <a:pathLst>
              <a:path w="1407795" h="1407795">
                <a:moveTo>
                  <a:pt x="0" y="0"/>
                </a:moveTo>
                <a:lnTo>
                  <a:pt x="1407299" y="0"/>
                </a:lnTo>
                <a:lnTo>
                  <a:pt x="1407299" y="1407299"/>
                </a:lnTo>
                <a:lnTo>
                  <a:pt x="0" y="1407299"/>
                </a:lnTo>
                <a:lnTo>
                  <a:pt x="0" y="0"/>
                </a:lnTo>
                <a:close/>
              </a:path>
            </a:pathLst>
          </a:custGeom>
          <a:ln w="38099">
            <a:solidFill>
              <a:srgbClr val="00FF00"/>
            </a:solidFill>
          </a:ln>
        </p:spPr>
        <p:txBody>
          <a:bodyPr wrap="square" lIns="0" tIns="0" rIns="0" bIns="0" rtlCol="0"/>
          <a:lstStyle/>
          <a:p>
            <a:endParaRPr/>
          </a:p>
        </p:txBody>
      </p:sp>
      <p:sp>
        <p:nvSpPr>
          <p:cNvPr id="9" name="object 9"/>
          <p:cNvSpPr/>
          <p:nvPr/>
        </p:nvSpPr>
        <p:spPr>
          <a:xfrm>
            <a:off x="6345499" y="2007849"/>
            <a:ext cx="2231390" cy="1903730"/>
          </a:xfrm>
          <a:custGeom>
            <a:avLst/>
            <a:gdLst/>
            <a:ahLst/>
            <a:cxnLst/>
            <a:rect l="l" t="t" r="r" b="b"/>
            <a:pathLst>
              <a:path w="2231390" h="1903729">
                <a:moveTo>
                  <a:pt x="0" y="0"/>
                </a:moveTo>
                <a:lnTo>
                  <a:pt x="2231099" y="0"/>
                </a:lnTo>
                <a:lnTo>
                  <a:pt x="2231099" y="1903199"/>
                </a:lnTo>
                <a:lnTo>
                  <a:pt x="0" y="1903199"/>
                </a:lnTo>
                <a:lnTo>
                  <a:pt x="0" y="0"/>
                </a:lnTo>
                <a:close/>
              </a:path>
            </a:pathLst>
          </a:custGeom>
          <a:ln w="38099">
            <a:solidFill>
              <a:srgbClr val="00FF00"/>
            </a:solidFill>
          </a:ln>
        </p:spPr>
        <p:txBody>
          <a:bodyPr wrap="square" lIns="0" tIns="0" rIns="0" bIns="0" rtlCol="0"/>
          <a:lstStyle/>
          <a:p>
            <a:endParaRPr/>
          </a:p>
        </p:txBody>
      </p:sp>
      <p:sp>
        <p:nvSpPr>
          <p:cNvPr id="10" name="object 10"/>
          <p:cNvSpPr/>
          <p:nvPr/>
        </p:nvSpPr>
        <p:spPr>
          <a:xfrm>
            <a:off x="7287949" y="3081750"/>
            <a:ext cx="296545" cy="252095"/>
          </a:xfrm>
          <a:custGeom>
            <a:avLst/>
            <a:gdLst/>
            <a:ahLst/>
            <a:cxnLst/>
            <a:rect l="l" t="t" r="r" b="b"/>
            <a:pathLst>
              <a:path w="296545" h="252095">
                <a:moveTo>
                  <a:pt x="0" y="0"/>
                </a:moveTo>
                <a:lnTo>
                  <a:pt x="296099" y="0"/>
                </a:lnTo>
                <a:lnTo>
                  <a:pt x="296099" y="251999"/>
                </a:lnTo>
                <a:lnTo>
                  <a:pt x="0" y="251999"/>
                </a:lnTo>
                <a:lnTo>
                  <a:pt x="0" y="0"/>
                </a:lnTo>
                <a:close/>
              </a:path>
            </a:pathLst>
          </a:custGeom>
          <a:ln w="38099">
            <a:solidFill>
              <a:srgbClr val="00FF00"/>
            </a:solidFill>
          </a:ln>
        </p:spPr>
        <p:txBody>
          <a:bodyPr wrap="square" lIns="0" tIns="0" rIns="0" bIns="0" rtlCol="0"/>
          <a:lstStyle/>
          <a:p>
            <a:endParaRPr/>
          </a:p>
        </p:txBody>
      </p:sp>
      <p:sp>
        <p:nvSpPr>
          <p:cNvPr id="11" name="object 11"/>
          <p:cNvSpPr/>
          <p:nvPr/>
        </p:nvSpPr>
        <p:spPr>
          <a:xfrm>
            <a:off x="7952875" y="2829749"/>
            <a:ext cx="469265" cy="393700"/>
          </a:xfrm>
          <a:custGeom>
            <a:avLst/>
            <a:gdLst/>
            <a:ahLst/>
            <a:cxnLst/>
            <a:rect l="l" t="t" r="r" b="b"/>
            <a:pathLst>
              <a:path w="469265" h="393700">
                <a:moveTo>
                  <a:pt x="0" y="0"/>
                </a:moveTo>
                <a:lnTo>
                  <a:pt x="469199" y="0"/>
                </a:lnTo>
                <a:lnTo>
                  <a:pt x="469199" y="393599"/>
                </a:lnTo>
                <a:lnTo>
                  <a:pt x="0" y="393599"/>
                </a:lnTo>
                <a:lnTo>
                  <a:pt x="0" y="0"/>
                </a:lnTo>
                <a:close/>
              </a:path>
            </a:pathLst>
          </a:custGeom>
          <a:ln w="38099">
            <a:solidFill>
              <a:srgbClr val="00FF00"/>
            </a:solidFill>
          </a:ln>
        </p:spPr>
        <p:txBody>
          <a:bodyPr wrap="square" lIns="0" tIns="0" rIns="0" bIns="0" rtlCol="0"/>
          <a:lstStyle/>
          <a:p>
            <a:endParaRPr/>
          </a:p>
        </p:txBody>
      </p:sp>
      <p:sp>
        <p:nvSpPr>
          <p:cNvPr id="12" name="object 12"/>
          <p:cNvSpPr/>
          <p:nvPr/>
        </p:nvSpPr>
        <p:spPr>
          <a:xfrm>
            <a:off x="7473387" y="2756594"/>
            <a:ext cx="216535" cy="191135"/>
          </a:xfrm>
          <a:custGeom>
            <a:avLst/>
            <a:gdLst/>
            <a:ahLst/>
            <a:cxnLst/>
            <a:rect l="l" t="t" r="r" b="b"/>
            <a:pathLst>
              <a:path w="216534" h="191135">
                <a:moveTo>
                  <a:pt x="0" y="0"/>
                </a:moveTo>
                <a:lnTo>
                  <a:pt x="215999" y="0"/>
                </a:lnTo>
                <a:lnTo>
                  <a:pt x="215999" y="191099"/>
                </a:lnTo>
                <a:lnTo>
                  <a:pt x="0" y="191099"/>
                </a:lnTo>
                <a:lnTo>
                  <a:pt x="0" y="0"/>
                </a:lnTo>
                <a:close/>
              </a:path>
            </a:pathLst>
          </a:custGeom>
          <a:ln w="38099">
            <a:solidFill>
              <a:srgbClr val="00FF00"/>
            </a:solidFill>
          </a:ln>
        </p:spPr>
        <p:txBody>
          <a:bodyPr wrap="square" lIns="0" tIns="0" rIns="0" bIns="0" rtlCol="0"/>
          <a:lstStyle/>
          <a:p>
            <a:endParaRPr/>
          </a:p>
        </p:txBody>
      </p:sp>
      <p:sp>
        <p:nvSpPr>
          <p:cNvPr id="13" name="object 13"/>
          <p:cNvSpPr/>
          <p:nvPr/>
        </p:nvSpPr>
        <p:spPr>
          <a:xfrm>
            <a:off x="7051711" y="2860182"/>
            <a:ext cx="216535" cy="191135"/>
          </a:xfrm>
          <a:custGeom>
            <a:avLst/>
            <a:gdLst/>
            <a:ahLst/>
            <a:cxnLst/>
            <a:rect l="l" t="t" r="r" b="b"/>
            <a:pathLst>
              <a:path w="216534" h="191135">
                <a:moveTo>
                  <a:pt x="0" y="0"/>
                </a:moveTo>
                <a:lnTo>
                  <a:pt x="215999" y="0"/>
                </a:lnTo>
                <a:lnTo>
                  <a:pt x="215999" y="191099"/>
                </a:lnTo>
                <a:lnTo>
                  <a:pt x="0" y="191099"/>
                </a:lnTo>
                <a:lnTo>
                  <a:pt x="0" y="0"/>
                </a:lnTo>
                <a:close/>
              </a:path>
            </a:pathLst>
          </a:custGeom>
          <a:ln w="38099">
            <a:solidFill>
              <a:srgbClr val="00FF00"/>
            </a:solidFill>
          </a:ln>
        </p:spPr>
        <p:txBody>
          <a:bodyPr wrap="square" lIns="0" tIns="0" rIns="0" bIns="0" rtlCol="0"/>
          <a:lstStyle/>
          <a:p>
            <a:endParaRPr/>
          </a:p>
        </p:txBody>
      </p:sp>
      <p:sp>
        <p:nvSpPr>
          <p:cNvPr id="14" name="object 14"/>
          <p:cNvSpPr/>
          <p:nvPr/>
        </p:nvSpPr>
        <p:spPr>
          <a:xfrm>
            <a:off x="5840150" y="2853150"/>
            <a:ext cx="393700" cy="350520"/>
          </a:xfrm>
          <a:custGeom>
            <a:avLst/>
            <a:gdLst/>
            <a:ahLst/>
            <a:cxnLst/>
            <a:rect l="l" t="t" r="r" b="b"/>
            <a:pathLst>
              <a:path w="393700" h="350519">
                <a:moveTo>
                  <a:pt x="0" y="0"/>
                </a:moveTo>
                <a:lnTo>
                  <a:pt x="393599" y="0"/>
                </a:lnTo>
                <a:lnTo>
                  <a:pt x="393599" y="350099"/>
                </a:lnTo>
                <a:lnTo>
                  <a:pt x="0" y="350099"/>
                </a:lnTo>
                <a:lnTo>
                  <a:pt x="0" y="0"/>
                </a:lnTo>
                <a:close/>
              </a:path>
            </a:pathLst>
          </a:custGeom>
          <a:ln w="38099">
            <a:solidFill>
              <a:srgbClr val="00FF00"/>
            </a:solidFill>
          </a:ln>
        </p:spPr>
        <p:txBody>
          <a:bodyPr wrap="square" lIns="0" tIns="0" rIns="0" bIns="0" rtlCol="0"/>
          <a:lstStyle/>
          <a:p>
            <a:endParaRPr/>
          </a:p>
        </p:txBody>
      </p:sp>
      <p:sp>
        <p:nvSpPr>
          <p:cNvPr id="15" name="object 15"/>
          <p:cNvSpPr/>
          <p:nvPr/>
        </p:nvSpPr>
        <p:spPr>
          <a:xfrm>
            <a:off x="6025091" y="2548350"/>
            <a:ext cx="393700" cy="350520"/>
          </a:xfrm>
          <a:custGeom>
            <a:avLst/>
            <a:gdLst/>
            <a:ahLst/>
            <a:cxnLst/>
            <a:rect l="l" t="t" r="r" b="b"/>
            <a:pathLst>
              <a:path w="393700" h="350519">
                <a:moveTo>
                  <a:pt x="0" y="0"/>
                </a:moveTo>
                <a:lnTo>
                  <a:pt x="393599" y="0"/>
                </a:lnTo>
                <a:lnTo>
                  <a:pt x="393599" y="350099"/>
                </a:lnTo>
                <a:lnTo>
                  <a:pt x="0" y="350099"/>
                </a:lnTo>
                <a:lnTo>
                  <a:pt x="0" y="0"/>
                </a:lnTo>
                <a:close/>
              </a:path>
            </a:pathLst>
          </a:custGeom>
          <a:ln w="38099">
            <a:solidFill>
              <a:srgbClr val="00FF00"/>
            </a:solidFill>
          </a:ln>
        </p:spPr>
        <p:txBody>
          <a:bodyPr wrap="square" lIns="0" tIns="0" rIns="0" bIns="0" rtlCol="0"/>
          <a:lstStyle/>
          <a:p>
            <a:endParaRPr/>
          </a:p>
        </p:txBody>
      </p:sp>
      <p:sp>
        <p:nvSpPr>
          <p:cNvPr id="16" name="object 16"/>
          <p:cNvSpPr/>
          <p:nvPr/>
        </p:nvSpPr>
        <p:spPr>
          <a:xfrm>
            <a:off x="6449750" y="2548350"/>
            <a:ext cx="393700" cy="252095"/>
          </a:xfrm>
          <a:custGeom>
            <a:avLst/>
            <a:gdLst/>
            <a:ahLst/>
            <a:cxnLst/>
            <a:rect l="l" t="t" r="r" b="b"/>
            <a:pathLst>
              <a:path w="393700" h="252094">
                <a:moveTo>
                  <a:pt x="0" y="0"/>
                </a:moveTo>
                <a:lnTo>
                  <a:pt x="393599" y="0"/>
                </a:lnTo>
                <a:lnTo>
                  <a:pt x="393599" y="251999"/>
                </a:lnTo>
                <a:lnTo>
                  <a:pt x="0" y="251999"/>
                </a:lnTo>
                <a:lnTo>
                  <a:pt x="0" y="0"/>
                </a:lnTo>
                <a:close/>
              </a:path>
            </a:pathLst>
          </a:custGeom>
          <a:ln w="38099">
            <a:solidFill>
              <a:srgbClr val="00FF00"/>
            </a:solidFill>
          </a:ln>
        </p:spPr>
        <p:txBody>
          <a:bodyPr wrap="square" lIns="0" tIns="0" rIns="0" bIns="0" rtlCol="0"/>
          <a:lstStyle/>
          <a:p>
            <a:endParaRPr/>
          </a:p>
        </p:txBody>
      </p:sp>
      <p:sp>
        <p:nvSpPr>
          <p:cNvPr id="17" name="object 17"/>
          <p:cNvSpPr txBox="1"/>
          <p:nvPr/>
        </p:nvSpPr>
        <p:spPr>
          <a:xfrm>
            <a:off x="73025" y="4194951"/>
            <a:ext cx="3308350" cy="402590"/>
          </a:xfrm>
          <a:prstGeom prst="rect">
            <a:avLst/>
          </a:prstGeom>
        </p:spPr>
        <p:txBody>
          <a:bodyPr vert="horz" wrap="square" lIns="0" tIns="8890" rIns="0" bIns="0" rtlCol="0">
            <a:spAutoFit/>
          </a:bodyPr>
          <a:lstStyle/>
          <a:p>
            <a:pPr marL="12700" marR="880744">
              <a:lnSpc>
                <a:spcPct val="104200"/>
              </a:lnSpc>
              <a:spcBef>
                <a:spcPts val="70"/>
              </a:spcBef>
            </a:pPr>
            <a:r>
              <a:rPr sz="600" spc="-5" dirty="0">
                <a:latin typeface="Arial"/>
                <a:cs typeface="Arial"/>
              </a:rPr>
              <a:t>Alexe et al, </a:t>
            </a:r>
            <a:r>
              <a:rPr sz="600" dirty="0">
                <a:latin typeface="Arial"/>
                <a:cs typeface="Arial"/>
              </a:rPr>
              <a:t>“Measuring </a:t>
            </a:r>
            <a:r>
              <a:rPr sz="600" spc="-5" dirty="0">
                <a:latin typeface="Arial"/>
                <a:cs typeface="Arial"/>
              </a:rPr>
              <a:t>the objectness of image windows”, TPAMI 2012  Uijlings et al, </a:t>
            </a:r>
            <a:r>
              <a:rPr sz="600" dirty="0">
                <a:latin typeface="Arial"/>
                <a:cs typeface="Arial"/>
              </a:rPr>
              <a:t>“Selective </a:t>
            </a:r>
            <a:r>
              <a:rPr sz="600" spc="-5" dirty="0">
                <a:latin typeface="Arial"/>
                <a:cs typeface="Arial"/>
              </a:rPr>
              <a:t>Search for Object Recognition”, IJCV</a:t>
            </a:r>
            <a:r>
              <a:rPr sz="600" spc="-40" dirty="0">
                <a:latin typeface="Arial"/>
                <a:cs typeface="Arial"/>
              </a:rPr>
              <a:t> </a:t>
            </a:r>
            <a:r>
              <a:rPr sz="600" spc="-5" dirty="0">
                <a:latin typeface="Arial"/>
                <a:cs typeface="Arial"/>
              </a:rPr>
              <a:t>2013</a:t>
            </a:r>
            <a:endParaRPr sz="600">
              <a:latin typeface="Arial"/>
              <a:cs typeface="Arial"/>
            </a:endParaRPr>
          </a:p>
          <a:p>
            <a:pPr marL="12700" marR="5080">
              <a:lnSpc>
                <a:spcPct val="104200"/>
              </a:lnSpc>
            </a:pPr>
            <a:r>
              <a:rPr sz="600" spc="-5" dirty="0">
                <a:latin typeface="Arial"/>
                <a:cs typeface="Arial"/>
              </a:rPr>
              <a:t>Cheng et al, </a:t>
            </a:r>
            <a:r>
              <a:rPr sz="600" dirty="0">
                <a:latin typeface="Arial"/>
                <a:cs typeface="Arial"/>
              </a:rPr>
              <a:t>“BING: </a:t>
            </a:r>
            <a:r>
              <a:rPr sz="600" spc="-5" dirty="0">
                <a:latin typeface="Arial"/>
                <a:cs typeface="Arial"/>
              </a:rPr>
              <a:t>Binarized normed gradients for objectness estimation at 300fps”, CVPR 2014  Zitnick and Dollar, </a:t>
            </a:r>
            <a:r>
              <a:rPr sz="600" dirty="0">
                <a:latin typeface="Arial"/>
                <a:cs typeface="Arial"/>
              </a:rPr>
              <a:t>“Edge </a:t>
            </a:r>
            <a:r>
              <a:rPr sz="600" spc="-5" dirty="0">
                <a:latin typeface="Arial"/>
                <a:cs typeface="Arial"/>
              </a:rPr>
              <a:t>boxes: Locating object proposals from edges”, ECCV</a:t>
            </a:r>
            <a:r>
              <a:rPr sz="600" spc="-30" dirty="0">
                <a:latin typeface="Arial"/>
                <a:cs typeface="Arial"/>
              </a:rPr>
              <a:t> </a:t>
            </a:r>
            <a:r>
              <a:rPr sz="600" spc="-5" dirty="0">
                <a:latin typeface="Arial"/>
                <a:cs typeface="Arial"/>
              </a:rPr>
              <a:t>2014</a:t>
            </a:r>
            <a:endParaRPr sz="600">
              <a:latin typeface="Arial"/>
              <a:cs typeface="Arial"/>
            </a:endParaRPr>
          </a:p>
        </p:txBody>
      </p:sp>
      <p:sp>
        <p:nvSpPr>
          <p:cNvPr id="18" name="Footer Placeholder 17">
            <a:extLst>
              <a:ext uri="{FF2B5EF4-FFF2-40B4-BE49-F238E27FC236}">
                <a16:creationId xmlns:a16="http://schemas.microsoft.com/office/drawing/2014/main" id="{58FAF0CE-0403-4B40-B83C-BB3BF674C0CF}"/>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2950" y="276492"/>
            <a:ext cx="1170940" cy="452120"/>
          </a:xfrm>
          <a:prstGeom prst="rect">
            <a:avLst/>
          </a:prstGeom>
        </p:spPr>
        <p:txBody>
          <a:bodyPr vert="horz" wrap="square" lIns="0" tIns="12700" rIns="0" bIns="0" rtlCol="0">
            <a:spAutoFit/>
          </a:bodyPr>
          <a:lstStyle/>
          <a:p>
            <a:pPr marL="12700">
              <a:lnSpc>
                <a:spcPct val="100000"/>
              </a:lnSpc>
              <a:spcBef>
                <a:spcPts val="100"/>
              </a:spcBef>
            </a:pPr>
            <a:r>
              <a:rPr spc="-5" dirty="0"/>
              <a:t>R-CNN</a:t>
            </a:r>
          </a:p>
        </p:txBody>
      </p:sp>
      <p:sp>
        <p:nvSpPr>
          <p:cNvPr id="3" name="object 3"/>
          <p:cNvSpPr/>
          <p:nvPr/>
        </p:nvSpPr>
        <p:spPr>
          <a:xfrm>
            <a:off x="1095084" y="3247085"/>
            <a:ext cx="3601511" cy="1216119"/>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 name="object 4"/>
          <p:cNvSpPr/>
          <p:nvPr/>
        </p:nvSpPr>
        <p:spPr>
          <a:xfrm>
            <a:off x="1095084" y="3247085"/>
            <a:ext cx="3601720" cy="1216660"/>
          </a:xfrm>
          <a:custGeom>
            <a:avLst/>
            <a:gdLst/>
            <a:ahLst/>
            <a:cxnLst/>
            <a:rect l="l" t="t" r="r" b="b"/>
            <a:pathLst>
              <a:path w="3601720" h="1216660">
                <a:moveTo>
                  <a:pt x="0" y="1216119"/>
                </a:moveTo>
                <a:lnTo>
                  <a:pt x="1124047" y="0"/>
                </a:lnTo>
                <a:lnTo>
                  <a:pt x="3601511" y="0"/>
                </a:lnTo>
                <a:lnTo>
                  <a:pt x="2477464" y="1216119"/>
                </a:lnTo>
                <a:lnTo>
                  <a:pt x="0" y="1216119"/>
                </a:lnTo>
                <a:close/>
              </a:path>
            </a:pathLst>
          </a:custGeom>
          <a:ln w="12699">
            <a:solidFill>
              <a:srgbClr val="1C7F66"/>
            </a:solidFill>
          </a:ln>
        </p:spPr>
        <p:txBody>
          <a:bodyPr wrap="square" lIns="0" tIns="0" rIns="0" bIns="0" rtlCol="0"/>
          <a:lstStyle/>
          <a:p>
            <a:endParaRPr/>
          </a:p>
        </p:txBody>
      </p:sp>
      <p:sp>
        <p:nvSpPr>
          <p:cNvPr id="5" name="object 5"/>
          <p:cNvSpPr/>
          <p:nvPr/>
        </p:nvSpPr>
        <p:spPr>
          <a:xfrm>
            <a:off x="3828430" y="4362411"/>
            <a:ext cx="842181" cy="149572"/>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6" name="object 6"/>
          <p:cNvSpPr txBox="1"/>
          <p:nvPr/>
        </p:nvSpPr>
        <p:spPr>
          <a:xfrm>
            <a:off x="5521349" y="4162410"/>
            <a:ext cx="3416300" cy="386715"/>
          </a:xfrm>
          <a:prstGeom prst="rect">
            <a:avLst/>
          </a:prstGeom>
        </p:spPr>
        <p:txBody>
          <a:bodyPr vert="horz" wrap="square" lIns="0" tIns="635" rIns="0" bIns="0" rtlCol="0">
            <a:spAutoFit/>
          </a:bodyPr>
          <a:lstStyle/>
          <a:p>
            <a:pPr marL="12700" marR="147955">
              <a:lnSpc>
                <a:spcPct val="101600"/>
              </a:lnSpc>
              <a:spcBef>
                <a:spcPts val="5"/>
              </a:spcBef>
            </a:pPr>
            <a:r>
              <a:rPr sz="800" spc="-5" dirty="0">
                <a:latin typeface="Arial"/>
                <a:cs typeface="Arial"/>
              </a:rPr>
              <a:t>Girshick et al, </a:t>
            </a:r>
            <a:r>
              <a:rPr sz="800" dirty="0">
                <a:latin typeface="Arial"/>
                <a:cs typeface="Arial"/>
              </a:rPr>
              <a:t>“Rich </a:t>
            </a:r>
            <a:r>
              <a:rPr sz="800" spc="-5" dirty="0">
                <a:latin typeface="Arial"/>
                <a:cs typeface="Arial"/>
              </a:rPr>
              <a:t>feature hierarchies for accurate object detection and  </a:t>
            </a:r>
            <a:r>
              <a:rPr sz="800" dirty="0">
                <a:latin typeface="Arial"/>
                <a:cs typeface="Arial"/>
              </a:rPr>
              <a:t>semantic segmentation”, </a:t>
            </a:r>
            <a:r>
              <a:rPr sz="800" spc="-5" dirty="0">
                <a:latin typeface="Arial"/>
                <a:cs typeface="Arial"/>
              </a:rPr>
              <a:t>CVPR</a:t>
            </a:r>
            <a:r>
              <a:rPr sz="800" spc="-20" dirty="0">
                <a:latin typeface="Arial"/>
                <a:cs typeface="Arial"/>
              </a:rPr>
              <a:t> </a:t>
            </a:r>
            <a:r>
              <a:rPr sz="800" spc="-5" dirty="0">
                <a:latin typeface="Arial"/>
                <a:cs typeface="Arial"/>
              </a:rPr>
              <a:t>2014.</a:t>
            </a:r>
            <a:endParaRPr sz="800">
              <a:latin typeface="Arial"/>
              <a:cs typeface="Arial"/>
            </a:endParaRPr>
          </a:p>
          <a:p>
            <a:pPr marL="12700">
              <a:lnSpc>
                <a:spcPct val="100000"/>
              </a:lnSpc>
              <a:spcBef>
                <a:spcPts val="15"/>
              </a:spcBef>
            </a:pPr>
            <a:r>
              <a:rPr sz="800" spc="-5" dirty="0">
                <a:latin typeface="Arial"/>
                <a:cs typeface="Arial"/>
              </a:rPr>
              <a:t>Figure </a:t>
            </a:r>
            <a:r>
              <a:rPr sz="800" dirty="0">
                <a:latin typeface="Arial"/>
                <a:cs typeface="Arial"/>
              </a:rPr>
              <a:t>copyright </a:t>
            </a:r>
            <a:r>
              <a:rPr sz="800" spc="-5" dirty="0">
                <a:latin typeface="Arial"/>
                <a:cs typeface="Arial"/>
              </a:rPr>
              <a:t>Ross Girshick, 2015; </a:t>
            </a:r>
            <a:r>
              <a:rPr sz="800" u="sng" spc="-5" dirty="0">
                <a:solidFill>
                  <a:srgbClr val="1155CC"/>
                </a:solidFill>
                <a:uFill>
                  <a:solidFill>
                    <a:srgbClr val="1155CC"/>
                  </a:solidFill>
                </a:uFill>
                <a:latin typeface="Arial"/>
                <a:cs typeface="Arial"/>
                <a:hlinkClick r:id="rId4"/>
              </a:rPr>
              <a:t>source</a:t>
            </a:r>
            <a:r>
              <a:rPr sz="800" spc="-5" dirty="0">
                <a:latin typeface="Arial"/>
                <a:cs typeface="Arial"/>
              </a:rPr>
              <a:t>. Reproduced with</a:t>
            </a:r>
            <a:r>
              <a:rPr sz="800" spc="-30" dirty="0">
                <a:latin typeface="Arial"/>
                <a:cs typeface="Arial"/>
              </a:rPr>
              <a:t> </a:t>
            </a:r>
            <a:r>
              <a:rPr sz="800" spc="-5" dirty="0">
                <a:latin typeface="Arial"/>
                <a:cs typeface="Arial"/>
              </a:rPr>
              <a:t>permission.</a:t>
            </a:r>
            <a:endParaRPr sz="800">
              <a:latin typeface="Arial"/>
              <a:cs typeface="Arial"/>
            </a:endParaRPr>
          </a:p>
        </p:txBody>
      </p:sp>
      <p:sp>
        <p:nvSpPr>
          <p:cNvPr id="8" name="object 8"/>
          <p:cNvSpPr txBox="1"/>
          <p:nvPr/>
        </p:nvSpPr>
        <p:spPr>
          <a:xfrm>
            <a:off x="7456525" y="4704900"/>
            <a:ext cx="1564005" cy="309245"/>
          </a:xfrm>
          <a:prstGeom prst="rect">
            <a:avLst/>
          </a:prstGeom>
        </p:spPr>
        <p:txBody>
          <a:bodyPr vert="horz" wrap="square" lIns="0" tIns="0" rIns="0" bIns="0" rtlCol="0">
            <a:spAutoFit/>
          </a:bodyPr>
          <a:lstStyle/>
          <a:p>
            <a:pPr marL="12700">
              <a:lnSpc>
                <a:spcPts val="2310"/>
              </a:lnSpc>
            </a:pPr>
            <a:r>
              <a:rPr sz="2000" dirty="0">
                <a:solidFill>
                  <a:srgbClr val="FFFFFF"/>
                </a:solidFill>
                <a:latin typeface="Arial"/>
                <a:cs typeface="Arial"/>
              </a:rPr>
              <a:t>May </a:t>
            </a:r>
            <a:r>
              <a:rPr sz="2000" spc="-5" dirty="0">
                <a:solidFill>
                  <a:srgbClr val="FFFFFF"/>
                </a:solidFill>
                <a:latin typeface="Arial"/>
                <a:cs typeface="Arial"/>
              </a:rPr>
              <a:t>10,</a:t>
            </a:r>
            <a:r>
              <a:rPr sz="2000" spc="-95" dirty="0">
                <a:solidFill>
                  <a:srgbClr val="FFFFFF"/>
                </a:solidFill>
                <a:latin typeface="Arial"/>
                <a:cs typeface="Arial"/>
              </a:rPr>
              <a:t> </a:t>
            </a:r>
            <a:r>
              <a:rPr sz="2000" spc="-5" dirty="0">
                <a:solidFill>
                  <a:srgbClr val="FFFFFF"/>
                </a:solidFill>
                <a:latin typeface="Arial"/>
                <a:cs typeface="Arial"/>
              </a:rPr>
              <a:t>2017</a:t>
            </a:r>
            <a:endParaRPr sz="2000">
              <a:latin typeface="Arial"/>
              <a:cs typeface="Arial"/>
            </a:endParaRPr>
          </a:p>
        </p:txBody>
      </p:sp>
      <p:sp>
        <p:nvSpPr>
          <p:cNvPr id="7" name="Footer Placeholder 6">
            <a:extLst>
              <a:ext uri="{FF2B5EF4-FFF2-40B4-BE49-F238E27FC236}">
                <a16:creationId xmlns:a16="http://schemas.microsoft.com/office/drawing/2014/main" id="{9C09515C-9E5A-45C0-922B-C18710E0B1D1}"/>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 y="125224"/>
            <a:ext cx="3595799" cy="202262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 name="object 3"/>
          <p:cNvSpPr/>
          <p:nvPr/>
        </p:nvSpPr>
        <p:spPr>
          <a:xfrm>
            <a:off x="152412" y="2240100"/>
            <a:ext cx="3595776" cy="2022623"/>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 name="object 4"/>
          <p:cNvSpPr txBox="1"/>
          <p:nvPr/>
        </p:nvSpPr>
        <p:spPr>
          <a:xfrm>
            <a:off x="183550" y="4301567"/>
            <a:ext cx="3524885" cy="234950"/>
          </a:xfrm>
          <a:prstGeom prst="rect">
            <a:avLst/>
          </a:prstGeom>
        </p:spPr>
        <p:txBody>
          <a:bodyPr vert="horz" wrap="square" lIns="0" tIns="12700" rIns="0" bIns="0" rtlCol="0">
            <a:spAutoFit/>
          </a:bodyPr>
          <a:lstStyle/>
          <a:p>
            <a:pPr marL="12700" marR="5080">
              <a:lnSpc>
                <a:spcPct val="114599"/>
              </a:lnSpc>
              <a:spcBef>
                <a:spcPts val="100"/>
              </a:spcBef>
            </a:pPr>
            <a:r>
              <a:rPr sz="600" spc="-5" dirty="0">
                <a:latin typeface="Calibri"/>
                <a:cs typeface="Calibri"/>
              </a:rPr>
              <a:t>Figures copyright Justin Johnson, 2015. Reproduced with permission. Generated using the Inceptionism </a:t>
            </a:r>
            <a:r>
              <a:rPr sz="600" dirty="0">
                <a:latin typeface="Calibri"/>
                <a:cs typeface="Calibri"/>
              </a:rPr>
              <a:t>approach  </a:t>
            </a:r>
            <a:r>
              <a:rPr sz="600" spc="-5" dirty="0">
                <a:latin typeface="Calibri"/>
                <a:cs typeface="Calibri"/>
              </a:rPr>
              <a:t>from </a:t>
            </a:r>
            <a:r>
              <a:rPr sz="600" dirty="0">
                <a:latin typeface="Calibri"/>
                <a:cs typeface="Calibri"/>
              </a:rPr>
              <a:t>a </a:t>
            </a:r>
            <a:r>
              <a:rPr sz="600" u="sng" spc="-5" dirty="0">
                <a:solidFill>
                  <a:srgbClr val="1155CC"/>
                </a:solidFill>
                <a:uFill>
                  <a:solidFill>
                    <a:srgbClr val="1155CC"/>
                  </a:solidFill>
                </a:uFill>
                <a:latin typeface="Calibri"/>
                <a:cs typeface="Calibri"/>
                <a:hlinkClick r:id="rId4"/>
              </a:rPr>
              <a:t>blog post</a:t>
            </a:r>
            <a:r>
              <a:rPr sz="600" spc="-5" dirty="0">
                <a:solidFill>
                  <a:srgbClr val="1155CC"/>
                </a:solidFill>
                <a:latin typeface="Calibri"/>
                <a:cs typeface="Calibri"/>
                <a:hlinkClick r:id="rId4"/>
              </a:rPr>
              <a:t> </a:t>
            </a:r>
            <a:r>
              <a:rPr sz="600" spc="-5" dirty="0">
                <a:latin typeface="Calibri"/>
                <a:cs typeface="Calibri"/>
              </a:rPr>
              <a:t>by Google Research.</a:t>
            </a:r>
            <a:endParaRPr sz="600">
              <a:latin typeface="Calibri"/>
              <a:cs typeface="Calibri"/>
            </a:endParaRPr>
          </a:p>
        </p:txBody>
      </p:sp>
      <p:grpSp>
        <p:nvGrpSpPr>
          <p:cNvPr id="5" name="object 5"/>
          <p:cNvGrpSpPr/>
          <p:nvPr/>
        </p:nvGrpSpPr>
        <p:grpSpPr>
          <a:xfrm>
            <a:off x="6542861" y="125224"/>
            <a:ext cx="2536825" cy="4056379"/>
            <a:chOff x="6542861" y="125224"/>
            <a:chExt cx="2536825" cy="4056379"/>
          </a:xfrm>
        </p:grpSpPr>
        <p:sp>
          <p:nvSpPr>
            <p:cNvPr id="6" name="object 6"/>
            <p:cNvSpPr/>
            <p:nvPr/>
          </p:nvSpPr>
          <p:spPr>
            <a:xfrm>
              <a:off x="6542861" y="125224"/>
              <a:ext cx="2447098" cy="1835312"/>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7" name="object 7"/>
            <p:cNvSpPr/>
            <p:nvPr/>
          </p:nvSpPr>
          <p:spPr>
            <a:xfrm>
              <a:off x="6542861" y="2037600"/>
              <a:ext cx="2447101" cy="1835324"/>
            </a:xfrm>
            <a:prstGeom prst="rect">
              <a:avLst/>
            </a:prstGeom>
            <a:blipFill>
              <a:blip r:embed="rId6"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8" name="object 8"/>
            <p:cNvSpPr/>
            <p:nvPr/>
          </p:nvSpPr>
          <p:spPr>
            <a:xfrm>
              <a:off x="7543162" y="3417400"/>
              <a:ext cx="1517222" cy="744973"/>
            </a:xfrm>
            <a:prstGeom prst="rect">
              <a:avLst/>
            </a:prstGeom>
            <a:blipFill>
              <a:blip r:embed="rId7"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9" name="object 9"/>
            <p:cNvSpPr/>
            <p:nvPr/>
          </p:nvSpPr>
          <p:spPr>
            <a:xfrm>
              <a:off x="7533637" y="3407875"/>
              <a:ext cx="1536700" cy="764540"/>
            </a:xfrm>
            <a:custGeom>
              <a:avLst/>
              <a:gdLst/>
              <a:ahLst/>
              <a:cxnLst/>
              <a:rect l="l" t="t" r="r" b="b"/>
              <a:pathLst>
                <a:path w="1536700" h="764539">
                  <a:moveTo>
                    <a:pt x="0" y="0"/>
                  </a:moveTo>
                  <a:lnTo>
                    <a:pt x="1536272" y="0"/>
                  </a:lnTo>
                  <a:lnTo>
                    <a:pt x="1536272" y="764023"/>
                  </a:lnTo>
                  <a:lnTo>
                    <a:pt x="0" y="764023"/>
                  </a:lnTo>
                  <a:lnTo>
                    <a:pt x="0" y="0"/>
                  </a:lnTo>
                  <a:close/>
                </a:path>
              </a:pathLst>
            </a:custGeom>
            <a:ln w="19049">
              <a:solidFill>
                <a:srgbClr val="666666"/>
              </a:solidFill>
            </a:ln>
          </p:spPr>
          <p:txBody>
            <a:bodyPr wrap="square" lIns="0" tIns="0" rIns="0" bIns="0" rtlCol="0"/>
            <a:lstStyle/>
            <a:p>
              <a:endParaRPr/>
            </a:p>
          </p:txBody>
        </p:sp>
        <p:sp>
          <p:nvSpPr>
            <p:cNvPr id="10" name="object 10"/>
            <p:cNvSpPr/>
            <p:nvPr/>
          </p:nvSpPr>
          <p:spPr>
            <a:xfrm>
              <a:off x="8119224" y="1252387"/>
              <a:ext cx="941151" cy="744974"/>
            </a:xfrm>
            <a:prstGeom prst="rect">
              <a:avLst/>
            </a:prstGeom>
            <a:blipFill>
              <a:blip r:embed="rId8"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grpSp>
      <p:sp>
        <p:nvSpPr>
          <p:cNvPr id="11" name="object 11"/>
          <p:cNvSpPr/>
          <p:nvPr/>
        </p:nvSpPr>
        <p:spPr>
          <a:xfrm>
            <a:off x="3876333" y="125225"/>
            <a:ext cx="2447100" cy="1835337"/>
          </a:xfrm>
          <a:prstGeom prst="rect">
            <a:avLst/>
          </a:prstGeom>
          <a:blipFill>
            <a:blip r:embed="rId9"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2" name="object 12"/>
          <p:cNvSpPr txBox="1"/>
          <p:nvPr/>
        </p:nvSpPr>
        <p:spPr>
          <a:xfrm>
            <a:off x="3861700" y="4088389"/>
            <a:ext cx="1130935" cy="116839"/>
          </a:xfrm>
          <a:prstGeom prst="rect">
            <a:avLst/>
          </a:prstGeom>
        </p:spPr>
        <p:txBody>
          <a:bodyPr vert="horz" wrap="square" lIns="0" tIns="12700" rIns="0" bIns="0" rtlCol="0">
            <a:spAutoFit/>
          </a:bodyPr>
          <a:lstStyle/>
          <a:p>
            <a:pPr marL="12700">
              <a:lnSpc>
                <a:spcPct val="100000"/>
              </a:lnSpc>
              <a:spcBef>
                <a:spcPts val="100"/>
              </a:spcBef>
            </a:pPr>
            <a:r>
              <a:rPr sz="600" u="sng" spc="-5" dirty="0">
                <a:solidFill>
                  <a:srgbClr val="1155CC"/>
                </a:solidFill>
                <a:uFill>
                  <a:solidFill>
                    <a:srgbClr val="1155CC"/>
                  </a:solidFill>
                </a:uFill>
                <a:latin typeface="Calibri"/>
                <a:cs typeface="Calibri"/>
                <a:hlinkClick r:id="rId10"/>
              </a:rPr>
              <a:t>Original image</a:t>
            </a:r>
            <a:r>
              <a:rPr sz="600" spc="-5" dirty="0">
                <a:solidFill>
                  <a:srgbClr val="1155CC"/>
                </a:solidFill>
                <a:latin typeface="Calibri"/>
                <a:cs typeface="Calibri"/>
                <a:hlinkClick r:id="rId10"/>
              </a:rPr>
              <a:t> </a:t>
            </a:r>
            <a:r>
              <a:rPr sz="600" spc="-5" dirty="0">
                <a:latin typeface="Calibri"/>
                <a:cs typeface="Calibri"/>
              </a:rPr>
              <a:t>is CC0 public</a:t>
            </a:r>
            <a:r>
              <a:rPr sz="600" spc="-55" dirty="0">
                <a:latin typeface="Calibri"/>
                <a:cs typeface="Calibri"/>
              </a:rPr>
              <a:t> </a:t>
            </a:r>
            <a:r>
              <a:rPr sz="600" spc="-5" dirty="0">
                <a:latin typeface="Calibri"/>
                <a:cs typeface="Calibri"/>
              </a:rPr>
              <a:t>domain</a:t>
            </a:r>
            <a:endParaRPr sz="600">
              <a:latin typeface="Calibri"/>
              <a:cs typeface="Calibri"/>
            </a:endParaRPr>
          </a:p>
        </p:txBody>
      </p:sp>
      <p:sp>
        <p:nvSpPr>
          <p:cNvPr id="13" name="object 13"/>
          <p:cNvSpPr txBox="1"/>
          <p:nvPr/>
        </p:nvSpPr>
        <p:spPr>
          <a:xfrm>
            <a:off x="3861700" y="4179829"/>
            <a:ext cx="2059305" cy="444500"/>
          </a:xfrm>
          <a:prstGeom prst="rect">
            <a:avLst/>
          </a:prstGeom>
        </p:spPr>
        <p:txBody>
          <a:bodyPr vert="horz" wrap="square" lIns="0" tIns="12700" rIns="0" bIns="0" rtlCol="0">
            <a:spAutoFit/>
          </a:bodyPr>
          <a:lstStyle/>
          <a:p>
            <a:pPr marL="12700" marR="5080">
              <a:lnSpc>
                <a:spcPct val="114599"/>
              </a:lnSpc>
              <a:spcBef>
                <a:spcPts val="100"/>
              </a:spcBef>
            </a:pPr>
            <a:r>
              <a:rPr sz="600" u="sng" spc="-5" dirty="0">
                <a:solidFill>
                  <a:srgbClr val="1155CC"/>
                </a:solidFill>
                <a:uFill>
                  <a:solidFill>
                    <a:srgbClr val="1155CC"/>
                  </a:solidFill>
                </a:uFill>
                <a:latin typeface="Calibri"/>
                <a:cs typeface="Calibri"/>
              </a:rPr>
              <a:t>Starry Night</a:t>
            </a:r>
            <a:r>
              <a:rPr sz="600" spc="-5" dirty="0">
                <a:solidFill>
                  <a:srgbClr val="1155CC"/>
                </a:solidFill>
                <a:latin typeface="Calibri"/>
                <a:cs typeface="Calibri"/>
              </a:rPr>
              <a:t> </a:t>
            </a:r>
            <a:r>
              <a:rPr sz="600" dirty="0">
                <a:latin typeface="Calibri"/>
                <a:cs typeface="Calibri"/>
              </a:rPr>
              <a:t>and </a:t>
            </a:r>
            <a:r>
              <a:rPr sz="600" u="sng" spc="-5" dirty="0">
                <a:solidFill>
                  <a:srgbClr val="1155CC"/>
                </a:solidFill>
                <a:uFill>
                  <a:solidFill>
                    <a:srgbClr val="1155CC"/>
                  </a:solidFill>
                </a:uFill>
                <a:latin typeface="Calibri"/>
                <a:cs typeface="Calibri"/>
              </a:rPr>
              <a:t>Tree Roots</a:t>
            </a:r>
            <a:r>
              <a:rPr sz="600" spc="-5" dirty="0">
                <a:solidFill>
                  <a:srgbClr val="1155CC"/>
                </a:solidFill>
                <a:latin typeface="Calibri"/>
                <a:cs typeface="Calibri"/>
              </a:rPr>
              <a:t> </a:t>
            </a:r>
            <a:r>
              <a:rPr sz="600" spc="-5" dirty="0">
                <a:latin typeface="Calibri"/>
                <a:cs typeface="Calibri"/>
              </a:rPr>
              <a:t>by Van Gogh </a:t>
            </a:r>
            <a:r>
              <a:rPr sz="600" dirty="0">
                <a:latin typeface="Calibri"/>
                <a:cs typeface="Calibri"/>
              </a:rPr>
              <a:t>are </a:t>
            </a:r>
            <a:r>
              <a:rPr sz="600" spc="-5" dirty="0">
                <a:latin typeface="Calibri"/>
                <a:cs typeface="Calibri"/>
              </a:rPr>
              <a:t>in the public domain  </a:t>
            </a:r>
            <a:r>
              <a:rPr sz="600" u="sng" spc="-5" dirty="0">
                <a:solidFill>
                  <a:srgbClr val="1155CC"/>
                </a:solidFill>
                <a:uFill>
                  <a:solidFill>
                    <a:srgbClr val="1155CC"/>
                  </a:solidFill>
                </a:uFill>
                <a:latin typeface="Calibri"/>
                <a:cs typeface="Calibri"/>
                <a:hlinkClick r:id="rId11"/>
              </a:rPr>
              <a:t>Bokeh image</a:t>
            </a:r>
            <a:r>
              <a:rPr sz="600" spc="-5" dirty="0">
                <a:solidFill>
                  <a:srgbClr val="1155CC"/>
                </a:solidFill>
                <a:latin typeface="Calibri"/>
                <a:cs typeface="Calibri"/>
                <a:hlinkClick r:id="rId11"/>
              </a:rPr>
              <a:t> </a:t>
            </a:r>
            <a:r>
              <a:rPr sz="600" spc="-5" dirty="0">
                <a:latin typeface="Calibri"/>
                <a:cs typeface="Calibri"/>
              </a:rPr>
              <a:t>is in the public domain</a:t>
            </a:r>
            <a:endParaRPr sz="600">
              <a:latin typeface="Calibri"/>
              <a:cs typeface="Calibri"/>
            </a:endParaRPr>
          </a:p>
          <a:p>
            <a:pPr marL="12700" marR="582295">
              <a:lnSpc>
                <a:spcPct val="114599"/>
              </a:lnSpc>
            </a:pPr>
            <a:r>
              <a:rPr sz="600" spc="-5" dirty="0">
                <a:latin typeface="Calibri"/>
                <a:cs typeface="Calibri"/>
              </a:rPr>
              <a:t>Stylized images copyright Justin Johnson, 2017;  reproduced with</a:t>
            </a:r>
            <a:r>
              <a:rPr sz="600" spc="-10" dirty="0">
                <a:latin typeface="Calibri"/>
                <a:cs typeface="Calibri"/>
              </a:rPr>
              <a:t> </a:t>
            </a:r>
            <a:r>
              <a:rPr sz="600" spc="-5" dirty="0">
                <a:latin typeface="Calibri"/>
                <a:cs typeface="Calibri"/>
              </a:rPr>
              <a:t>permission</a:t>
            </a:r>
            <a:endParaRPr sz="600">
              <a:latin typeface="Calibri"/>
              <a:cs typeface="Calibri"/>
            </a:endParaRPr>
          </a:p>
        </p:txBody>
      </p:sp>
      <p:grpSp>
        <p:nvGrpSpPr>
          <p:cNvPr id="14" name="object 14"/>
          <p:cNvGrpSpPr/>
          <p:nvPr/>
        </p:nvGrpSpPr>
        <p:grpSpPr>
          <a:xfrm>
            <a:off x="3876333" y="2037600"/>
            <a:ext cx="2586990" cy="2093595"/>
            <a:chOff x="3876333" y="2037600"/>
            <a:chExt cx="2586990" cy="2093595"/>
          </a:xfrm>
        </p:grpSpPr>
        <p:sp>
          <p:nvSpPr>
            <p:cNvPr id="15" name="object 15"/>
            <p:cNvSpPr/>
            <p:nvPr/>
          </p:nvSpPr>
          <p:spPr>
            <a:xfrm>
              <a:off x="3876333" y="2037600"/>
              <a:ext cx="2447098" cy="1835324"/>
            </a:xfrm>
            <a:prstGeom prst="rect">
              <a:avLst/>
            </a:prstGeom>
            <a:blipFill>
              <a:blip r:embed="rId1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6" name="object 16"/>
            <p:cNvSpPr/>
            <p:nvPr/>
          </p:nvSpPr>
          <p:spPr>
            <a:xfrm>
              <a:off x="5478397" y="3468109"/>
              <a:ext cx="965724" cy="643564"/>
            </a:xfrm>
            <a:prstGeom prst="rect">
              <a:avLst/>
            </a:prstGeom>
            <a:blipFill>
              <a:blip r:embed="rId1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7" name="object 17"/>
            <p:cNvSpPr/>
            <p:nvPr/>
          </p:nvSpPr>
          <p:spPr>
            <a:xfrm>
              <a:off x="5468872" y="3458584"/>
              <a:ext cx="984885" cy="662940"/>
            </a:xfrm>
            <a:custGeom>
              <a:avLst/>
              <a:gdLst/>
              <a:ahLst/>
              <a:cxnLst/>
              <a:rect l="l" t="t" r="r" b="b"/>
              <a:pathLst>
                <a:path w="984885" h="662939">
                  <a:moveTo>
                    <a:pt x="0" y="0"/>
                  </a:moveTo>
                  <a:lnTo>
                    <a:pt x="984774" y="0"/>
                  </a:lnTo>
                  <a:lnTo>
                    <a:pt x="984774" y="662614"/>
                  </a:lnTo>
                  <a:lnTo>
                    <a:pt x="0" y="662614"/>
                  </a:lnTo>
                  <a:lnTo>
                    <a:pt x="0" y="0"/>
                  </a:lnTo>
                  <a:close/>
                </a:path>
              </a:pathLst>
            </a:custGeom>
            <a:ln w="19049">
              <a:solidFill>
                <a:srgbClr val="666666"/>
              </a:solidFill>
            </a:ln>
          </p:spPr>
          <p:txBody>
            <a:bodyPr wrap="square" lIns="0" tIns="0" rIns="0" bIns="0" rtlCol="0"/>
            <a:lstStyle/>
            <a:p>
              <a:endParaRPr/>
            </a:p>
          </p:txBody>
        </p:sp>
      </p:grpSp>
      <p:sp>
        <p:nvSpPr>
          <p:cNvPr id="18" name="object 18"/>
          <p:cNvSpPr txBox="1"/>
          <p:nvPr/>
        </p:nvSpPr>
        <p:spPr>
          <a:xfrm>
            <a:off x="6340075" y="4255916"/>
            <a:ext cx="2621280" cy="234950"/>
          </a:xfrm>
          <a:prstGeom prst="rect">
            <a:avLst/>
          </a:prstGeom>
        </p:spPr>
        <p:txBody>
          <a:bodyPr vert="horz" wrap="square" lIns="0" tIns="12700" rIns="0" bIns="0" rtlCol="0">
            <a:spAutoFit/>
          </a:bodyPr>
          <a:lstStyle/>
          <a:p>
            <a:pPr marL="12700" marR="5080">
              <a:lnSpc>
                <a:spcPct val="114599"/>
              </a:lnSpc>
              <a:spcBef>
                <a:spcPts val="100"/>
              </a:spcBef>
            </a:pPr>
            <a:r>
              <a:rPr sz="600" spc="-5" dirty="0">
                <a:latin typeface="Calibri"/>
                <a:cs typeface="Calibri"/>
              </a:rPr>
              <a:t>Gatys et </a:t>
            </a:r>
            <a:r>
              <a:rPr sz="600" dirty="0">
                <a:latin typeface="Calibri"/>
                <a:cs typeface="Calibri"/>
              </a:rPr>
              <a:t>al, </a:t>
            </a:r>
            <a:r>
              <a:rPr sz="600" spc="-5" dirty="0">
                <a:latin typeface="Calibri"/>
                <a:cs typeface="Calibri"/>
              </a:rPr>
              <a:t>“Image Style Transfer using Convolutional Neural Networks”, CVPR 2016  Gatys et </a:t>
            </a:r>
            <a:r>
              <a:rPr sz="600" dirty="0">
                <a:latin typeface="Calibri"/>
                <a:cs typeface="Calibri"/>
              </a:rPr>
              <a:t>al, </a:t>
            </a:r>
            <a:r>
              <a:rPr sz="600" spc="-5" dirty="0">
                <a:latin typeface="Calibri"/>
                <a:cs typeface="Calibri"/>
              </a:rPr>
              <a:t>“Controlling Perceptual Factors in Neural Style Transfer”, CVPR</a:t>
            </a:r>
            <a:r>
              <a:rPr sz="600" spc="-35" dirty="0">
                <a:latin typeface="Calibri"/>
                <a:cs typeface="Calibri"/>
              </a:rPr>
              <a:t> </a:t>
            </a:r>
            <a:r>
              <a:rPr sz="600" spc="-5" dirty="0">
                <a:latin typeface="Calibri"/>
                <a:cs typeface="Calibri"/>
              </a:rPr>
              <a:t>2017</a:t>
            </a:r>
            <a:endParaRPr sz="600">
              <a:latin typeface="Calibri"/>
              <a:cs typeface="Calibri"/>
            </a:endParaRPr>
          </a:p>
        </p:txBody>
      </p:sp>
      <p:sp>
        <p:nvSpPr>
          <p:cNvPr id="19" name="Footer Placeholder 18">
            <a:extLst>
              <a:ext uri="{FF2B5EF4-FFF2-40B4-BE49-F238E27FC236}">
                <a16:creationId xmlns:a16="http://schemas.microsoft.com/office/drawing/2014/main" id="{9836E3FB-BEA1-44C3-90E0-448A3C57B14A}"/>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2950" y="276492"/>
            <a:ext cx="1170940" cy="452120"/>
          </a:xfrm>
          <a:prstGeom prst="rect">
            <a:avLst/>
          </a:prstGeom>
        </p:spPr>
        <p:txBody>
          <a:bodyPr vert="horz" wrap="square" lIns="0" tIns="12700" rIns="0" bIns="0" rtlCol="0">
            <a:spAutoFit/>
          </a:bodyPr>
          <a:lstStyle/>
          <a:p>
            <a:pPr marL="12700">
              <a:lnSpc>
                <a:spcPct val="100000"/>
              </a:lnSpc>
              <a:spcBef>
                <a:spcPts val="100"/>
              </a:spcBef>
            </a:pPr>
            <a:r>
              <a:rPr spc="-5" dirty="0"/>
              <a:t>R-CNN</a:t>
            </a:r>
          </a:p>
        </p:txBody>
      </p:sp>
      <p:sp>
        <p:nvSpPr>
          <p:cNvPr id="3" name="object 3"/>
          <p:cNvSpPr/>
          <p:nvPr/>
        </p:nvSpPr>
        <p:spPr>
          <a:xfrm>
            <a:off x="1095084" y="3247085"/>
            <a:ext cx="3601511" cy="1216119"/>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 name="object 4"/>
          <p:cNvSpPr/>
          <p:nvPr/>
        </p:nvSpPr>
        <p:spPr>
          <a:xfrm>
            <a:off x="1095084" y="3247085"/>
            <a:ext cx="3601720" cy="1216660"/>
          </a:xfrm>
          <a:custGeom>
            <a:avLst/>
            <a:gdLst/>
            <a:ahLst/>
            <a:cxnLst/>
            <a:rect l="l" t="t" r="r" b="b"/>
            <a:pathLst>
              <a:path w="3601720" h="1216660">
                <a:moveTo>
                  <a:pt x="0" y="1216119"/>
                </a:moveTo>
                <a:lnTo>
                  <a:pt x="1124047" y="0"/>
                </a:lnTo>
                <a:lnTo>
                  <a:pt x="3601511" y="0"/>
                </a:lnTo>
                <a:lnTo>
                  <a:pt x="2477464" y="1216119"/>
                </a:lnTo>
                <a:lnTo>
                  <a:pt x="0" y="1216119"/>
                </a:lnTo>
                <a:close/>
              </a:path>
            </a:pathLst>
          </a:custGeom>
          <a:ln w="12699">
            <a:solidFill>
              <a:srgbClr val="1C7F66"/>
            </a:solidFill>
          </a:ln>
        </p:spPr>
        <p:txBody>
          <a:bodyPr wrap="square" lIns="0" tIns="0" rIns="0" bIns="0" rtlCol="0"/>
          <a:lstStyle/>
          <a:p>
            <a:endParaRPr/>
          </a:p>
        </p:txBody>
      </p:sp>
      <p:sp>
        <p:nvSpPr>
          <p:cNvPr id="5" name="object 5"/>
          <p:cNvSpPr/>
          <p:nvPr/>
        </p:nvSpPr>
        <p:spPr>
          <a:xfrm>
            <a:off x="3828430" y="4362411"/>
            <a:ext cx="842181" cy="149572"/>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6" name="object 6"/>
          <p:cNvSpPr/>
          <p:nvPr/>
        </p:nvSpPr>
        <p:spPr>
          <a:xfrm>
            <a:off x="1774899" y="3312138"/>
            <a:ext cx="1821814" cy="779780"/>
          </a:xfrm>
          <a:custGeom>
            <a:avLst/>
            <a:gdLst/>
            <a:ahLst/>
            <a:cxnLst/>
            <a:rect l="l" t="t" r="r" b="b"/>
            <a:pathLst>
              <a:path w="1821814" h="779779">
                <a:moveTo>
                  <a:pt x="1101286" y="779301"/>
                </a:moveTo>
                <a:lnTo>
                  <a:pt x="0" y="779301"/>
                </a:lnTo>
                <a:lnTo>
                  <a:pt x="720300" y="0"/>
                </a:lnTo>
                <a:lnTo>
                  <a:pt x="1821587" y="0"/>
                </a:lnTo>
                <a:lnTo>
                  <a:pt x="1101286" y="779301"/>
                </a:lnTo>
                <a:close/>
              </a:path>
            </a:pathLst>
          </a:custGeom>
          <a:solidFill>
            <a:srgbClr val="E7E6E6">
              <a:alpha val="79998"/>
            </a:srgbClr>
          </a:solidFill>
        </p:spPr>
        <p:txBody>
          <a:bodyPr wrap="square" lIns="0" tIns="0" rIns="0" bIns="0" rtlCol="0"/>
          <a:lstStyle/>
          <a:p>
            <a:endParaRPr/>
          </a:p>
        </p:txBody>
      </p:sp>
      <p:sp>
        <p:nvSpPr>
          <p:cNvPr id="7" name="object 7"/>
          <p:cNvSpPr/>
          <p:nvPr/>
        </p:nvSpPr>
        <p:spPr>
          <a:xfrm>
            <a:off x="1774899" y="3312138"/>
            <a:ext cx="1821814" cy="779780"/>
          </a:xfrm>
          <a:custGeom>
            <a:avLst/>
            <a:gdLst/>
            <a:ahLst/>
            <a:cxnLst/>
            <a:rect l="l" t="t" r="r" b="b"/>
            <a:pathLst>
              <a:path w="1821814" h="779779">
                <a:moveTo>
                  <a:pt x="0" y="779301"/>
                </a:moveTo>
                <a:lnTo>
                  <a:pt x="720300" y="0"/>
                </a:lnTo>
                <a:lnTo>
                  <a:pt x="1821587" y="0"/>
                </a:lnTo>
                <a:lnTo>
                  <a:pt x="1101286" y="779301"/>
                </a:lnTo>
                <a:lnTo>
                  <a:pt x="0" y="779301"/>
                </a:lnTo>
                <a:close/>
              </a:path>
            </a:pathLst>
          </a:custGeom>
          <a:ln w="12699">
            <a:solidFill>
              <a:srgbClr val="1C7F66"/>
            </a:solidFill>
          </a:ln>
        </p:spPr>
        <p:txBody>
          <a:bodyPr wrap="square" lIns="0" tIns="0" rIns="0" bIns="0" rtlCol="0"/>
          <a:lstStyle/>
          <a:p>
            <a:endParaRPr/>
          </a:p>
        </p:txBody>
      </p:sp>
      <p:sp>
        <p:nvSpPr>
          <p:cNvPr id="8" name="object 8"/>
          <p:cNvSpPr/>
          <p:nvPr/>
        </p:nvSpPr>
        <p:spPr>
          <a:xfrm>
            <a:off x="3596551" y="3326465"/>
            <a:ext cx="873125" cy="321945"/>
          </a:xfrm>
          <a:custGeom>
            <a:avLst/>
            <a:gdLst/>
            <a:ahLst/>
            <a:cxnLst/>
            <a:rect l="l" t="t" r="r" b="b"/>
            <a:pathLst>
              <a:path w="873125" h="321945">
                <a:moveTo>
                  <a:pt x="575888" y="321572"/>
                </a:moveTo>
                <a:lnTo>
                  <a:pt x="0" y="321572"/>
                </a:lnTo>
                <a:lnTo>
                  <a:pt x="297226" y="0"/>
                </a:lnTo>
                <a:lnTo>
                  <a:pt x="873114" y="0"/>
                </a:lnTo>
                <a:lnTo>
                  <a:pt x="575888" y="321572"/>
                </a:lnTo>
                <a:close/>
              </a:path>
            </a:pathLst>
          </a:custGeom>
          <a:solidFill>
            <a:srgbClr val="E7E6E6">
              <a:alpha val="79998"/>
            </a:srgbClr>
          </a:solidFill>
        </p:spPr>
        <p:txBody>
          <a:bodyPr wrap="square" lIns="0" tIns="0" rIns="0" bIns="0" rtlCol="0"/>
          <a:lstStyle/>
          <a:p>
            <a:endParaRPr/>
          </a:p>
        </p:txBody>
      </p:sp>
      <p:sp>
        <p:nvSpPr>
          <p:cNvPr id="9" name="object 9"/>
          <p:cNvSpPr/>
          <p:nvPr/>
        </p:nvSpPr>
        <p:spPr>
          <a:xfrm>
            <a:off x="3596551" y="3326465"/>
            <a:ext cx="873125" cy="321945"/>
          </a:xfrm>
          <a:custGeom>
            <a:avLst/>
            <a:gdLst/>
            <a:ahLst/>
            <a:cxnLst/>
            <a:rect l="l" t="t" r="r" b="b"/>
            <a:pathLst>
              <a:path w="873125" h="321945">
                <a:moveTo>
                  <a:pt x="0" y="321572"/>
                </a:moveTo>
                <a:lnTo>
                  <a:pt x="297226" y="0"/>
                </a:lnTo>
                <a:lnTo>
                  <a:pt x="873114" y="0"/>
                </a:lnTo>
                <a:lnTo>
                  <a:pt x="575888" y="321572"/>
                </a:lnTo>
                <a:lnTo>
                  <a:pt x="0" y="321572"/>
                </a:lnTo>
                <a:close/>
              </a:path>
            </a:pathLst>
          </a:custGeom>
          <a:ln w="12699">
            <a:solidFill>
              <a:srgbClr val="1C7F66"/>
            </a:solidFill>
          </a:ln>
        </p:spPr>
        <p:txBody>
          <a:bodyPr wrap="square" lIns="0" tIns="0" rIns="0" bIns="0" rtlCol="0"/>
          <a:lstStyle/>
          <a:p>
            <a:endParaRPr/>
          </a:p>
        </p:txBody>
      </p:sp>
      <p:sp>
        <p:nvSpPr>
          <p:cNvPr id="10" name="object 10"/>
          <p:cNvSpPr/>
          <p:nvPr/>
        </p:nvSpPr>
        <p:spPr>
          <a:xfrm>
            <a:off x="1146556" y="3947330"/>
            <a:ext cx="847725" cy="500380"/>
          </a:xfrm>
          <a:custGeom>
            <a:avLst/>
            <a:gdLst/>
            <a:ahLst/>
            <a:cxnLst/>
            <a:rect l="l" t="t" r="r" b="b"/>
            <a:pathLst>
              <a:path w="847725" h="500379">
                <a:moveTo>
                  <a:pt x="385012" y="500249"/>
                </a:moveTo>
                <a:lnTo>
                  <a:pt x="0" y="500249"/>
                </a:lnTo>
                <a:lnTo>
                  <a:pt x="462375" y="0"/>
                </a:lnTo>
                <a:lnTo>
                  <a:pt x="847387" y="0"/>
                </a:lnTo>
                <a:lnTo>
                  <a:pt x="385012" y="500249"/>
                </a:lnTo>
                <a:close/>
              </a:path>
            </a:pathLst>
          </a:custGeom>
          <a:solidFill>
            <a:srgbClr val="E7E6E6">
              <a:alpha val="79998"/>
            </a:srgbClr>
          </a:solidFill>
        </p:spPr>
        <p:txBody>
          <a:bodyPr wrap="square" lIns="0" tIns="0" rIns="0" bIns="0" rtlCol="0"/>
          <a:lstStyle/>
          <a:p>
            <a:endParaRPr/>
          </a:p>
        </p:txBody>
      </p:sp>
      <p:sp>
        <p:nvSpPr>
          <p:cNvPr id="11" name="object 11"/>
          <p:cNvSpPr/>
          <p:nvPr/>
        </p:nvSpPr>
        <p:spPr>
          <a:xfrm>
            <a:off x="1146556" y="3947330"/>
            <a:ext cx="847725" cy="500380"/>
          </a:xfrm>
          <a:custGeom>
            <a:avLst/>
            <a:gdLst/>
            <a:ahLst/>
            <a:cxnLst/>
            <a:rect l="l" t="t" r="r" b="b"/>
            <a:pathLst>
              <a:path w="847725" h="500379">
                <a:moveTo>
                  <a:pt x="0" y="500249"/>
                </a:moveTo>
                <a:lnTo>
                  <a:pt x="462375" y="0"/>
                </a:lnTo>
                <a:lnTo>
                  <a:pt x="847387" y="0"/>
                </a:lnTo>
                <a:lnTo>
                  <a:pt x="385012" y="500249"/>
                </a:lnTo>
                <a:lnTo>
                  <a:pt x="0" y="500249"/>
                </a:lnTo>
                <a:close/>
              </a:path>
            </a:pathLst>
          </a:custGeom>
          <a:ln w="12699">
            <a:solidFill>
              <a:srgbClr val="1C7F66"/>
            </a:solidFill>
          </a:ln>
        </p:spPr>
        <p:txBody>
          <a:bodyPr wrap="square" lIns="0" tIns="0" rIns="0" bIns="0" rtlCol="0"/>
          <a:lstStyle/>
          <a:p>
            <a:endParaRPr/>
          </a:p>
        </p:txBody>
      </p:sp>
      <p:sp>
        <p:nvSpPr>
          <p:cNvPr id="12" name="object 12"/>
          <p:cNvSpPr/>
          <p:nvPr/>
        </p:nvSpPr>
        <p:spPr>
          <a:xfrm>
            <a:off x="4267074" y="3437655"/>
            <a:ext cx="577215" cy="0"/>
          </a:xfrm>
          <a:custGeom>
            <a:avLst/>
            <a:gdLst/>
            <a:ahLst/>
            <a:cxnLst/>
            <a:rect l="l" t="t" r="r" b="b"/>
            <a:pathLst>
              <a:path w="577214">
                <a:moveTo>
                  <a:pt x="576906" y="0"/>
                </a:moveTo>
                <a:lnTo>
                  <a:pt x="0" y="0"/>
                </a:lnTo>
              </a:path>
            </a:pathLst>
          </a:custGeom>
          <a:ln w="19049">
            <a:solidFill>
              <a:srgbClr val="C9492C"/>
            </a:solidFill>
          </a:ln>
        </p:spPr>
        <p:txBody>
          <a:bodyPr wrap="square" lIns="0" tIns="0" rIns="0" bIns="0" rtlCol="0"/>
          <a:lstStyle/>
          <a:p>
            <a:endParaRPr/>
          </a:p>
        </p:txBody>
      </p:sp>
      <p:sp>
        <p:nvSpPr>
          <p:cNvPr id="13" name="object 13"/>
          <p:cNvSpPr/>
          <p:nvPr/>
        </p:nvSpPr>
        <p:spPr>
          <a:xfrm>
            <a:off x="4171098" y="3396665"/>
            <a:ext cx="105500" cy="81981"/>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4" name="object 14"/>
          <p:cNvSpPr/>
          <p:nvPr/>
        </p:nvSpPr>
        <p:spPr>
          <a:xfrm>
            <a:off x="2944159" y="3437655"/>
            <a:ext cx="1899920" cy="288290"/>
          </a:xfrm>
          <a:custGeom>
            <a:avLst/>
            <a:gdLst/>
            <a:ahLst/>
            <a:cxnLst/>
            <a:rect l="l" t="t" r="r" b="b"/>
            <a:pathLst>
              <a:path w="1899920" h="288289">
                <a:moveTo>
                  <a:pt x="1899822" y="0"/>
                </a:moveTo>
                <a:lnTo>
                  <a:pt x="0" y="288166"/>
                </a:lnTo>
              </a:path>
            </a:pathLst>
          </a:custGeom>
          <a:ln w="19049">
            <a:solidFill>
              <a:srgbClr val="C9492C"/>
            </a:solidFill>
          </a:ln>
        </p:spPr>
        <p:txBody>
          <a:bodyPr wrap="square" lIns="0" tIns="0" rIns="0" bIns="0" rtlCol="0"/>
          <a:lstStyle/>
          <a:p>
            <a:endParaRPr/>
          </a:p>
        </p:txBody>
      </p:sp>
      <p:sp>
        <p:nvSpPr>
          <p:cNvPr id="15" name="object 15"/>
          <p:cNvSpPr/>
          <p:nvPr/>
        </p:nvSpPr>
        <p:spPr>
          <a:xfrm>
            <a:off x="2849161" y="3685187"/>
            <a:ext cx="109241" cy="81269"/>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6" name="object 16"/>
          <p:cNvSpPr/>
          <p:nvPr/>
        </p:nvSpPr>
        <p:spPr>
          <a:xfrm>
            <a:off x="1711264" y="3443680"/>
            <a:ext cx="3107055" cy="798830"/>
          </a:xfrm>
          <a:custGeom>
            <a:avLst/>
            <a:gdLst/>
            <a:ahLst/>
            <a:cxnLst/>
            <a:rect l="l" t="t" r="r" b="b"/>
            <a:pathLst>
              <a:path w="3107054" h="798829">
                <a:moveTo>
                  <a:pt x="3106732" y="0"/>
                </a:moveTo>
                <a:lnTo>
                  <a:pt x="0" y="798706"/>
                </a:lnTo>
              </a:path>
            </a:pathLst>
          </a:custGeom>
          <a:ln w="19049">
            <a:solidFill>
              <a:srgbClr val="C9492C"/>
            </a:solidFill>
          </a:ln>
        </p:spPr>
        <p:txBody>
          <a:bodyPr wrap="square" lIns="0" tIns="0" rIns="0" bIns="0" rtlCol="0"/>
          <a:lstStyle/>
          <a:p>
            <a:endParaRPr/>
          </a:p>
        </p:txBody>
      </p:sp>
      <p:sp>
        <p:nvSpPr>
          <p:cNvPr id="17" name="object 17"/>
          <p:cNvSpPr/>
          <p:nvPr/>
        </p:nvSpPr>
        <p:spPr>
          <a:xfrm>
            <a:off x="1618011" y="4202386"/>
            <a:ext cx="110612" cy="79999"/>
          </a:xfrm>
          <a:prstGeom prst="rect">
            <a:avLst/>
          </a:prstGeom>
          <a:blipFill>
            <a:blip r:embed="rId6"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8" name="object 18"/>
          <p:cNvSpPr/>
          <p:nvPr/>
        </p:nvSpPr>
        <p:spPr>
          <a:xfrm>
            <a:off x="4948897" y="3186661"/>
            <a:ext cx="1722685" cy="197048"/>
          </a:xfrm>
          <a:prstGeom prst="rect">
            <a:avLst/>
          </a:prstGeom>
          <a:blipFill>
            <a:blip r:embed="rId7"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9" name="object 19"/>
          <p:cNvSpPr/>
          <p:nvPr/>
        </p:nvSpPr>
        <p:spPr>
          <a:xfrm>
            <a:off x="4944581" y="3460803"/>
            <a:ext cx="1938672" cy="198983"/>
          </a:xfrm>
          <a:prstGeom prst="rect">
            <a:avLst/>
          </a:prstGeom>
          <a:blipFill>
            <a:blip r:embed="rId8"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0" name="object 20"/>
          <p:cNvSpPr/>
          <p:nvPr/>
        </p:nvSpPr>
        <p:spPr>
          <a:xfrm>
            <a:off x="4946913" y="3739855"/>
            <a:ext cx="699504" cy="157608"/>
          </a:xfrm>
          <a:prstGeom prst="rect">
            <a:avLst/>
          </a:prstGeom>
          <a:blipFill>
            <a:blip r:embed="rId9"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1" name="object 21"/>
          <p:cNvSpPr/>
          <p:nvPr/>
        </p:nvSpPr>
        <p:spPr>
          <a:xfrm>
            <a:off x="5727638" y="3737028"/>
            <a:ext cx="442391" cy="196899"/>
          </a:xfrm>
          <a:prstGeom prst="rect">
            <a:avLst/>
          </a:prstGeom>
          <a:blipFill>
            <a:blip r:embed="rId10"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2" name="object 22"/>
          <p:cNvSpPr txBox="1"/>
          <p:nvPr/>
        </p:nvSpPr>
        <p:spPr>
          <a:xfrm>
            <a:off x="5521349" y="4162410"/>
            <a:ext cx="3416300" cy="386715"/>
          </a:xfrm>
          <a:prstGeom prst="rect">
            <a:avLst/>
          </a:prstGeom>
        </p:spPr>
        <p:txBody>
          <a:bodyPr vert="horz" wrap="square" lIns="0" tIns="635" rIns="0" bIns="0" rtlCol="0">
            <a:spAutoFit/>
          </a:bodyPr>
          <a:lstStyle/>
          <a:p>
            <a:pPr marL="12700" marR="147955">
              <a:lnSpc>
                <a:spcPct val="101600"/>
              </a:lnSpc>
              <a:spcBef>
                <a:spcPts val="5"/>
              </a:spcBef>
            </a:pPr>
            <a:r>
              <a:rPr sz="800" spc="-5" dirty="0">
                <a:latin typeface="Arial"/>
                <a:cs typeface="Arial"/>
              </a:rPr>
              <a:t>Girshick et al, </a:t>
            </a:r>
            <a:r>
              <a:rPr sz="800" dirty="0">
                <a:latin typeface="Arial"/>
                <a:cs typeface="Arial"/>
              </a:rPr>
              <a:t>“Rich </a:t>
            </a:r>
            <a:r>
              <a:rPr sz="800" spc="-5" dirty="0">
                <a:latin typeface="Arial"/>
                <a:cs typeface="Arial"/>
              </a:rPr>
              <a:t>feature hierarchies for accurate object detection and  </a:t>
            </a:r>
            <a:r>
              <a:rPr sz="800" dirty="0">
                <a:latin typeface="Arial"/>
                <a:cs typeface="Arial"/>
              </a:rPr>
              <a:t>semantic segmentation”, </a:t>
            </a:r>
            <a:r>
              <a:rPr sz="800" spc="-5" dirty="0">
                <a:latin typeface="Arial"/>
                <a:cs typeface="Arial"/>
              </a:rPr>
              <a:t>CVPR</a:t>
            </a:r>
            <a:r>
              <a:rPr sz="800" spc="-20" dirty="0">
                <a:latin typeface="Arial"/>
                <a:cs typeface="Arial"/>
              </a:rPr>
              <a:t> </a:t>
            </a:r>
            <a:r>
              <a:rPr sz="800" spc="-5" dirty="0">
                <a:latin typeface="Arial"/>
                <a:cs typeface="Arial"/>
              </a:rPr>
              <a:t>2014.</a:t>
            </a:r>
            <a:endParaRPr sz="800">
              <a:latin typeface="Arial"/>
              <a:cs typeface="Arial"/>
            </a:endParaRPr>
          </a:p>
          <a:p>
            <a:pPr marL="12700">
              <a:lnSpc>
                <a:spcPct val="100000"/>
              </a:lnSpc>
              <a:spcBef>
                <a:spcPts val="15"/>
              </a:spcBef>
            </a:pPr>
            <a:r>
              <a:rPr sz="800" spc="-5" dirty="0">
                <a:latin typeface="Arial"/>
                <a:cs typeface="Arial"/>
              </a:rPr>
              <a:t>Figure </a:t>
            </a:r>
            <a:r>
              <a:rPr sz="800" dirty="0">
                <a:latin typeface="Arial"/>
                <a:cs typeface="Arial"/>
              </a:rPr>
              <a:t>copyright </a:t>
            </a:r>
            <a:r>
              <a:rPr sz="800" spc="-5" dirty="0">
                <a:latin typeface="Arial"/>
                <a:cs typeface="Arial"/>
              </a:rPr>
              <a:t>Ross Girshick, 2015; </a:t>
            </a:r>
            <a:r>
              <a:rPr sz="800" u="sng" spc="-5" dirty="0">
                <a:solidFill>
                  <a:srgbClr val="1155CC"/>
                </a:solidFill>
                <a:uFill>
                  <a:solidFill>
                    <a:srgbClr val="1155CC"/>
                  </a:solidFill>
                </a:uFill>
                <a:latin typeface="Arial"/>
                <a:cs typeface="Arial"/>
                <a:hlinkClick r:id="rId11"/>
              </a:rPr>
              <a:t>source</a:t>
            </a:r>
            <a:r>
              <a:rPr sz="800" spc="-5" dirty="0">
                <a:latin typeface="Arial"/>
                <a:cs typeface="Arial"/>
              </a:rPr>
              <a:t>. Reproduced with</a:t>
            </a:r>
            <a:r>
              <a:rPr sz="800" spc="-30" dirty="0">
                <a:latin typeface="Arial"/>
                <a:cs typeface="Arial"/>
              </a:rPr>
              <a:t> </a:t>
            </a:r>
            <a:r>
              <a:rPr sz="800" spc="-5" dirty="0">
                <a:latin typeface="Arial"/>
                <a:cs typeface="Arial"/>
              </a:rPr>
              <a:t>permission.</a:t>
            </a:r>
            <a:endParaRPr sz="800">
              <a:latin typeface="Arial"/>
              <a:cs typeface="Arial"/>
            </a:endParaRPr>
          </a:p>
        </p:txBody>
      </p:sp>
      <p:sp>
        <p:nvSpPr>
          <p:cNvPr id="24" name="object 24"/>
          <p:cNvSpPr txBox="1"/>
          <p:nvPr/>
        </p:nvSpPr>
        <p:spPr>
          <a:xfrm>
            <a:off x="7456525" y="4704900"/>
            <a:ext cx="1564005" cy="309245"/>
          </a:xfrm>
          <a:prstGeom prst="rect">
            <a:avLst/>
          </a:prstGeom>
        </p:spPr>
        <p:txBody>
          <a:bodyPr vert="horz" wrap="square" lIns="0" tIns="0" rIns="0" bIns="0" rtlCol="0">
            <a:spAutoFit/>
          </a:bodyPr>
          <a:lstStyle/>
          <a:p>
            <a:pPr marL="12700">
              <a:lnSpc>
                <a:spcPts val="2310"/>
              </a:lnSpc>
            </a:pPr>
            <a:r>
              <a:rPr sz="2000" dirty="0">
                <a:solidFill>
                  <a:srgbClr val="FFFFFF"/>
                </a:solidFill>
                <a:latin typeface="Arial"/>
                <a:cs typeface="Arial"/>
              </a:rPr>
              <a:t>May </a:t>
            </a:r>
            <a:r>
              <a:rPr sz="2000" spc="-5" dirty="0">
                <a:solidFill>
                  <a:srgbClr val="FFFFFF"/>
                </a:solidFill>
                <a:latin typeface="Arial"/>
                <a:cs typeface="Arial"/>
              </a:rPr>
              <a:t>10,</a:t>
            </a:r>
            <a:r>
              <a:rPr sz="2000" spc="-95" dirty="0">
                <a:solidFill>
                  <a:srgbClr val="FFFFFF"/>
                </a:solidFill>
                <a:latin typeface="Arial"/>
                <a:cs typeface="Arial"/>
              </a:rPr>
              <a:t> </a:t>
            </a:r>
            <a:r>
              <a:rPr sz="2000" spc="-5" dirty="0">
                <a:solidFill>
                  <a:srgbClr val="FFFFFF"/>
                </a:solidFill>
                <a:latin typeface="Arial"/>
                <a:cs typeface="Arial"/>
              </a:rPr>
              <a:t>2017</a:t>
            </a:r>
            <a:endParaRPr sz="2000">
              <a:latin typeface="Arial"/>
              <a:cs typeface="Arial"/>
            </a:endParaRPr>
          </a:p>
        </p:txBody>
      </p:sp>
      <p:sp>
        <p:nvSpPr>
          <p:cNvPr id="23" name="Footer Placeholder 22">
            <a:extLst>
              <a:ext uri="{FF2B5EF4-FFF2-40B4-BE49-F238E27FC236}">
                <a16:creationId xmlns:a16="http://schemas.microsoft.com/office/drawing/2014/main" id="{8F850324-C54B-47F4-931A-32F707BAF624}"/>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2950" y="276492"/>
            <a:ext cx="1170940" cy="452120"/>
          </a:xfrm>
          <a:prstGeom prst="rect">
            <a:avLst/>
          </a:prstGeom>
        </p:spPr>
        <p:txBody>
          <a:bodyPr vert="horz" wrap="square" lIns="0" tIns="12700" rIns="0" bIns="0" rtlCol="0">
            <a:spAutoFit/>
          </a:bodyPr>
          <a:lstStyle/>
          <a:p>
            <a:pPr marL="12700">
              <a:lnSpc>
                <a:spcPct val="100000"/>
              </a:lnSpc>
              <a:spcBef>
                <a:spcPts val="100"/>
              </a:spcBef>
            </a:pPr>
            <a:r>
              <a:rPr spc="-5" dirty="0"/>
              <a:t>R-CNN</a:t>
            </a:r>
          </a:p>
        </p:txBody>
      </p:sp>
      <p:sp>
        <p:nvSpPr>
          <p:cNvPr id="3" name="object 3"/>
          <p:cNvSpPr/>
          <p:nvPr/>
        </p:nvSpPr>
        <p:spPr>
          <a:xfrm>
            <a:off x="2417287" y="2765929"/>
            <a:ext cx="591820" cy="191135"/>
          </a:xfrm>
          <a:custGeom>
            <a:avLst/>
            <a:gdLst/>
            <a:ahLst/>
            <a:cxnLst/>
            <a:rect l="l" t="t" r="r" b="b"/>
            <a:pathLst>
              <a:path w="591819" h="191135">
                <a:moveTo>
                  <a:pt x="415384" y="190526"/>
                </a:moveTo>
                <a:lnTo>
                  <a:pt x="0" y="190526"/>
                </a:lnTo>
                <a:lnTo>
                  <a:pt x="176101" y="0"/>
                </a:lnTo>
                <a:lnTo>
                  <a:pt x="591486" y="0"/>
                </a:lnTo>
                <a:lnTo>
                  <a:pt x="415384" y="190526"/>
                </a:lnTo>
                <a:close/>
              </a:path>
            </a:pathLst>
          </a:custGeom>
          <a:solidFill>
            <a:srgbClr val="E7E6E6">
              <a:alpha val="79998"/>
            </a:srgbClr>
          </a:solidFill>
        </p:spPr>
        <p:txBody>
          <a:bodyPr wrap="square" lIns="0" tIns="0" rIns="0" bIns="0" rtlCol="0"/>
          <a:lstStyle/>
          <a:p>
            <a:endParaRPr/>
          </a:p>
        </p:txBody>
      </p:sp>
      <p:sp>
        <p:nvSpPr>
          <p:cNvPr id="4" name="object 4"/>
          <p:cNvSpPr/>
          <p:nvPr/>
        </p:nvSpPr>
        <p:spPr>
          <a:xfrm>
            <a:off x="2417287" y="2765929"/>
            <a:ext cx="591820" cy="191135"/>
          </a:xfrm>
          <a:custGeom>
            <a:avLst/>
            <a:gdLst/>
            <a:ahLst/>
            <a:cxnLst/>
            <a:rect l="l" t="t" r="r" b="b"/>
            <a:pathLst>
              <a:path w="591819" h="191135">
                <a:moveTo>
                  <a:pt x="0" y="190526"/>
                </a:moveTo>
                <a:lnTo>
                  <a:pt x="176101" y="0"/>
                </a:lnTo>
                <a:lnTo>
                  <a:pt x="591486" y="0"/>
                </a:lnTo>
                <a:lnTo>
                  <a:pt x="415384" y="190526"/>
                </a:lnTo>
                <a:lnTo>
                  <a:pt x="0" y="190526"/>
                </a:lnTo>
                <a:close/>
              </a:path>
            </a:pathLst>
          </a:custGeom>
          <a:ln w="12699">
            <a:solidFill>
              <a:srgbClr val="1C7F66"/>
            </a:solidFill>
          </a:ln>
        </p:spPr>
        <p:txBody>
          <a:bodyPr wrap="square" lIns="0" tIns="0" rIns="0" bIns="0" rtlCol="0"/>
          <a:lstStyle/>
          <a:p>
            <a:endParaRPr/>
          </a:p>
        </p:txBody>
      </p:sp>
      <p:sp>
        <p:nvSpPr>
          <p:cNvPr id="5" name="object 5"/>
          <p:cNvSpPr/>
          <p:nvPr/>
        </p:nvSpPr>
        <p:spPr>
          <a:xfrm>
            <a:off x="1095084" y="3247085"/>
            <a:ext cx="3601511" cy="1216119"/>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6" name="object 6"/>
          <p:cNvSpPr/>
          <p:nvPr/>
        </p:nvSpPr>
        <p:spPr>
          <a:xfrm>
            <a:off x="1095084" y="3247085"/>
            <a:ext cx="3601720" cy="1216660"/>
          </a:xfrm>
          <a:custGeom>
            <a:avLst/>
            <a:gdLst/>
            <a:ahLst/>
            <a:cxnLst/>
            <a:rect l="l" t="t" r="r" b="b"/>
            <a:pathLst>
              <a:path w="3601720" h="1216660">
                <a:moveTo>
                  <a:pt x="0" y="1216119"/>
                </a:moveTo>
                <a:lnTo>
                  <a:pt x="1124047" y="0"/>
                </a:lnTo>
                <a:lnTo>
                  <a:pt x="3601511" y="0"/>
                </a:lnTo>
                <a:lnTo>
                  <a:pt x="2477464" y="1216119"/>
                </a:lnTo>
                <a:lnTo>
                  <a:pt x="0" y="1216119"/>
                </a:lnTo>
                <a:close/>
              </a:path>
            </a:pathLst>
          </a:custGeom>
          <a:ln w="12699">
            <a:solidFill>
              <a:srgbClr val="1C7F66"/>
            </a:solidFill>
          </a:ln>
        </p:spPr>
        <p:txBody>
          <a:bodyPr wrap="square" lIns="0" tIns="0" rIns="0" bIns="0" rtlCol="0"/>
          <a:lstStyle/>
          <a:p>
            <a:endParaRPr/>
          </a:p>
        </p:txBody>
      </p:sp>
      <p:sp>
        <p:nvSpPr>
          <p:cNvPr id="7" name="object 7"/>
          <p:cNvSpPr/>
          <p:nvPr/>
        </p:nvSpPr>
        <p:spPr>
          <a:xfrm>
            <a:off x="3828430" y="4362411"/>
            <a:ext cx="842181" cy="149572"/>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8" name="object 8"/>
          <p:cNvSpPr/>
          <p:nvPr/>
        </p:nvSpPr>
        <p:spPr>
          <a:xfrm>
            <a:off x="1140206" y="2517634"/>
            <a:ext cx="5388820" cy="1936295"/>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9" name="object 9"/>
          <p:cNvSpPr/>
          <p:nvPr/>
        </p:nvSpPr>
        <p:spPr>
          <a:xfrm>
            <a:off x="2944159" y="3437655"/>
            <a:ext cx="1899920" cy="288290"/>
          </a:xfrm>
          <a:custGeom>
            <a:avLst/>
            <a:gdLst/>
            <a:ahLst/>
            <a:cxnLst/>
            <a:rect l="l" t="t" r="r" b="b"/>
            <a:pathLst>
              <a:path w="1899920" h="288289">
                <a:moveTo>
                  <a:pt x="1899822" y="0"/>
                </a:moveTo>
                <a:lnTo>
                  <a:pt x="0" y="288166"/>
                </a:lnTo>
              </a:path>
            </a:pathLst>
          </a:custGeom>
          <a:ln w="19049">
            <a:solidFill>
              <a:srgbClr val="C9492C"/>
            </a:solidFill>
          </a:ln>
        </p:spPr>
        <p:txBody>
          <a:bodyPr wrap="square" lIns="0" tIns="0" rIns="0" bIns="0" rtlCol="0"/>
          <a:lstStyle/>
          <a:p>
            <a:endParaRPr/>
          </a:p>
        </p:txBody>
      </p:sp>
      <p:sp>
        <p:nvSpPr>
          <p:cNvPr id="10" name="object 10"/>
          <p:cNvSpPr/>
          <p:nvPr/>
        </p:nvSpPr>
        <p:spPr>
          <a:xfrm>
            <a:off x="2849161" y="3685187"/>
            <a:ext cx="109241" cy="81269"/>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1" name="object 11"/>
          <p:cNvSpPr/>
          <p:nvPr/>
        </p:nvSpPr>
        <p:spPr>
          <a:xfrm>
            <a:off x="1711264" y="3443680"/>
            <a:ext cx="3107055" cy="798830"/>
          </a:xfrm>
          <a:custGeom>
            <a:avLst/>
            <a:gdLst/>
            <a:ahLst/>
            <a:cxnLst/>
            <a:rect l="l" t="t" r="r" b="b"/>
            <a:pathLst>
              <a:path w="3107054" h="798829">
                <a:moveTo>
                  <a:pt x="3106732" y="0"/>
                </a:moveTo>
                <a:lnTo>
                  <a:pt x="0" y="798706"/>
                </a:lnTo>
              </a:path>
            </a:pathLst>
          </a:custGeom>
          <a:ln w="19049">
            <a:solidFill>
              <a:srgbClr val="C9492C"/>
            </a:solidFill>
          </a:ln>
        </p:spPr>
        <p:txBody>
          <a:bodyPr wrap="square" lIns="0" tIns="0" rIns="0" bIns="0" rtlCol="0"/>
          <a:lstStyle/>
          <a:p>
            <a:endParaRPr/>
          </a:p>
        </p:txBody>
      </p:sp>
      <p:sp>
        <p:nvSpPr>
          <p:cNvPr id="12" name="object 12"/>
          <p:cNvSpPr/>
          <p:nvPr/>
        </p:nvSpPr>
        <p:spPr>
          <a:xfrm>
            <a:off x="1618011" y="4202386"/>
            <a:ext cx="110612" cy="79999"/>
          </a:xfrm>
          <a:prstGeom prst="rect">
            <a:avLst/>
          </a:prstGeom>
          <a:blipFill>
            <a:blip r:embed="rId6"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3" name="object 13"/>
          <p:cNvSpPr/>
          <p:nvPr/>
        </p:nvSpPr>
        <p:spPr>
          <a:xfrm>
            <a:off x="4948897" y="3186661"/>
            <a:ext cx="1722685" cy="197048"/>
          </a:xfrm>
          <a:prstGeom prst="rect">
            <a:avLst/>
          </a:prstGeom>
          <a:blipFill>
            <a:blip r:embed="rId7"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4" name="object 14"/>
          <p:cNvSpPr/>
          <p:nvPr/>
        </p:nvSpPr>
        <p:spPr>
          <a:xfrm>
            <a:off x="4944581" y="3460803"/>
            <a:ext cx="1938672" cy="198983"/>
          </a:xfrm>
          <a:prstGeom prst="rect">
            <a:avLst/>
          </a:prstGeom>
          <a:blipFill>
            <a:blip r:embed="rId8"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5" name="object 15"/>
          <p:cNvSpPr/>
          <p:nvPr/>
        </p:nvSpPr>
        <p:spPr>
          <a:xfrm>
            <a:off x="4946913" y="3739855"/>
            <a:ext cx="699504" cy="157608"/>
          </a:xfrm>
          <a:prstGeom prst="rect">
            <a:avLst/>
          </a:prstGeom>
          <a:blipFill>
            <a:blip r:embed="rId9"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6" name="object 16"/>
          <p:cNvSpPr/>
          <p:nvPr/>
        </p:nvSpPr>
        <p:spPr>
          <a:xfrm>
            <a:off x="5727638" y="3737028"/>
            <a:ext cx="442391" cy="196899"/>
          </a:xfrm>
          <a:prstGeom prst="rect">
            <a:avLst/>
          </a:prstGeom>
          <a:blipFill>
            <a:blip r:embed="rId10"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7" name="object 17"/>
          <p:cNvSpPr txBox="1"/>
          <p:nvPr/>
        </p:nvSpPr>
        <p:spPr>
          <a:xfrm>
            <a:off x="5521349" y="4162410"/>
            <a:ext cx="3416300" cy="386715"/>
          </a:xfrm>
          <a:prstGeom prst="rect">
            <a:avLst/>
          </a:prstGeom>
        </p:spPr>
        <p:txBody>
          <a:bodyPr vert="horz" wrap="square" lIns="0" tIns="635" rIns="0" bIns="0" rtlCol="0">
            <a:spAutoFit/>
          </a:bodyPr>
          <a:lstStyle/>
          <a:p>
            <a:pPr marL="12700" marR="147955">
              <a:lnSpc>
                <a:spcPct val="101600"/>
              </a:lnSpc>
              <a:spcBef>
                <a:spcPts val="5"/>
              </a:spcBef>
            </a:pPr>
            <a:r>
              <a:rPr sz="800" spc="-5" dirty="0">
                <a:latin typeface="Arial"/>
                <a:cs typeface="Arial"/>
              </a:rPr>
              <a:t>Girshick et al, </a:t>
            </a:r>
            <a:r>
              <a:rPr sz="800" dirty="0">
                <a:latin typeface="Arial"/>
                <a:cs typeface="Arial"/>
              </a:rPr>
              <a:t>“Rich </a:t>
            </a:r>
            <a:r>
              <a:rPr sz="800" spc="-5" dirty="0">
                <a:latin typeface="Arial"/>
                <a:cs typeface="Arial"/>
              </a:rPr>
              <a:t>feature hierarchies for accurate object detection and  </a:t>
            </a:r>
            <a:r>
              <a:rPr sz="800" dirty="0">
                <a:latin typeface="Arial"/>
                <a:cs typeface="Arial"/>
              </a:rPr>
              <a:t>semantic segmentation”, </a:t>
            </a:r>
            <a:r>
              <a:rPr sz="800" spc="-5" dirty="0">
                <a:latin typeface="Arial"/>
                <a:cs typeface="Arial"/>
              </a:rPr>
              <a:t>CVPR</a:t>
            </a:r>
            <a:r>
              <a:rPr sz="800" spc="-20" dirty="0">
                <a:latin typeface="Arial"/>
                <a:cs typeface="Arial"/>
              </a:rPr>
              <a:t> </a:t>
            </a:r>
            <a:r>
              <a:rPr sz="800" spc="-5" dirty="0">
                <a:latin typeface="Arial"/>
                <a:cs typeface="Arial"/>
              </a:rPr>
              <a:t>2014.</a:t>
            </a:r>
            <a:endParaRPr sz="800">
              <a:latin typeface="Arial"/>
              <a:cs typeface="Arial"/>
            </a:endParaRPr>
          </a:p>
          <a:p>
            <a:pPr marL="12700">
              <a:lnSpc>
                <a:spcPct val="100000"/>
              </a:lnSpc>
              <a:spcBef>
                <a:spcPts val="15"/>
              </a:spcBef>
            </a:pPr>
            <a:r>
              <a:rPr sz="800" spc="-5" dirty="0">
                <a:latin typeface="Arial"/>
                <a:cs typeface="Arial"/>
              </a:rPr>
              <a:t>Figure </a:t>
            </a:r>
            <a:r>
              <a:rPr sz="800" dirty="0">
                <a:latin typeface="Arial"/>
                <a:cs typeface="Arial"/>
              </a:rPr>
              <a:t>copyright </a:t>
            </a:r>
            <a:r>
              <a:rPr sz="800" spc="-5" dirty="0">
                <a:latin typeface="Arial"/>
                <a:cs typeface="Arial"/>
              </a:rPr>
              <a:t>Ross Girshick, 2015; </a:t>
            </a:r>
            <a:r>
              <a:rPr sz="800" u="sng" spc="-5" dirty="0">
                <a:solidFill>
                  <a:srgbClr val="1155CC"/>
                </a:solidFill>
                <a:uFill>
                  <a:solidFill>
                    <a:srgbClr val="1155CC"/>
                  </a:solidFill>
                </a:uFill>
                <a:latin typeface="Arial"/>
                <a:cs typeface="Arial"/>
                <a:hlinkClick r:id="rId11"/>
              </a:rPr>
              <a:t>source</a:t>
            </a:r>
            <a:r>
              <a:rPr sz="800" spc="-5" dirty="0">
                <a:latin typeface="Arial"/>
                <a:cs typeface="Arial"/>
              </a:rPr>
              <a:t>. Reproduced with</a:t>
            </a:r>
            <a:r>
              <a:rPr sz="800" spc="-30" dirty="0">
                <a:latin typeface="Arial"/>
                <a:cs typeface="Arial"/>
              </a:rPr>
              <a:t> </a:t>
            </a:r>
            <a:r>
              <a:rPr sz="800" spc="-5" dirty="0">
                <a:latin typeface="Arial"/>
                <a:cs typeface="Arial"/>
              </a:rPr>
              <a:t>permission.</a:t>
            </a:r>
            <a:endParaRPr sz="800">
              <a:latin typeface="Arial"/>
              <a:cs typeface="Arial"/>
            </a:endParaRPr>
          </a:p>
        </p:txBody>
      </p:sp>
      <p:sp>
        <p:nvSpPr>
          <p:cNvPr id="19" name="object 19"/>
          <p:cNvSpPr txBox="1"/>
          <p:nvPr/>
        </p:nvSpPr>
        <p:spPr>
          <a:xfrm>
            <a:off x="7456525" y="4704900"/>
            <a:ext cx="1564005" cy="309245"/>
          </a:xfrm>
          <a:prstGeom prst="rect">
            <a:avLst/>
          </a:prstGeom>
        </p:spPr>
        <p:txBody>
          <a:bodyPr vert="horz" wrap="square" lIns="0" tIns="0" rIns="0" bIns="0" rtlCol="0">
            <a:spAutoFit/>
          </a:bodyPr>
          <a:lstStyle/>
          <a:p>
            <a:pPr marL="12700">
              <a:lnSpc>
                <a:spcPts val="2310"/>
              </a:lnSpc>
            </a:pPr>
            <a:r>
              <a:rPr sz="2000" dirty="0">
                <a:solidFill>
                  <a:srgbClr val="FFFFFF"/>
                </a:solidFill>
                <a:latin typeface="Arial"/>
                <a:cs typeface="Arial"/>
              </a:rPr>
              <a:t>May </a:t>
            </a:r>
            <a:r>
              <a:rPr sz="2000" spc="-5" dirty="0">
                <a:solidFill>
                  <a:srgbClr val="FFFFFF"/>
                </a:solidFill>
                <a:latin typeface="Arial"/>
                <a:cs typeface="Arial"/>
              </a:rPr>
              <a:t>10,</a:t>
            </a:r>
            <a:r>
              <a:rPr sz="2000" spc="-95" dirty="0">
                <a:solidFill>
                  <a:srgbClr val="FFFFFF"/>
                </a:solidFill>
                <a:latin typeface="Arial"/>
                <a:cs typeface="Arial"/>
              </a:rPr>
              <a:t> </a:t>
            </a:r>
            <a:r>
              <a:rPr sz="2000" spc="-5" dirty="0">
                <a:solidFill>
                  <a:srgbClr val="FFFFFF"/>
                </a:solidFill>
                <a:latin typeface="Arial"/>
                <a:cs typeface="Arial"/>
              </a:rPr>
              <a:t>2017</a:t>
            </a:r>
            <a:endParaRPr sz="2000">
              <a:latin typeface="Arial"/>
              <a:cs typeface="Arial"/>
            </a:endParaRPr>
          </a:p>
        </p:txBody>
      </p:sp>
      <p:sp>
        <p:nvSpPr>
          <p:cNvPr id="18" name="Footer Placeholder 17">
            <a:extLst>
              <a:ext uri="{FF2B5EF4-FFF2-40B4-BE49-F238E27FC236}">
                <a16:creationId xmlns:a16="http://schemas.microsoft.com/office/drawing/2014/main" id="{2D143BDC-DB2E-4412-8734-7D18296DDC63}"/>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2950" y="276492"/>
            <a:ext cx="1170940" cy="452120"/>
          </a:xfrm>
          <a:prstGeom prst="rect">
            <a:avLst/>
          </a:prstGeom>
        </p:spPr>
        <p:txBody>
          <a:bodyPr vert="horz" wrap="square" lIns="0" tIns="12700" rIns="0" bIns="0" rtlCol="0">
            <a:spAutoFit/>
          </a:bodyPr>
          <a:lstStyle/>
          <a:p>
            <a:pPr marL="12700">
              <a:lnSpc>
                <a:spcPct val="100000"/>
              </a:lnSpc>
              <a:spcBef>
                <a:spcPts val="100"/>
              </a:spcBef>
            </a:pPr>
            <a:r>
              <a:rPr spc="-5" dirty="0"/>
              <a:t>R-CNN</a:t>
            </a:r>
          </a:p>
        </p:txBody>
      </p:sp>
      <p:sp>
        <p:nvSpPr>
          <p:cNvPr id="3" name="object 3"/>
          <p:cNvSpPr/>
          <p:nvPr/>
        </p:nvSpPr>
        <p:spPr>
          <a:xfrm>
            <a:off x="2417287" y="2765929"/>
            <a:ext cx="591820" cy="191135"/>
          </a:xfrm>
          <a:custGeom>
            <a:avLst/>
            <a:gdLst/>
            <a:ahLst/>
            <a:cxnLst/>
            <a:rect l="l" t="t" r="r" b="b"/>
            <a:pathLst>
              <a:path w="591819" h="191135">
                <a:moveTo>
                  <a:pt x="415384" y="190526"/>
                </a:moveTo>
                <a:lnTo>
                  <a:pt x="0" y="190526"/>
                </a:lnTo>
                <a:lnTo>
                  <a:pt x="176101" y="0"/>
                </a:lnTo>
                <a:lnTo>
                  <a:pt x="591486" y="0"/>
                </a:lnTo>
                <a:lnTo>
                  <a:pt x="415384" y="190526"/>
                </a:lnTo>
                <a:close/>
              </a:path>
            </a:pathLst>
          </a:custGeom>
          <a:solidFill>
            <a:srgbClr val="E7E6E6">
              <a:alpha val="79998"/>
            </a:srgbClr>
          </a:solidFill>
        </p:spPr>
        <p:txBody>
          <a:bodyPr wrap="square" lIns="0" tIns="0" rIns="0" bIns="0" rtlCol="0"/>
          <a:lstStyle/>
          <a:p>
            <a:endParaRPr/>
          </a:p>
        </p:txBody>
      </p:sp>
      <p:sp>
        <p:nvSpPr>
          <p:cNvPr id="4" name="object 4"/>
          <p:cNvSpPr/>
          <p:nvPr/>
        </p:nvSpPr>
        <p:spPr>
          <a:xfrm>
            <a:off x="2417287" y="2765929"/>
            <a:ext cx="591820" cy="191135"/>
          </a:xfrm>
          <a:custGeom>
            <a:avLst/>
            <a:gdLst/>
            <a:ahLst/>
            <a:cxnLst/>
            <a:rect l="l" t="t" r="r" b="b"/>
            <a:pathLst>
              <a:path w="591819" h="191135">
                <a:moveTo>
                  <a:pt x="0" y="190526"/>
                </a:moveTo>
                <a:lnTo>
                  <a:pt x="176101" y="0"/>
                </a:lnTo>
                <a:lnTo>
                  <a:pt x="591486" y="0"/>
                </a:lnTo>
                <a:lnTo>
                  <a:pt x="415384" y="190526"/>
                </a:lnTo>
                <a:lnTo>
                  <a:pt x="0" y="190526"/>
                </a:lnTo>
                <a:close/>
              </a:path>
            </a:pathLst>
          </a:custGeom>
          <a:ln w="12699">
            <a:solidFill>
              <a:srgbClr val="1C7F66"/>
            </a:solidFill>
          </a:ln>
        </p:spPr>
        <p:txBody>
          <a:bodyPr wrap="square" lIns="0" tIns="0" rIns="0" bIns="0" rtlCol="0"/>
          <a:lstStyle/>
          <a:p>
            <a:endParaRPr/>
          </a:p>
        </p:txBody>
      </p:sp>
      <p:sp>
        <p:nvSpPr>
          <p:cNvPr id="5" name="object 5"/>
          <p:cNvSpPr/>
          <p:nvPr/>
        </p:nvSpPr>
        <p:spPr>
          <a:xfrm>
            <a:off x="1095084" y="3247085"/>
            <a:ext cx="3601511" cy="1216119"/>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6" name="object 6"/>
          <p:cNvSpPr/>
          <p:nvPr/>
        </p:nvSpPr>
        <p:spPr>
          <a:xfrm>
            <a:off x="1095084" y="3247085"/>
            <a:ext cx="3601720" cy="1216660"/>
          </a:xfrm>
          <a:custGeom>
            <a:avLst/>
            <a:gdLst/>
            <a:ahLst/>
            <a:cxnLst/>
            <a:rect l="l" t="t" r="r" b="b"/>
            <a:pathLst>
              <a:path w="3601720" h="1216660">
                <a:moveTo>
                  <a:pt x="0" y="1216119"/>
                </a:moveTo>
                <a:lnTo>
                  <a:pt x="1124047" y="0"/>
                </a:lnTo>
                <a:lnTo>
                  <a:pt x="3601511" y="0"/>
                </a:lnTo>
                <a:lnTo>
                  <a:pt x="2477464" y="1216119"/>
                </a:lnTo>
                <a:lnTo>
                  <a:pt x="0" y="1216119"/>
                </a:lnTo>
                <a:close/>
              </a:path>
            </a:pathLst>
          </a:custGeom>
          <a:ln w="12699">
            <a:solidFill>
              <a:srgbClr val="1C7F66"/>
            </a:solidFill>
          </a:ln>
        </p:spPr>
        <p:txBody>
          <a:bodyPr wrap="square" lIns="0" tIns="0" rIns="0" bIns="0" rtlCol="0"/>
          <a:lstStyle/>
          <a:p>
            <a:endParaRPr/>
          </a:p>
        </p:txBody>
      </p:sp>
      <p:sp>
        <p:nvSpPr>
          <p:cNvPr id="7" name="object 7"/>
          <p:cNvSpPr/>
          <p:nvPr/>
        </p:nvSpPr>
        <p:spPr>
          <a:xfrm>
            <a:off x="3828430" y="4362411"/>
            <a:ext cx="842181" cy="149572"/>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8" name="object 8"/>
          <p:cNvSpPr/>
          <p:nvPr/>
        </p:nvSpPr>
        <p:spPr>
          <a:xfrm>
            <a:off x="1140206" y="1056562"/>
            <a:ext cx="5388820" cy="3397367"/>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9" name="object 9"/>
          <p:cNvSpPr/>
          <p:nvPr/>
        </p:nvSpPr>
        <p:spPr>
          <a:xfrm>
            <a:off x="2944159" y="3437655"/>
            <a:ext cx="1899920" cy="288290"/>
          </a:xfrm>
          <a:custGeom>
            <a:avLst/>
            <a:gdLst/>
            <a:ahLst/>
            <a:cxnLst/>
            <a:rect l="l" t="t" r="r" b="b"/>
            <a:pathLst>
              <a:path w="1899920" h="288289">
                <a:moveTo>
                  <a:pt x="1899822" y="0"/>
                </a:moveTo>
                <a:lnTo>
                  <a:pt x="0" y="288166"/>
                </a:lnTo>
              </a:path>
            </a:pathLst>
          </a:custGeom>
          <a:ln w="19049">
            <a:solidFill>
              <a:srgbClr val="C9492C"/>
            </a:solidFill>
          </a:ln>
        </p:spPr>
        <p:txBody>
          <a:bodyPr wrap="square" lIns="0" tIns="0" rIns="0" bIns="0" rtlCol="0"/>
          <a:lstStyle/>
          <a:p>
            <a:endParaRPr/>
          </a:p>
        </p:txBody>
      </p:sp>
      <p:sp>
        <p:nvSpPr>
          <p:cNvPr id="10" name="object 10"/>
          <p:cNvSpPr/>
          <p:nvPr/>
        </p:nvSpPr>
        <p:spPr>
          <a:xfrm>
            <a:off x="2849161" y="3685187"/>
            <a:ext cx="109241" cy="81269"/>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1" name="object 11"/>
          <p:cNvSpPr/>
          <p:nvPr/>
        </p:nvSpPr>
        <p:spPr>
          <a:xfrm>
            <a:off x="1711264" y="3443680"/>
            <a:ext cx="3107055" cy="798830"/>
          </a:xfrm>
          <a:custGeom>
            <a:avLst/>
            <a:gdLst/>
            <a:ahLst/>
            <a:cxnLst/>
            <a:rect l="l" t="t" r="r" b="b"/>
            <a:pathLst>
              <a:path w="3107054" h="798829">
                <a:moveTo>
                  <a:pt x="3106732" y="0"/>
                </a:moveTo>
                <a:lnTo>
                  <a:pt x="0" y="798706"/>
                </a:lnTo>
              </a:path>
            </a:pathLst>
          </a:custGeom>
          <a:ln w="19049">
            <a:solidFill>
              <a:srgbClr val="C9492C"/>
            </a:solidFill>
          </a:ln>
        </p:spPr>
        <p:txBody>
          <a:bodyPr wrap="square" lIns="0" tIns="0" rIns="0" bIns="0" rtlCol="0"/>
          <a:lstStyle/>
          <a:p>
            <a:endParaRPr/>
          </a:p>
        </p:txBody>
      </p:sp>
      <p:sp>
        <p:nvSpPr>
          <p:cNvPr id="12" name="object 12"/>
          <p:cNvSpPr/>
          <p:nvPr/>
        </p:nvSpPr>
        <p:spPr>
          <a:xfrm>
            <a:off x="1618011" y="4202386"/>
            <a:ext cx="110612" cy="79999"/>
          </a:xfrm>
          <a:prstGeom prst="rect">
            <a:avLst/>
          </a:prstGeom>
          <a:blipFill>
            <a:blip r:embed="rId6"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3" name="object 13"/>
          <p:cNvSpPr/>
          <p:nvPr/>
        </p:nvSpPr>
        <p:spPr>
          <a:xfrm>
            <a:off x="4948897" y="3186661"/>
            <a:ext cx="1722685" cy="197048"/>
          </a:xfrm>
          <a:prstGeom prst="rect">
            <a:avLst/>
          </a:prstGeom>
          <a:blipFill>
            <a:blip r:embed="rId7"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4" name="object 14"/>
          <p:cNvSpPr/>
          <p:nvPr/>
        </p:nvSpPr>
        <p:spPr>
          <a:xfrm>
            <a:off x="4944581" y="3460803"/>
            <a:ext cx="1938672" cy="198983"/>
          </a:xfrm>
          <a:prstGeom prst="rect">
            <a:avLst/>
          </a:prstGeom>
          <a:blipFill>
            <a:blip r:embed="rId8"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5" name="object 15"/>
          <p:cNvSpPr/>
          <p:nvPr/>
        </p:nvSpPr>
        <p:spPr>
          <a:xfrm>
            <a:off x="4946913" y="3739855"/>
            <a:ext cx="699504" cy="157608"/>
          </a:xfrm>
          <a:prstGeom prst="rect">
            <a:avLst/>
          </a:prstGeom>
          <a:blipFill>
            <a:blip r:embed="rId9"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6" name="object 16"/>
          <p:cNvSpPr/>
          <p:nvPr/>
        </p:nvSpPr>
        <p:spPr>
          <a:xfrm>
            <a:off x="5727638" y="3737028"/>
            <a:ext cx="442391" cy="196899"/>
          </a:xfrm>
          <a:prstGeom prst="rect">
            <a:avLst/>
          </a:prstGeom>
          <a:blipFill>
            <a:blip r:embed="rId10"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7" name="object 17"/>
          <p:cNvSpPr/>
          <p:nvPr/>
        </p:nvSpPr>
        <p:spPr>
          <a:xfrm>
            <a:off x="4922925" y="1519330"/>
            <a:ext cx="1233971" cy="157608"/>
          </a:xfrm>
          <a:prstGeom prst="rect">
            <a:avLst/>
          </a:prstGeom>
          <a:blipFill>
            <a:blip r:embed="rId11"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8" name="object 18"/>
          <p:cNvSpPr/>
          <p:nvPr/>
        </p:nvSpPr>
        <p:spPr>
          <a:xfrm>
            <a:off x="4920941" y="1795555"/>
            <a:ext cx="1356841" cy="196304"/>
          </a:xfrm>
          <a:prstGeom prst="rect">
            <a:avLst/>
          </a:prstGeom>
          <a:blipFill>
            <a:blip r:embed="rId1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9" name="object 19"/>
          <p:cNvSpPr/>
          <p:nvPr/>
        </p:nvSpPr>
        <p:spPr>
          <a:xfrm>
            <a:off x="4914591" y="2081008"/>
            <a:ext cx="785589" cy="148381"/>
          </a:xfrm>
          <a:prstGeom prst="rect">
            <a:avLst/>
          </a:prstGeom>
          <a:blipFill>
            <a:blip r:embed="rId1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0" name="object 20"/>
          <p:cNvSpPr txBox="1"/>
          <p:nvPr/>
        </p:nvSpPr>
        <p:spPr>
          <a:xfrm>
            <a:off x="5521349" y="4162410"/>
            <a:ext cx="3416300" cy="386715"/>
          </a:xfrm>
          <a:prstGeom prst="rect">
            <a:avLst/>
          </a:prstGeom>
        </p:spPr>
        <p:txBody>
          <a:bodyPr vert="horz" wrap="square" lIns="0" tIns="635" rIns="0" bIns="0" rtlCol="0">
            <a:spAutoFit/>
          </a:bodyPr>
          <a:lstStyle/>
          <a:p>
            <a:pPr marL="12700" marR="147955">
              <a:lnSpc>
                <a:spcPct val="101600"/>
              </a:lnSpc>
              <a:spcBef>
                <a:spcPts val="5"/>
              </a:spcBef>
            </a:pPr>
            <a:r>
              <a:rPr sz="800" spc="-5" dirty="0">
                <a:latin typeface="Arial"/>
                <a:cs typeface="Arial"/>
              </a:rPr>
              <a:t>Girshick et al, </a:t>
            </a:r>
            <a:r>
              <a:rPr sz="800" dirty="0">
                <a:latin typeface="Arial"/>
                <a:cs typeface="Arial"/>
              </a:rPr>
              <a:t>“Rich </a:t>
            </a:r>
            <a:r>
              <a:rPr sz="800" spc="-5" dirty="0">
                <a:latin typeface="Arial"/>
                <a:cs typeface="Arial"/>
              </a:rPr>
              <a:t>feature hierarchies for accurate object detection and  </a:t>
            </a:r>
            <a:r>
              <a:rPr sz="800" dirty="0">
                <a:latin typeface="Arial"/>
                <a:cs typeface="Arial"/>
              </a:rPr>
              <a:t>semantic segmentation”, </a:t>
            </a:r>
            <a:r>
              <a:rPr sz="800" spc="-5" dirty="0">
                <a:latin typeface="Arial"/>
                <a:cs typeface="Arial"/>
              </a:rPr>
              <a:t>CVPR</a:t>
            </a:r>
            <a:r>
              <a:rPr sz="800" spc="-20" dirty="0">
                <a:latin typeface="Arial"/>
                <a:cs typeface="Arial"/>
              </a:rPr>
              <a:t> </a:t>
            </a:r>
            <a:r>
              <a:rPr sz="800" spc="-5" dirty="0">
                <a:latin typeface="Arial"/>
                <a:cs typeface="Arial"/>
              </a:rPr>
              <a:t>2014.</a:t>
            </a:r>
            <a:endParaRPr sz="800">
              <a:latin typeface="Arial"/>
              <a:cs typeface="Arial"/>
            </a:endParaRPr>
          </a:p>
          <a:p>
            <a:pPr marL="12700">
              <a:lnSpc>
                <a:spcPct val="100000"/>
              </a:lnSpc>
              <a:spcBef>
                <a:spcPts val="15"/>
              </a:spcBef>
            </a:pPr>
            <a:r>
              <a:rPr sz="800" spc="-5" dirty="0">
                <a:latin typeface="Arial"/>
                <a:cs typeface="Arial"/>
              </a:rPr>
              <a:t>Figure </a:t>
            </a:r>
            <a:r>
              <a:rPr sz="800" dirty="0">
                <a:latin typeface="Arial"/>
                <a:cs typeface="Arial"/>
              </a:rPr>
              <a:t>copyright </a:t>
            </a:r>
            <a:r>
              <a:rPr sz="800" spc="-5" dirty="0">
                <a:latin typeface="Arial"/>
                <a:cs typeface="Arial"/>
              </a:rPr>
              <a:t>Ross Girshick, 2015; </a:t>
            </a:r>
            <a:r>
              <a:rPr sz="800" u="sng" spc="-5" dirty="0">
                <a:solidFill>
                  <a:srgbClr val="1155CC"/>
                </a:solidFill>
                <a:uFill>
                  <a:solidFill>
                    <a:srgbClr val="1155CC"/>
                  </a:solidFill>
                </a:uFill>
                <a:latin typeface="Arial"/>
                <a:cs typeface="Arial"/>
                <a:hlinkClick r:id="rId14"/>
              </a:rPr>
              <a:t>source</a:t>
            </a:r>
            <a:r>
              <a:rPr sz="800" spc="-5" dirty="0">
                <a:latin typeface="Arial"/>
                <a:cs typeface="Arial"/>
              </a:rPr>
              <a:t>. Reproduced with</a:t>
            </a:r>
            <a:r>
              <a:rPr sz="800" spc="-30" dirty="0">
                <a:latin typeface="Arial"/>
                <a:cs typeface="Arial"/>
              </a:rPr>
              <a:t> </a:t>
            </a:r>
            <a:r>
              <a:rPr sz="800" spc="-5" dirty="0">
                <a:latin typeface="Arial"/>
                <a:cs typeface="Arial"/>
              </a:rPr>
              <a:t>permission.</a:t>
            </a:r>
            <a:endParaRPr sz="800">
              <a:latin typeface="Arial"/>
              <a:cs typeface="Arial"/>
            </a:endParaRPr>
          </a:p>
        </p:txBody>
      </p:sp>
      <p:sp>
        <p:nvSpPr>
          <p:cNvPr id="22" name="object 22"/>
          <p:cNvSpPr txBox="1"/>
          <p:nvPr/>
        </p:nvSpPr>
        <p:spPr>
          <a:xfrm>
            <a:off x="7456525" y="4704900"/>
            <a:ext cx="1564005" cy="309245"/>
          </a:xfrm>
          <a:prstGeom prst="rect">
            <a:avLst/>
          </a:prstGeom>
        </p:spPr>
        <p:txBody>
          <a:bodyPr vert="horz" wrap="square" lIns="0" tIns="0" rIns="0" bIns="0" rtlCol="0">
            <a:spAutoFit/>
          </a:bodyPr>
          <a:lstStyle/>
          <a:p>
            <a:pPr marL="12700">
              <a:lnSpc>
                <a:spcPts val="2310"/>
              </a:lnSpc>
            </a:pPr>
            <a:r>
              <a:rPr sz="2000" dirty="0">
                <a:solidFill>
                  <a:srgbClr val="FFFFFF"/>
                </a:solidFill>
                <a:latin typeface="Arial"/>
                <a:cs typeface="Arial"/>
              </a:rPr>
              <a:t>May </a:t>
            </a:r>
            <a:r>
              <a:rPr sz="2000" spc="-5" dirty="0">
                <a:solidFill>
                  <a:srgbClr val="FFFFFF"/>
                </a:solidFill>
                <a:latin typeface="Arial"/>
                <a:cs typeface="Arial"/>
              </a:rPr>
              <a:t>10,</a:t>
            </a:r>
            <a:r>
              <a:rPr sz="2000" spc="-95" dirty="0">
                <a:solidFill>
                  <a:srgbClr val="FFFFFF"/>
                </a:solidFill>
                <a:latin typeface="Arial"/>
                <a:cs typeface="Arial"/>
              </a:rPr>
              <a:t> </a:t>
            </a:r>
            <a:r>
              <a:rPr sz="2000" spc="-5" dirty="0">
                <a:solidFill>
                  <a:srgbClr val="FFFFFF"/>
                </a:solidFill>
                <a:latin typeface="Arial"/>
                <a:cs typeface="Arial"/>
              </a:rPr>
              <a:t>2017</a:t>
            </a:r>
            <a:endParaRPr sz="2000">
              <a:latin typeface="Arial"/>
              <a:cs typeface="Arial"/>
            </a:endParaRPr>
          </a:p>
        </p:txBody>
      </p:sp>
      <p:sp>
        <p:nvSpPr>
          <p:cNvPr id="21" name="Footer Placeholder 20">
            <a:extLst>
              <a:ext uri="{FF2B5EF4-FFF2-40B4-BE49-F238E27FC236}">
                <a16:creationId xmlns:a16="http://schemas.microsoft.com/office/drawing/2014/main" id="{4F35DF8F-71E9-4E08-8AFE-AB7CE95D4BF5}"/>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2950" y="276492"/>
            <a:ext cx="1170940" cy="452120"/>
          </a:xfrm>
          <a:prstGeom prst="rect">
            <a:avLst/>
          </a:prstGeom>
        </p:spPr>
        <p:txBody>
          <a:bodyPr vert="horz" wrap="square" lIns="0" tIns="12700" rIns="0" bIns="0" rtlCol="0">
            <a:spAutoFit/>
          </a:bodyPr>
          <a:lstStyle/>
          <a:p>
            <a:pPr marL="12700">
              <a:lnSpc>
                <a:spcPct val="100000"/>
              </a:lnSpc>
              <a:spcBef>
                <a:spcPts val="100"/>
              </a:spcBef>
            </a:pPr>
            <a:r>
              <a:rPr spc="-5" dirty="0"/>
              <a:t>R-CNN</a:t>
            </a:r>
          </a:p>
        </p:txBody>
      </p:sp>
      <p:sp>
        <p:nvSpPr>
          <p:cNvPr id="3" name="object 3"/>
          <p:cNvSpPr/>
          <p:nvPr/>
        </p:nvSpPr>
        <p:spPr>
          <a:xfrm>
            <a:off x="2417287" y="2765929"/>
            <a:ext cx="591820" cy="191135"/>
          </a:xfrm>
          <a:custGeom>
            <a:avLst/>
            <a:gdLst/>
            <a:ahLst/>
            <a:cxnLst/>
            <a:rect l="l" t="t" r="r" b="b"/>
            <a:pathLst>
              <a:path w="591819" h="191135">
                <a:moveTo>
                  <a:pt x="415384" y="190526"/>
                </a:moveTo>
                <a:lnTo>
                  <a:pt x="0" y="190526"/>
                </a:lnTo>
                <a:lnTo>
                  <a:pt x="176101" y="0"/>
                </a:lnTo>
                <a:lnTo>
                  <a:pt x="591486" y="0"/>
                </a:lnTo>
                <a:lnTo>
                  <a:pt x="415384" y="190526"/>
                </a:lnTo>
                <a:close/>
              </a:path>
            </a:pathLst>
          </a:custGeom>
          <a:solidFill>
            <a:srgbClr val="E7E6E6">
              <a:alpha val="79998"/>
            </a:srgbClr>
          </a:solidFill>
        </p:spPr>
        <p:txBody>
          <a:bodyPr wrap="square" lIns="0" tIns="0" rIns="0" bIns="0" rtlCol="0"/>
          <a:lstStyle/>
          <a:p>
            <a:endParaRPr/>
          </a:p>
        </p:txBody>
      </p:sp>
      <p:sp>
        <p:nvSpPr>
          <p:cNvPr id="4" name="object 4"/>
          <p:cNvSpPr/>
          <p:nvPr/>
        </p:nvSpPr>
        <p:spPr>
          <a:xfrm>
            <a:off x="2417287" y="2765929"/>
            <a:ext cx="591820" cy="191135"/>
          </a:xfrm>
          <a:custGeom>
            <a:avLst/>
            <a:gdLst/>
            <a:ahLst/>
            <a:cxnLst/>
            <a:rect l="l" t="t" r="r" b="b"/>
            <a:pathLst>
              <a:path w="591819" h="191135">
                <a:moveTo>
                  <a:pt x="0" y="190526"/>
                </a:moveTo>
                <a:lnTo>
                  <a:pt x="176101" y="0"/>
                </a:lnTo>
                <a:lnTo>
                  <a:pt x="591486" y="0"/>
                </a:lnTo>
                <a:lnTo>
                  <a:pt x="415384" y="190526"/>
                </a:lnTo>
                <a:lnTo>
                  <a:pt x="0" y="190526"/>
                </a:lnTo>
                <a:close/>
              </a:path>
            </a:pathLst>
          </a:custGeom>
          <a:ln w="12699">
            <a:solidFill>
              <a:srgbClr val="1C7F66"/>
            </a:solidFill>
          </a:ln>
        </p:spPr>
        <p:txBody>
          <a:bodyPr wrap="square" lIns="0" tIns="0" rIns="0" bIns="0" rtlCol="0"/>
          <a:lstStyle/>
          <a:p>
            <a:endParaRPr/>
          </a:p>
        </p:txBody>
      </p:sp>
      <p:sp>
        <p:nvSpPr>
          <p:cNvPr id="5" name="object 5"/>
          <p:cNvSpPr/>
          <p:nvPr/>
        </p:nvSpPr>
        <p:spPr>
          <a:xfrm>
            <a:off x="1095084" y="3247085"/>
            <a:ext cx="3601511" cy="1216119"/>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6" name="object 6"/>
          <p:cNvSpPr/>
          <p:nvPr/>
        </p:nvSpPr>
        <p:spPr>
          <a:xfrm>
            <a:off x="1095084" y="3247085"/>
            <a:ext cx="3601720" cy="1216660"/>
          </a:xfrm>
          <a:custGeom>
            <a:avLst/>
            <a:gdLst/>
            <a:ahLst/>
            <a:cxnLst/>
            <a:rect l="l" t="t" r="r" b="b"/>
            <a:pathLst>
              <a:path w="3601720" h="1216660">
                <a:moveTo>
                  <a:pt x="0" y="1216119"/>
                </a:moveTo>
                <a:lnTo>
                  <a:pt x="1124047" y="0"/>
                </a:lnTo>
                <a:lnTo>
                  <a:pt x="3601511" y="0"/>
                </a:lnTo>
                <a:lnTo>
                  <a:pt x="2477464" y="1216119"/>
                </a:lnTo>
                <a:lnTo>
                  <a:pt x="0" y="1216119"/>
                </a:lnTo>
                <a:close/>
              </a:path>
            </a:pathLst>
          </a:custGeom>
          <a:ln w="12699">
            <a:solidFill>
              <a:srgbClr val="1C7F66"/>
            </a:solidFill>
          </a:ln>
        </p:spPr>
        <p:txBody>
          <a:bodyPr wrap="square" lIns="0" tIns="0" rIns="0" bIns="0" rtlCol="0"/>
          <a:lstStyle/>
          <a:p>
            <a:endParaRPr/>
          </a:p>
        </p:txBody>
      </p:sp>
      <p:sp>
        <p:nvSpPr>
          <p:cNvPr id="7" name="object 7"/>
          <p:cNvSpPr/>
          <p:nvPr/>
        </p:nvSpPr>
        <p:spPr>
          <a:xfrm>
            <a:off x="3828430" y="4362411"/>
            <a:ext cx="842181" cy="149572"/>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8" name="object 8"/>
          <p:cNvSpPr/>
          <p:nvPr/>
        </p:nvSpPr>
        <p:spPr>
          <a:xfrm>
            <a:off x="1140206" y="674450"/>
            <a:ext cx="5388820" cy="3779479"/>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9" name="object 9"/>
          <p:cNvSpPr/>
          <p:nvPr/>
        </p:nvSpPr>
        <p:spPr>
          <a:xfrm>
            <a:off x="2944159" y="3437655"/>
            <a:ext cx="1899920" cy="288290"/>
          </a:xfrm>
          <a:custGeom>
            <a:avLst/>
            <a:gdLst/>
            <a:ahLst/>
            <a:cxnLst/>
            <a:rect l="l" t="t" r="r" b="b"/>
            <a:pathLst>
              <a:path w="1899920" h="288289">
                <a:moveTo>
                  <a:pt x="1899822" y="0"/>
                </a:moveTo>
                <a:lnTo>
                  <a:pt x="0" y="288166"/>
                </a:lnTo>
              </a:path>
            </a:pathLst>
          </a:custGeom>
          <a:ln w="19049">
            <a:solidFill>
              <a:srgbClr val="C9492C"/>
            </a:solidFill>
          </a:ln>
        </p:spPr>
        <p:txBody>
          <a:bodyPr wrap="square" lIns="0" tIns="0" rIns="0" bIns="0" rtlCol="0"/>
          <a:lstStyle/>
          <a:p>
            <a:endParaRPr/>
          </a:p>
        </p:txBody>
      </p:sp>
      <p:sp>
        <p:nvSpPr>
          <p:cNvPr id="10" name="object 10"/>
          <p:cNvSpPr/>
          <p:nvPr/>
        </p:nvSpPr>
        <p:spPr>
          <a:xfrm>
            <a:off x="2849161" y="3685187"/>
            <a:ext cx="109241" cy="81269"/>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1" name="object 11"/>
          <p:cNvSpPr/>
          <p:nvPr/>
        </p:nvSpPr>
        <p:spPr>
          <a:xfrm>
            <a:off x="1711264" y="3443680"/>
            <a:ext cx="3107055" cy="798830"/>
          </a:xfrm>
          <a:custGeom>
            <a:avLst/>
            <a:gdLst/>
            <a:ahLst/>
            <a:cxnLst/>
            <a:rect l="l" t="t" r="r" b="b"/>
            <a:pathLst>
              <a:path w="3107054" h="798829">
                <a:moveTo>
                  <a:pt x="3106732" y="0"/>
                </a:moveTo>
                <a:lnTo>
                  <a:pt x="0" y="798706"/>
                </a:lnTo>
              </a:path>
            </a:pathLst>
          </a:custGeom>
          <a:ln w="19049">
            <a:solidFill>
              <a:srgbClr val="C9492C"/>
            </a:solidFill>
          </a:ln>
        </p:spPr>
        <p:txBody>
          <a:bodyPr wrap="square" lIns="0" tIns="0" rIns="0" bIns="0" rtlCol="0"/>
          <a:lstStyle/>
          <a:p>
            <a:endParaRPr/>
          </a:p>
        </p:txBody>
      </p:sp>
      <p:sp>
        <p:nvSpPr>
          <p:cNvPr id="12" name="object 12"/>
          <p:cNvSpPr/>
          <p:nvPr/>
        </p:nvSpPr>
        <p:spPr>
          <a:xfrm>
            <a:off x="1618011" y="4202386"/>
            <a:ext cx="110612" cy="79999"/>
          </a:xfrm>
          <a:prstGeom prst="rect">
            <a:avLst/>
          </a:prstGeom>
          <a:blipFill>
            <a:blip r:embed="rId6"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3" name="object 13"/>
          <p:cNvSpPr/>
          <p:nvPr/>
        </p:nvSpPr>
        <p:spPr>
          <a:xfrm>
            <a:off x="4948897" y="3186661"/>
            <a:ext cx="1722685" cy="197048"/>
          </a:xfrm>
          <a:prstGeom prst="rect">
            <a:avLst/>
          </a:prstGeom>
          <a:blipFill>
            <a:blip r:embed="rId7"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4" name="object 14"/>
          <p:cNvSpPr/>
          <p:nvPr/>
        </p:nvSpPr>
        <p:spPr>
          <a:xfrm>
            <a:off x="4944581" y="3460803"/>
            <a:ext cx="1938672" cy="198983"/>
          </a:xfrm>
          <a:prstGeom prst="rect">
            <a:avLst/>
          </a:prstGeom>
          <a:blipFill>
            <a:blip r:embed="rId8"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5" name="object 15"/>
          <p:cNvSpPr/>
          <p:nvPr/>
        </p:nvSpPr>
        <p:spPr>
          <a:xfrm>
            <a:off x="4946913" y="3739855"/>
            <a:ext cx="699504" cy="157608"/>
          </a:xfrm>
          <a:prstGeom prst="rect">
            <a:avLst/>
          </a:prstGeom>
          <a:blipFill>
            <a:blip r:embed="rId9"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6" name="object 16"/>
          <p:cNvSpPr/>
          <p:nvPr/>
        </p:nvSpPr>
        <p:spPr>
          <a:xfrm>
            <a:off x="5727638" y="3737028"/>
            <a:ext cx="442391" cy="196899"/>
          </a:xfrm>
          <a:prstGeom prst="rect">
            <a:avLst/>
          </a:prstGeom>
          <a:blipFill>
            <a:blip r:embed="rId10"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7" name="object 17"/>
          <p:cNvSpPr/>
          <p:nvPr/>
        </p:nvSpPr>
        <p:spPr>
          <a:xfrm>
            <a:off x="4922925" y="1519330"/>
            <a:ext cx="1233971" cy="157608"/>
          </a:xfrm>
          <a:prstGeom prst="rect">
            <a:avLst/>
          </a:prstGeom>
          <a:blipFill>
            <a:blip r:embed="rId11"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8" name="object 18"/>
          <p:cNvSpPr/>
          <p:nvPr/>
        </p:nvSpPr>
        <p:spPr>
          <a:xfrm>
            <a:off x="4920941" y="1795555"/>
            <a:ext cx="1356841" cy="196304"/>
          </a:xfrm>
          <a:prstGeom prst="rect">
            <a:avLst/>
          </a:prstGeom>
          <a:blipFill>
            <a:blip r:embed="rId1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9" name="object 19"/>
          <p:cNvSpPr/>
          <p:nvPr/>
        </p:nvSpPr>
        <p:spPr>
          <a:xfrm>
            <a:off x="4914591" y="2081008"/>
            <a:ext cx="785589" cy="148381"/>
          </a:xfrm>
          <a:prstGeom prst="rect">
            <a:avLst/>
          </a:prstGeom>
          <a:blipFill>
            <a:blip r:embed="rId1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0" name="object 20"/>
          <p:cNvSpPr/>
          <p:nvPr/>
        </p:nvSpPr>
        <p:spPr>
          <a:xfrm>
            <a:off x="4870573" y="1011882"/>
            <a:ext cx="445368" cy="130075"/>
          </a:xfrm>
          <a:prstGeom prst="rect">
            <a:avLst/>
          </a:prstGeom>
          <a:blipFill>
            <a:blip r:embed="rId1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1" name="object 21"/>
          <p:cNvSpPr/>
          <p:nvPr/>
        </p:nvSpPr>
        <p:spPr>
          <a:xfrm>
            <a:off x="4873073" y="755749"/>
            <a:ext cx="1652055" cy="172491"/>
          </a:xfrm>
          <a:prstGeom prst="rect">
            <a:avLst/>
          </a:prstGeom>
          <a:blipFill>
            <a:blip r:embed="rId1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2" name="object 22"/>
          <p:cNvSpPr txBox="1"/>
          <p:nvPr/>
        </p:nvSpPr>
        <p:spPr>
          <a:xfrm>
            <a:off x="5521349" y="4162410"/>
            <a:ext cx="3416300" cy="386715"/>
          </a:xfrm>
          <a:prstGeom prst="rect">
            <a:avLst/>
          </a:prstGeom>
        </p:spPr>
        <p:txBody>
          <a:bodyPr vert="horz" wrap="square" lIns="0" tIns="635" rIns="0" bIns="0" rtlCol="0">
            <a:spAutoFit/>
          </a:bodyPr>
          <a:lstStyle/>
          <a:p>
            <a:pPr marL="12700" marR="147955">
              <a:lnSpc>
                <a:spcPct val="101600"/>
              </a:lnSpc>
              <a:spcBef>
                <a:spcPts val="5"/>
              </a:spcBef>
            </a:pPr>
            <a:r>
              <a:rPr sz="800" spc="-5" dirty="0">
                <a:latin typeface="Arial"/>
                <a:cs typeface="Arial"/>
              </a:rPr>
              <a:t>Girshick et al, </a:t>
            </a:r>
            <a:r>
              <a:rPr sz="800" dirty="0">
                <a:latin typeface="Arial"/>
                <a:cs typeface="Arial"/>
              </a:rPr>
              <a:t>“Rich </a:t>
            </a:r>
            <a:r>
              <a:rPr sz="800" spc="-5" dirty="0">
                <a:latin typeface="Arial"/>
                <a:cs typeface="Arial"/>
              </a:rPr>
              <a:t>feature hierarchies for accurate object detection and  </a:t>
            </a:r>
            <a:r>
              <a:rPr sz="800" dirty="0">
                <a:latin typeface="Arial"/>
                <a:cs typeface="Arial"/>
              </a:rPr>
              <a:t>semantic segmentation”, </a:t>
            </a:r>
            <a:r>
              <a:rPr sz="800" spc="-5" dirty="0">
                <a:latin typeface="Arial"/>
                <a:cs typeface="Arial"/>
              </a:rPr>
              <a:t>CVPR</a:t>
            </a:r>
            <a:r>
              <a:rPr sz="800" spc="-20" dirty="0">
                <a:latin typeface="Arial"/>
                <a:cs typeface="Arial"/>
              </a:rPr>
              <a:t> </a:t>
            </a:r>
            <a:r>
              <a:rPr sz="800" spc="-5" dirty="0">
                <a:latin typeface="Arial"/>
                <a:cs typeface="Arial"/>
              </a:rPr>
              <a:t>2014.</a:t>
            </a:r>
            <a:endParaRPr sz="800">
              <a:latin typeface="Arial"/>
              <a:cs typeface="Arial"/>
            </a:endParaRPr>
          </a:p>
          <a:p>
            <a:pPr marL="12700">
              <a:lnSpc>
                <a:spcPct val="100000"/>
              </a:lnSpc>
              <a:spcBef>
                <a:spcPts val="15"/>
              </a:spcBef>
            </a:pPr>
            <a:r>
              <a:rPr sz="800" spc="-5" dirty="0">
                <a:latin typeface="Arial"/>
                <a:cs typeface="Arial"/>
              </a:rPr>
              <a:t>Figure </a:t>
            </a:r>
            <a:r>
              <a:rPr sz="800" dirty="0">
                <a:latin typeface="Arial"/>
                <a:cs typeface="Arial"/>
              </a:rPr>
              <a:t>copyright </a:t>
            </a:r>
            <a:r>
              <a:rPr sz="800" spc="-5" dirty="0">
                <a:latin typeface="Arial"/>
                <a:cs typeface="Arial"/>
              </a:rPr>
              <a:t>Ross Girshick, 2015; </a:t>
            </a:r>
            <a:r>
              <a:rPr sz="800" u="sng" spc="-5" dirty="0">
                <a:solidFill>
                  <a:srgbClr val="1155CC"/>
                </a:solidFill>
                <a:uFill>
                  <a:solidFill>
                    <a:srgbClr val="1155CC"/>
                  </a:solidFill>
                </a:uFill>
                <a:latin typeface="Arial"/>
                <a:cs typeface="Arial"/>
                <a:hlinkClick r:id="rId16"/>
              </a:rPr>
              <a:t>source</a:t>
            </a:r>
            <a:r>
              <a:rPr sz="800" spc="-5" dirty="0">
                <a:latin typeface="Arial"/>
                <a:cs typeface="Arial"/>
              </a:rPr>
              <a:t>. Reproduced with</a:t>
            </a:r>
            <a:r>
              <a:rPr sz="800" spc="-30" dirty="0">
                <a:latin typeface="Arial"/>
                <a:cs typeface="Arial"/>
              </a:rPr>
              <a:t> </a:t>
            </a:r>
            <a:r>
              <a:rPr sz="800" spc="-5" dirty="0">
                <a:latin typeface="Arial"/>
                <a:cs typeface="Arial"/>
              </a:rPr>
              <a:t>permission.</a:t>
            </a:r>
            <a:endParaRPr sz="800">
              <a:latin typeface="Arial"/>
              <a:cs typeface="Arial"/>
            </a:endParaRPr>
          </a:p>
        </p:txBody>
      </p:sp>
      <p:sp>
        <p:nvSpPr>
          <p:cNvPr id="24" name="object 24"/>
          <p:cNvSpPr txBox="1"/>
          <p:nvPr/>
        </p:nvSpPr>
        <p:spPr>
          <a:xfrm>
            <a:off x="7456525" y="4704900"/>
            <a:ext cx="1564005" cy="309245"/>
          </a:xfrm>
          <a:prstGeom prst="rect">
            <a:avLst/>
          </a:prstGeom>
        </p:spPr>
        <p:txBody>
          <a:bodyPr vert="horz" wrap="square" lIns="0" tIns="0" rIns="0" bIns="0" rtlCol="0">
            <a:spAutoFit/>
          </a:bodyPr>
          <a:lstStyle/>
          <a:p>
            <a:pPr marL="12700">
              <a:lnSpc>
                <a:spcPts val="2310"/>
              </a:lnSpc>
            </a:pPr>
            <a:r>
              <a:rPr sz="2000" dirty="0">
                <a:solidFill>
                  <a:srgbClr val="FFFFFF"/>
                </a:solidFill>
                <a:latin typeface="Arial"/>
                <a:cs typeface="Arial"/>
              </a:rPr>
              <a:t>May </a:t>
            </a:r>
            <a:r>
              <a:rPr sz="2000" spc="-5" dirty="0">
                <a:solidFill>
                  <a:srgbClr val="FFFFFF"/>
                </a:solidFill>
                <a:latin typeface="Arial"/>
                <a:cs typeface="Arial"/>
              </a:rPr>
              <a:t>10,</a:t>
            </a:r>
            <a:r>
              <a:rPr sz="2000" spc="-95" dirty="0">
                <a:solidFill>
                  <a:srgbClr val="FFFFFF"/>
                </a:solidFill>
                <a:latin typeface="Arial"/>
                <a:cs typeface="Arial"/>
              </a:rPr>
              <a:t> </a:t>
            </a:r>
            <a:r>
              <a:rPr sz="2000" spc="-5" dirty="0">
                <a:solidFill>
                  <a:srgbClr val="FFFFFF"/>
                </a:solidFill>
                <a:latin typeface="Arial"/>
                <a:cs typeface="Arial"/>
              </a:rPr>
              <a:t>2017</a:t>
            </a:r>
            <a:endParaRPr sz="2000">
              <a:latin typeface="Arial"/>
              <a:cs typeface="Arial"/>
            </a:endParaRPr>
          </a:p>
        </p:txBody>
      </p:sp>
      <p:sp>
        <p:nvSpPr>
          <p:cNvPr id="23" name="Footer Placeholder 22">
            <a:extLst>
              <a:ext uri="{FF2B5EF4-FFF2-40B4-BE49-F238E27FC236}">
                <a16:creationId xmlns:a16="http://schemas.microsoft.com/office/drawing/2014/main" id="{4046A8AA-078B-436E-945E-059BEB3B79F4}"/>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2950" y="276492"/>
            <a:ext cx="1170940" cy="452120"/>
          </a:xfrm>
          <a:prstGeom prst="rect">
            <a:avLst/>
          </a:prstGeom>
        </p:spPr>
        <p:txBody>
          <a:bodyPr vert="horz" wrap="square" lIns="0" tIns="12700" rIns="0" bIns="0" rtlCol="0">
            <a:spAutoFit/>
          </a:bodyPr>
          <a:lstStyle/>
          <a:p>
            <a:pPr marL="12700">
              <a:lnSpc>
                <a:spcPct val="100000"/>
              </a:lnSpc>
              <a:spcBef>
                <a:spcPts val="100"/>
              </a:spcBef>
            </a:pPr>
            <a:r>
              <a:rPr spc="-5" dirty="0"/>
              <a:t>R-CNN</a:t>
            </a:r>
          </a:p>
        </p:txBody>
      </p:sp>
      <p:sp>
        <p:nvSpPr>
          <p:cNvPr id="3" name="object 3"/>
          <p:cNvSpPr/>
          <p:nvPr/>
        </p:nvSpPr>
        <p:spPr>
          <a:xfrm>
            <a:off x="2417287" y="2765929"/>
            <a:ext cx="591820" cy="191135"/>
          </a:xfrm>
          <a:custGeom>
            <a:avLst/>
            <a:gdLst/>
            <a:ahLst/>
            <a:cxnLst/>
            <a:rect l="l" t="t" r="r" b="b"/>
            <a:pathLst>
              <a:path w="591819" h="191135">
                <a:moveTo>
                  <a:pt x="415384" y="190526"/>
                </a:moveTo>
                <a:lnTo>
                  <a:pt x="0" y="190526"/>
                </a:lnTo>
                <a:lnTo>
                  <a:pt x="176101" y="0"/>
                </a:lnTo>
                <a:lnTo>
                  <a:pt x="591486" y="0"/>
                </a:lnTo>
                <a:lnTo>
                  <a:pt x="415384" y="190526"/>
                </a:lnTo>
                <a:close/>
              </a:path>
            </a:pathLst>
          </a:custGeom>
          <a:solidFill>
            <a:srgbClr val="E7E6E6">
              <a:alpha val="79998"/>
            </a:srgbClr>
          </a:solidFill>
        </p:spPr>
        <p:txBody>
          <a:bodyPr wrap="square" lIns="0" tIns="0" rIns="0" bIns="0" rtlCol="0"/>
          <a:lstStyle/>
          <a:p>
            <a:endParaRPr/>
          </a:p>
        </p:txBody>
      </p:sp>
      <p:sp>
        <p:nvSpPr>
          <p:cNvPr id="4" name="object 4"/>
          <p:cNvSpPr/>
          <p:nvPr/>
        </p:nvSpPr>
        <p:spPr>
          <a:xfrm>
            <a:off x="2417287" y="2765929"/>
            <a:ext cx="591820" cy="191135"/>
          </a:xfrm>
          <a:custGeom>
            <a:avLst/>
            <a:gdLst/>
            <a:ahLst/>
            <a:cxnLst/>
            <a:rect l="l" t="t" r="r" b="b"/>
            <a:pathLst>
              <a:path w="591819" h="191135">
                <a:moveTo>
                  <a:pt x="0" y="190526"/>
                </a:moveTo>
                <a:lnTo>
                  <a:pt x="176101" y="0"/>
                </a:lnTo>
                <a:lnTo>
                  <a:pt x="591486" y="0"/>
                </a:lnTo>
                <a:lnTo>
                  <a:pt x="415384" y="190526"/>
                </a:lnTo>
                <a:lnTo>
                  <a:pt x="0" y="190526"/>
                </a:lnTo>
                <a:close/>
              </a:path>
            </a:pathLst>
          </a:custGeom>
          <a:ln w="12699">
            <a:solidFill>
              <a:srgbClr val="1C7F66"/>
            </a:solidFill>
          </a:ln>
        </p:spPr>
        <p:txBody>
          <a:bodyPr wrap="square" lIns="0" tIns="0" rIns="0" bIns="0" rtlCol="0"/>
          <a:lstStyle/>
          <a:p>
            <a:endParaRPr/>
          </a:p>
        </p:txBody>
      </p:sp>
      <p:sp>
        <p:nvSpPr>
          <p:cNvPr id="5" name="object 5"/>
          <p:cNvSpPr/>
          <p:nvPr/>
        </p:nvSpPr>
        <p:spPr>
          <a:xfrm>
            <a:off x="1095084" y="3247085"/>
            <a:ext cx="3601511" cy="1216119"/>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6" name="object 6"/>
          <p:cNvSpPr/>
          <p:nvPr/>
        </p:nvSpPr>
        <p:spPr>
          <a:xfrm>
            <a:off x="1095084" y="3247085"/>
            <a:ext cx="3601720" cy="1216660"/>
          </a:xfrm>
          <a:custGeom>
            <a:avLst/>
            <a:gdLst/>
            <a:ahLst/>
            <a:cxnLst/>
            <a:rect l="l" t="t" r="r" b="b"/>
            <a:pathLst>
              <a:path w="3601720" h="1216660">
                <a:moveTo>
                  <a:pt x="0" y="1216119"/>
                </a:moveTo>
                <a:lnTo>
                  <a:pt x="1124047" y="0"/>
                </a:lnTo>
                <a:lnTo>
                  <a:pt x="3601511" y="0"/>
                </a:lnTo>
                <a:lnTo>
                  <a:pt x="2477464" y="1216119"/>
                </a:lnTo>
                <a:lnTo>
                  <a:pt x="0" y="1216119"/>
                </a:lnTo>
                <a:close/>
              </a:path>
            </a:pathLst>
          </a:custGeom>
          <a:ln w="12699">
            <a:solidFill>
              <a:srgbClr val="1C7F66"/>
            </a:solidFill>
          </a:ln>
        </p:spPr>
        <p:txBody>
          <a:bodyPr wrap="square" lIns="0" tIns="0" rIns="0" bIns="0" rtlCol="0"/>
          <a:lstStyle/>
          <a:p>
            <a:endParaRPr/>
          </a:p>
        </p:txBody>
      </p:sp>
      <p:sp>
        <p:nvSpPr>
          <p:cNvPr id="7" name="object 7"/>
          <p:cNvSpPr/>
          <p:nvPr/>
        </p:nvSpPr>
        <p:spPr>
          <a:xfrm>
            <a:off x="3828430" y="4362411"/>
            <a:ext cx="842181" cy="149572"/>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8" name="object 8"/>
          <p:cNvSpPr/>
          <p:nvPr/>
        </p:nvSpPr>
        <p:spPr>
          <a:xfrm>
            <a:off x="1140206" y="674450"/>
            <a:ext cx="5388820" cy="3779479"/>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9" name="object 9"/>
          <p:cNvSpPr/>
          <p:nvPr/>
        </p:nvSpPr>
        <p:spPr>
          <a:xfrm>
            <a:off x="2944159" y="3437655"/>
            <a:ext cx="1899920" cy="288290"/>
          </a:xfrm>
          <a:custGeom>
            <a:avLst/>
            <a:gdLst/>
            <a:ahLst/>
            <a:cxnLst/>
            <a:rect l="l" t="t" r="r" b="b"/>
            <a:pathLst>
              <a:path w="1899920" h="288289">
                <a:moveTo>
                  <a:pt x="1899822" y="0"/>
                </a:moveTo>
                <a:lnTo>
                  <a:pt x="0" y="288166"/>
                </a:lnTo>
              </a:path>
            </a:pathLst>
          </a:custGeom>
          <a:ln w="19049">
            <a:solidFill>
              <a:srgbClr val="C9492C"/>
            </a:solidFill>
          </a:ln>
        </p:spPr>
        <p:txBody>
          <a:bodyPr wrap="square" lIns="0" tIns="0" rIns="0" bIns="0" rtlCol="0"/>
          <a:lstStyle/>
          <a:p>
            <a:endParaRPr/>
          </a:p>
        </p:txBody>
      </p:sp>
      <p:sp>
        <p:nvSpPr>
          <p:cNvPr id="10" name="object 10"/>
          <p:cNvSpPr/>
          <p:nvPr/>
        </p:nvSpPr>
        <p:spPr>
          <a:xfrm>
            <a:off x="2849161" y="3685187"/>
            <a:ext cx="109241" cy="81269"/>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1" name="object 11"/>
          <p:cNvSpPr/>
          <p:nvPr/>
        </p:nvSpPr>
        <p:spPr>
          <a:xfrm>
            <a:off x="1711264" y="3443680"/>
            <a:ext cx="3107055" cy="798830"/>
          </a:xfrm>
          <a:custGeom>
            <a:avLst/>
            <a:gdLst/>
            <a:ahLst/>
            <a:cxnLst/>
            <a:rect l="l" t="t" r="r" b="b"/>
            <a:pathLst>
              <a:path w="3107054" h="798829">
                <a:moveTo>
                  <a:pt x="3106732" y="0"/>
                </a:moveTo>
                <a:lnTo>
                  <a:pt x="0" y="798706"/>
                </a:lnTo>
              </a:path>
            </a:pathLst>
          </a:custGeom>
          <a:ln w="19049">
            <a:solidFill>
              <a:srgbClr val="C9492C"/>
            </a:solidFill>
          </a:ln>
        </p:spPr>
        <p:txBody>
          <a:bodyPr wrap="square" lIns="0" tIns="0" rIns="0" bIns="0" rtlCol="0"/>
          <a:lstStyle/>
          <a:p>
            <a:endParaRPr/>
          </a:p>
        </p:txBody>
      </p:sp>
      <p:sp>
        <p:nvSpPr>
          <p:cNvPr id="12" name="object 12"/>
          <p:cNvSpPr/>
          <p:nvPr/>
        </p:nvSpPr>
        <p:spPr>
          <a:xfrm>
            <a:off x="1618011" y="4202386"/>
            <a:ext cx="110612" cy="79999"/>
          </a:xfrm>
          <a:prstGeom prst="rect">
            <a:avLst/>
          </a:prstGeom>
          <a:blipFill>
            <a:blip r:embed="rId6"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3" name="object 13"/>
          <p:cNvSpPr/>
          <p:nvPr/>
        </p:nvSpPr>
        <p:spPr>
          <a:xfrm>
            <a:off x="4948897" y="3186661"/>
            <a:ext cx="1722685" cy="197048"/>
          </a:xfrm>
          <a:prstGeom prst="rect">
            <a:avLst/>
          </a:prstGeom>
          <a:blipFill>
            <a:blip r:embed="rId7"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4" name="object 14"/>
          <p:cNvSpPr/>
          <p:nvPr/>
        </p:nvSpPr>
        <p:spPr>
          <a:xfrm>
            <a:off x="4944581" y="3460803"/>
            <a:ext cx="1938672" cy="198983"/>
          </a:xfrm>
          <a:prstGeom prst="rect">
            <a:avLst/>
          </a:prstGeom>
          <a:blipFill>
            <a:blip r:embed="rId8"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5" name="object 15"/>
          <p:cNvSpPr/>
          <p:nvPr/>
        </p:nvSpPr>
        <p:spPr>
          <a:xfrm>
            <a:off x="4946913" y="3739855"/>
            <a:ext cx="699504" cy="157608"/>
          </a:xfrm>
          <a:prstGeom prst="rect">
            <a:avLst/>
          </a:prstGeom>
          <a:blipFill>
            <a:blip r:embed="rId9"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6" name="object 16"/>
          <p:cNvSpPr/>
          <p:nvPr/>
        </p:nvSpPr>
        <p:spPr>
          <a:xfrm>
            <a:off x="5727638" y="3737028"/>
            <a:ext cx="442391" cy="196899"/>
          </a:xfrm>
          <a:prstGeom prst="rect">
            <a:avLst/>
          </a:prstGeom>
          <a:blipFill>
            <a:blip r:embed="rId10"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7" name="object 17"/>
          <p:cNvSpPr/>
          <p:nvPr/>
        </p:nvSpPr>
        <p:spPr>
          <a:xfrm>
            <a:off x="4922925" y="1519330"/>
            <a:ext cx="1233971" cy="157608"/>
          </a:xfrm>
          <a:prstGeom prst="rect">
            <a:avLst/>
          </a:prstGeom>
          <a:blipFill>
            <a:blip r:embed="rId11"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8" name="object 18"/>
          <p:cNvSpPr/>
          <p:nvPr/>
        </p:nvSpPr>
        <p:spPr>
          <a:xfrm>
            <a:off x="4920941" y="1795555"/>
            <a:ext cx="1356841" cy="196304"/>
          </a:xfrm>
          <a:prstGeom prst="rect">
            <a:avLst/>
          </a:prstGeom>
          <a:blipFill>
            <a:blip r:embed="rId1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9" name="object 19"/>
          <p:cNvSpPr/>
          <p:nvPr/>
        </p:nvSpPr>
        <p:spPr>
          <a:xfrm>
            <a:off x="4914591" y="2081008"/>
            <a:ext cx="785589" cy="148381"/>
          </a:xfrm>
          <a:prstGeom prst="rect">
            <a:avLst/>
          </a:prstGeom>
          <a:blipFill>
            <a:blip r:embed="rId1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0" name="object 20"/>
          <p:cNvSpPr/>
          <p:nvPr/>
        </p:nvSpPr>
        <p:spPr>
          <a:xfrm>
            <a:off x="4870573" y="1011882"/>
            <a:ext cx="445368" cy="130075"/>
          </a:xfrm>
          <a:prstGeom prst="rect">
            <a:avLst/>
          </a:prstGeom>
          <a:blipFill>
            <a:blip r:embed="rId1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1" name="object 21"/>
          <p:cNvSpPr/>
          <p:nvPr/>
        </p:nvSpPr>
        <p:spPr>
          <a:xfrm>
            <a:off x="4873073" y="755749"/>
            <a:ext cx="1652055" cy="172491"/>
          </a:xfrm>
          <a:prstGeom prst="rect">
            <a:avLst/>
          </a:prstGeom>
          <a:blipFill>
            <a:blip r:embed="rId1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2" name="object 22"/>
          <p:cNvSpPr/>
          <p:nvPr/>
        </p:nvSpPr>
        <p:spPr>
          <a:xfrm>
            <a:off x="480854" y="1340800"/>
            <a:ext cx="1023947" cy="564491"/>
          </a:xfrm>
          <a:prstGeom prst="rect">
            <a:avLst/>
          </a:prstGeom>
          <a:blipFill>
            <a:blip r:embed="rId16"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3" name="object 23"/>
          <p:cNvSpPr/>
          <p:nvPr/>
        </p:nvSpPr>
        <p:spPr>
          <a:xfrm>
            <a:off x="1498620" y="965740"/>
            <a:ext cx="1000382" cy="564500"/>
          </a:xfrm>
          <a:prstGeom prst="rect">
            <a:avLst/>
          </a:prstGeom>
          <a:blipFill>
            <a:blip r:embed="rId17"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4" name="object 24"/>
          <p:cNvSpPr/>
          <p:nvPr/>
        </p:nvSpPr>
        <p:spPr>
          <a:xfrm>
            <a:off x="3119037" y="674450"/>
            <a:ext cx="893389" cy="565341"/>
          </a:xfrm>
          <a:prstGeom prst="rect">
            <a:avLst/>
          </a:prstGeom>
          <a:blipFill>
            <a:blip r:embed="rId18"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5" name="object 25"/>
          <p:cNvSpPr/>
          <p:nvPr/>
        </p:nvSpPr>
        <p:spPr>
          <a:xfrm>
            <a:off x="4880367" y="259148"/>
            <a:ext cx="3493745" cy="172491"/>
          </a:xfrm>
          <a:prstGeom prst="rect">
            <a:avLst/>
          </a:prstGeom>
          <a:blipFill>
            <a:blip r:embed="rId19"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6" name="object 26"/>
          <p:cNvSpPr txBox="1"/>
          <p:nvPr/>
        </p:nvSpPr>
        <p:spPr>
          <a:xfrm>
            <a:off x="5521349" y="4162410"/>
            <a:ext cx="3416300" cy="386715"/>
          </a:xfrm>
          <a:prstGeom prst="rect">
            <a:avLst/>
          </a:prstGeom>
        </p:spPr>
        <p:txBody>
          <a:bodyPr vert="horz" wrap="square" lIns="0" tIns="635" rIns="0" bIns="0" rtlCol="0">
            <a:spAutoFit/>
          </a:bodyPr>
          <a:lstStyle/>
          <a:p>
            <a:pPr marL="12700" marR="147955">
              <a:lnSpc>
                <a:spcPct val="101600"/>
              </a:lnSpc>
              <a:spcBef>
                <a:spcPts val="5"/>
              </a:spcBef>
            </a:pPr>
            <a:r>
              <a:rPr sz="800" spc="-5" dirty="0">
                <a:latin typeface="Arial"/>
                <a:cs typeface="Arial"/>
              </a:rPr>
              <a:t>Girshick et al, </a:t>
            </a:r>
            <a:r>
              <a:rPr sz="800" dirty="0">
                <a:latin typeface="Arial"/>
                <a:cs typeface="Arial"/>
              </a:rPr>
              <a:t>“Rich </a:t>
            </a:r>
            <a:r>
              <a:rPr sz="800" spc="-5" dirty="0">
                <a:latin typeface="Arial"/>
                <a:cs typeface="Arial"/>
              </a:rPr>
              <a:t>feature hierarchies for accurate object detection and  </a:t>
            </a:r>
            <a:r>
              <a:rPr sz="800" dirty="0">
                <a:latin typeface="Arial"/>
                <a:cs typeface="Arial"/>
              </a:rPr>
              <a:t>semantic segmentation”, </a:t>
            </a:r>
            <a:r>
              <a:rPr sz="800" spc="-5" dirty="0">
                <a:latin typeface="Arial"/>
                <a:cs typeface="Arial"/>
              </a:rPr>
              <a:t>CVPR</a:t>
            </a:r>
            <a:r>
              <a:rPr sz="800" spc="-20" dirty="0">
                <a:latin typeface="Arial"/>
                <a:cs typeface="Arial"/>
              </a:rPr>
              <a:t> </a:t>
            </a:r>
            <a:r>
              <a:rPr sz="800" spc="-5" dirty="0">
                <a:latin typeface="Arial"/>
                <a:cs typeface="Arial"/>
              </a:rPr>
              <a:t>2014.</a:t>
            </a:r>
            <a:endParaRPr sz="800">
              <a:latin typeface="Arial"/>
              <a:cs typeface="Arial"/>
            </a:endParaRPr>
          </a:p>
          <a:p>
            <a:pPr marL="12700">
              <a:lnSpc>
                <a:spcPct val="100000"/>
              </a:lnSpc>
              <a:spcBef>
                <a:spcPts val="15"/>
              </a:spcBef>
            </a:pPr>
            <a:r>
              <a:rPr sz="800" spc="-5" dirty="0">
                <a:latin typeface="Arial"/>
                <a:cs typeface="Arial"/>
              </a:rPr>
              <a:t>Figure </a:t>
            </a:r>
            <a:r>
              <a:rPr sz="800" dirty="0">
                <a:latin typeface="Arial"/>
                <a:cs typeface="Arial"/>
              </a:rPr>
              <a:t>copyright </a:t>
            </a:r>
            <a:r>
              <a:rPr sz="800" spc="-5" dirty="0">
                <a:latin typeface="Arial"/>
                <a:cs typeface="Arial"/>
              </a:rPr>
              <a:t>Ross Girshick, 2015; </a:t>
            </a:r>
            <a:r>
              <a:rPr sz="800" u="sng" spc="-5" dirty="0">
                <a:solidFill>
                  <a:srgbClr val="1155CC"/>
                </a:solidFill>
                <a:uFill>
                  <a:solidFill>
                    <a:srgbClr val="1155CC"/>
                  </a:solidFill>
                </a:uFill>
                <a:latin typeface="Arial"/>
                <a:cs typeface="Arial"/>
                <a:hlinkClick r:id="rId20"/>
              </a:rPr>
              <a:t>source</a:t>
            </a:r>
            <a:r>
              <a:rPr sz="800" spc="-5" dirty="0">
                <a:latin typeface="Arial"/>
                <a:cs typeface="Arial"/>
              </a:rPr>
              <a:t>. Reproduced with</a:t>
            </a:r>
            <a:r>
              <a:rPr sz="800" spc="-30" dirty="0">
                <a:latin typeface="Arial"/>
                <a:cs typeface="Arial"/>
              </a:rPr>
              <a:t> </a:t>
            </a:r>
            <a:r>
              <a:rPr sz="800" spc="-5" dirty="0">
                <a:latin typeface="Arial"/>
                <a:cs typeface="Arial"/>
              </a:rPr>
              <a:t>permission.</a:t>
            </a:r>
            <a:endParaRPr sz="800">
              <a:latin typeface="Arial"/>
              <a:cs typeface="Arial"/>
            </a:endParaRPr>
          </a:p>
        </p:txBody>
      </p:sp>
      <p:sp>
        <p:nvSpPr>
          <p:cNvPr id="28" name="object 28"/>
          <p:cNvSpPr txBox="1"/>
          <p:nvPr/>
        </p:nvSpPr>
        <p:spPr>
          <a:xfrm>
            <a:off x="7456525" y="4704900"/>
            <a:ext cx="1564005" cy="309245"/>
          </a:xfrm>
          <a:prstGeom prst="rect">
            <a:avLst/>
          </a:prstGeom>
        </p:spPr>
        <p:txBody>
          <a:bodyPr vert="horz" wrap="square" lIns="0" tIns="0" rIns="0" bIns="0" rtlCol="0">
            <a:spAutoFit/>
          </a:bodyPr>
          <a:lstStyle/>
          <a:p>
            <a:pPr marL="12700">
              <a:lnSpc>
                <a:spcPts val="2310"/>
              </a:lnSpc>
            </a:pPr>
            <a:r>
              <a:rPr sz="2000" dirty="0">
                <a:solidFill>
                  <a:srgbClr val="FFFFFF"/>
                </a:solidFill>
                <a:latin typeface="Arial"/>
                <a:cs typeface="Arial"/>
              </a:rPr>
              <a:t>May </a:t>
            </a:r>
            <a:r>
              <a:rPr sz="2000" spc="-5" dirty="0">
                <a:solidFill>
                  <a:srgbClr val="FFFFFF"/>
                </a:solidFill>
                <a:latin typeface="Arial"/>
                <a:cs typeface="Arial"/>
              </a:rPr>
              <a:t>10,</a:t>
            </a:r>
            <a:r>
              <a:rPr sz="2000" spc="-95" dirty="0">
                <a:solidFill>
                  <a:srgbClr val="FFFFFF"/>
                </a:solidFill>
                <a:latin typeface="Arial"/>
                <a:cs typeface="Arial"/>
              </a:rPr>
              <a:t> </a:t>
            </a:r>
            <a:r>
              <a:rPr sz="2000" spc="-5" dirty="0">
                <a:solidFill>
                  <a:srgbClr val="FFFFFF"/>
                </a:solidFill>
                <a:latin typeface="Arial"/>
                <a:cs typeface="Arial"/>
              </a:rPr>
              <a:t>2017</a:t>
            </a:r>
            <a:endParaRPr sz="2000">
              <a:latin typeface="Arial"/>
              <a:cs typeface="Arial"/>
            </a:endParaRPr>
          </a:p>
        </p:txBody>
      </p:sp>
      <p:sp>
        <p:nvSpPr>
          <p:cNvPr id="27" name="Footer Placeholder 26">
            <a:extLst>
              <a:ext uri="{FF2B5EF4-FFF2-40B4-BE49-F238E27FC236}">
                <a16:creationId xmlns:a16="http://schemas.microsoft.com/office/drawing/2014/main" id="{ACAFAA43-490B-4A32-8414-97D23C75B54A}"/>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2950" y="242225"/>
            <a:ext cx="4417650" cy="520655"/>
          </a:xfrm>
          <a:prstGeom prst="rect">
            <a:avLst/>
          </a:prstGeom>
        </p:spPr>
        <p:txBody>
          <a:bodyPr vert="horz" wrap="square" lIns="0" tIns="12700" rIns="0" bIns="0" rtlCol="0">
            <a:spAutoFit/>
          </a:bodyPr>
          <a:lstStyle/>
          <a:p>
            <a:pPr marL="12700">
              <a:lnSpc>
                <a:spcPct val="100000"/>
              </a:lnSpc>
              <a:spcBef>
                <a:spcPts val="100"/>
              </a:spcBef>
            </a:pPr>
            <a:r>
              <a:rPr spc="-5" dirty="0"/>
              <a:t>R-CNN:</a:t>
            </a:r>
            <a:r>
              <a:rPr spc="-90" dirty="0"/>
              <a:t> </a:t>
            </a:r>
            <a:r>
              <a:rPr spc="-5" dirty="0"/>
              <a:t>Problems</a:t>
            </a:r>
          </a:p>
        </p:txBody>
      </p:sp>
      <p:sp>
        <p:nvSpPr>
          <p:cNvPr id="3" name="object 3"/>
          <p:cNvSpPr txBox="1"/>
          <p:nvPr/>
        </p:nvSpPr>
        <p:spPr>
          <a:xfrm>
            <a:off x="461152" y="1292474"/>
            <a:ext cx="5866130" cy="2419350"/>
          </a:xfrm>
          <a:prstGeom prst="rect">
            <a:avLst/>
          </a:prstGeom>
        </p:spPr>
        <p:txBody>
          <a:bodyPr vert="horz" wrap="square" lIns="0" tIns="51435" rIns="0" bIns="0" rtlCol="0">
            <a:spAutoFit/>
          </a:bodyPr>
          <a:lstStyle/>
          <a:p>
            <a:pPr marL="134620" indent="-121920">
              <a:lnSpc>
                <a:spcPct val="100000"/>
              </a:lnSpc>
              <a:spcBef>
                <a:spcPts val="405"/>
              </a:spcBef>
              <a:buChar char="•"/>
              <a:tabLst>
                <a:tab pos="134620" algn="l"/>
              </a:tabLst>
            </a:pPr>
            <a:r>
              <a:rPr sz="1600" spc="-5" dirty="0">
                <a:latin typeface="Arial"/>
                <a:cs typeface="Arial"/>
              </a:rPr>
              <a:t>Ad hoc training</a:t>
            </a:r>
            <a:r>
              <a:rPr sz="1600" spc="-10" dirty="0">
                <a:latin typeface="Arial"/>
                <a:cs typeface="Arial"/>
              </a:rPr>
              <a:t> </a:t>
            </a:r>
            <a:r>
              <a:rPr sz="1600" spc="-5" dirty="0">
                <a:latin typeface="Arial"/>
                <a:cs typeface="Arial"/>
              </a:rPr>
              <a:t>objectives</a:t>
            </a:r>
            <a:endParaRPr sz="1600">
              <a:latin typeface="Arial"/>
              <a:cs typeface="Arial"/>
            </a:endParaRPr>
          </a:p>
          <a:p>
            <a:pPr marL="591820" lvl="1" indent="-147320">
              <a:lnSpc>
                <a:spcPct val="100000"/>
              </a:lnSpc>
              <a:spcBef>
                <a:spcPts val="305"/>
              </a:spcBef>
              <a:buChar char="•"/>
              <a:tabLst>
                <a:tab pos="591820" algn="l"/>
              </a:tabLst>
            </a:pPr>
            <a:r>
              <a:rPr sz="1600" spc="-5" dirty="0">
                <a:latin typeface="Arial"/>
                <a:cs typeface="Arial"/>
              </a:rPr>
              <a:t>Fine-tune network with </a:t>
            </a:r>
            <a:r>
              <a:rPr sz="1600" dirty="0">
                <a:latin typeface="Arial"/>
                <a:cs typeface="Arial"/>
              </a:rPr>
              <a:t>softmax classifier (log</a:t>
            </a:r>
            <a:r>
              <a:rPr sz="1600" spc="-45" dirty="0">
                <a:latin typeface="Arial"/>
                <a:cs typeface="Arial"/>
              </a:rPr>
              <a:t> </a:t>
            </a:r>
            <a:r>
              <a:rPr sz="1600" spc="-5" dirty="0">
                <a:latin typeface="Arial"/>
                <a:cs typeface="Arial"/>
              </a:rPr>
              <a:t>loss)</a:t>
            </a:r>
            <a:endParaRPr sz="1600">
              <a:latin typeface="Arial"/>
              <a:cs typeface="Arial"/>
            </a:endParaRPr>
          </a:p>
          <a:p>
            <a:pPr marL="591820" lvl="1" indent="-147320">
              <a:lnSpc>
                <a:spcPct val="100000"/>
              </a:lnSpc>
              <a:spcBef>
                <a:spcPts val="330"/>
              </a:spcBef>
              <a:buChar char="•"/>
              <a:tabLst>
                <a:tab pos="591820" algn="l"/>
              </a:tabLst>
            </a:pPr>
            <a:r>
              <a:rPr sz="1600" spc="-5" dirty="0">
                <a:latin typeface="Arial"/>
                <a:cs typeface="Arial"/>
              </a:rPr>
              <a:t>Train post-hoc linear SVMs </a:t>
            </a:r>
            <a:r>
              <a:rPr sz="1600" dirty="0">
                <a:latin typeface="Arial"/>
                <a:cs typeface="Arial"/>
              </a:rPr>
              <a:t>(hinge</a:t>
            </a:r>
            <a:r>
              <a:rPr sz="1600" spc="-20" dirty="0">
                <a:latin typeface="Arial"/>
                <a:cs typeface="Arial"/>
              </a:rPr>
              <a:t> </a:t>
            </a:r>
            <a:r>
              <a:rPr sz="1600" spc="-5" dirty="0">
                <a:latin typeface="Arial"/>
                <a:cs typeface="Arial"/>
              </a:rPr>
              <a:t>loss)</a:t>
            </a:r>
            <a:endParaRPr sz="1600">
              <a:latin typeface="Arial"/>
              <a:cs typeface="Arial"/>
            </a:endParaRPr>
          </a:p>
          <a:p>
            <a:pPr marL="591820" lvl="1" indent="-147320">
              <a:lnSpc>
                <a:spcPct val="100000"/>
              </a:lnSpc>
              <a:spcBef>
                <a:spcPts val="330"/>
              </a:spcBef>
              <a:buChar char="•"/>
              <a:tabLst>
                <a:tab pos="591820" algn="l"/>
              </a:tabLst>
            </a:pPr>
            <a:r>
              <a:rPr sz="1600" spc="-5" dirty="0">
                <a:latin typeface="Arial"/>
                <a:cs typeface="Arial"/>
              </a:rPr>
              <a:t>Train post-hoc bounding-box </a:t>
            </a:r>
            <a:r>
              <a:rPr sz="1600" dirty="0">
                <a:latin typeface="Arial"/>
                <a:cs typeface="Arial"/>
              </a:rPr>
              <a:t>regressions (least</a:t>
            </a:r>
            <a:r>
              <a:rPr sz="1600" spc="-60" dirty="0">
                <a:latin typeface="Arial"/>
                <a:cs typeface="Arial"/>
              </a:rPr>
              <a:t> </a:t>
            </a:r>
            <a:r>
              <a:rPr sz="1600" dirty="0">
                <a:latin typeface="Arial"/>
                <a:cs typeface="Arial"/>
              </a:rPr>
              <a:t>squares)</a:t>
            </a:r>
            <a:endParaRPr sz="1600">
              <a:latin typeface="Arial"/>
              <a:cs typeface="Arial"/>
            </a:endParaRPr>
          </a:p>
          <a:p>
            <a:pPr marL="134620" indent="-121920">
              <a:lnSpc>
                <a:spcPct val="100000"/>
              </a:lnSpc>
              <a:spcBef>
                <a:spcPts val="830"/>
              </a:spcBef>
              <a:buChar char="•"/>
              <a:tabLst>
                <a:tab pos="134620" algn="l"/>
              </a:tabLst>
            </a:pPr>
            <a:r>
              <a:rPr sz="1600" spc="-5" dirty="0">
                <a:latin typeface="Arial"/>
                <a:cs typeface="Arial"/>
              </a:rPr>
              <a:t>Training is </a:t>
            </a:r>
            <a:r>
              <a:rPr sz="1600" dirty="0">
                <a:latin typeface="Arial"/>
                <a:cs typeface="Arial"/>
              </a:rPr>
              <a:t>slow (84h), </a:t>
            </a:r>
            <a:r>
              <a:rPr sz="1600" spc="-5" dirty="0">
                <a:latin typeface="Arial"/>
                <a:cs typeface="Arial"/>
              </a:rPr>
              <a:t>takes </a:t>
            </a:r>
            <a:r>
              <a:rPr sz="1600" dirty="0">
                <a:latin typeface="Arial"/>
                <a:cs typeface="Arial"/>
              </a:rPr>
              <a:t>a </a:t>
            </a:r>
            <a:r>
              <a:rPr sz="1600" spc="-5" dirty="0">
                <a:latin typeface="Arial"/>
                <a:cs typeface="Arial"/>
              </a:rPr>
              <a:t>lot of disk</a:t>
            </a:r>
            <a:r>
              <a:rPr sz="1600" spc="-40" dirty="0">
                <a:latin typeface="Arial"/>
                <a:cs typeface="Arial"/>
              </a:rPr>
              <a:t> </a:t>
            </a:r>
            <a:r>
              <a:rPr sz="1600" dirty="0">
                <a:latin typeface="Arial"/>
                <a:cs typeface="Arial"/>
              </a:rPr>
              <a:t>space</a:t>
            </a:r>
            <a:endParaRPr sz="1600">
              <a:latin typeface="Arial"/>
              <a:cs typeface="Arial"/>
            </a:endParaRPr>
          </a:p>
          <a:p>
            <a:pPr marL="134620" indent="-121920">
              <a:lnSpc>
                <a:spcPct val="100000"/>
              </a:lnSpc>
              <a:spcBef>
                <a:spcPts val="780"/>
              </a:spcBef>
              <a:buChar char="•"/>
              <a:tabLst>
                <a:tab pos="134620" algn="l"/>
              </a:tabLst>
            </a:pPr>
            <a:r>
              <a:rPr sz="1600" spc="-5" dirty="0">
                <a:latin typeface="Arial"/>
                <a:cs typeface="Arial"/>
              </a:rPr>
              <a:t>Inference </a:t>
            </a:r>
            <a:r>
              <a:rPr sz="1600" dirty="0">
                <a:latin typeface="Arial"/>
                <a:cs typeface="Arial"/>
              </a:rPr>
              <a:t>(detection) </a:t>
            </a:r>
            <a:r>
              <a:rPr sz="1600" spc="-5" dirty="0">
                <a:latin typeface="Arial"/>
                <a:cs typeface="Arial"/>
              </a:rPr>
              <a:t>is</a:t>
            </a:r>
            <a:r>
              <a:rPr sz="1600" spc="-15" dirty="0">
                <a:latin typeface="Arial"/>
                <a:cs typeface="Arial"/>
              </a:rPr>
              <a:t> </a:t>
            </a:r>
            <a:r>
              <a:rPr sz="1600" dirty="0">
                <a:latin typeface="Arial"/>
                <a:cs typeface="Arial"/>
              </a:rPr>
              <a:t>slow</a:t>
            </a:r>
            <a:endParaRPr sz="1600">
              <a:latin typeface="Arial"/>
              <a:cs typeface="Arial"/>
            </a:endParaRPr>
          </a:p>
          <a:p>
            <a:pPr marL="591820" lvl="1" indent="-147320">
              <a:lnSpc>
                <a:spcPct val="100000"/>
              </a:lnSpc>
              <a:spcBef>
                <a:spcPts val="280"/>
              </a:spcBef>
              <a:buChar char="•"/>
              <a:tabLst>
                <a:tab pos="591820" algn="l"/>
              </a:tabLst>
            </a:pPr>
            <a:r>
              <a:rPr sz="1600" spc="-5" dirty="0">
                <a:latin typeface="Arial"/>
                <a:cs typeface="Arial"/>
              </a:rPr>
              <a:t>47s </a:t>
            </a:r>
            <a:r>
              <a:rPr sz="1600" dirty="0">
                <a:latin typeface="Arial"/>
                <a:cs typeface="Arial"/>
              </a:rPr>
              <a:t>/ </a:t>
            </a:r>
            <a:r>
              <a:rPr sz="1600" spc="-5" dirty="0">
                <a:latin typeface="Arial"/>
                <a:cs typeface="Arial"/>
              </a:rPr>
              <a:t>image with VGG16 [Simonyan </a:t>
            </a:r>
            <a:r>
              <a:rPr sz="1600" dirty="0">
                <a:latin typeface="Arial"/>
                <a:cs typeface="Arial"/>
              </a:rPr>
              <a:t>&amp; </a:t>
            </a:r>
            <a:r>
              <a:rPr sz="1600" spc="-5" dirty="0">
                <a:latin typeface="Arial"/>
                <a:cs typeface="Arial"/>
              </a:rPr>
              <a:t>Zisserman.</a:t>
            </a:r>
            <a:r>
              <a:rPr sz="1600" spc="-85" dirty="0">
                <a:latin typeface="Arial"/>
                <a:cs typeface="Arial"/>
              </a:rPr>
              <a:t> </a:t>
            </a:r>
            <a:r>
              <a:rPr sz="1600" spc="-5" dirty="0">
                <a:latin typeface="Arial"/>
                <a:cs typeface="Arial"/>
              </a:rPr>
              <a:t>ICLR15]</a:t>
            </a:r>
            <a:endParaRPr sz="1600">
              <a:latin typeface="Arial"/>
              <a:cs typeface="Arial"/>
            </a:endParaRPr>
          </a:p>
          <a:p>
            <a:pPr marL="591820" lvl="1" indent="-147320">
              <a:lnSpc>
                <a:spcPct val="100000"/>
              </a:lnSpc>
              <a:spcBef>
                <a:spcPts val="330"/>
              </a:spcBef>
              <a:buChar char="•"/>
              <a:tabLst>
                <a:tab pos="591820" algn="l"/>
              </a:tabLst>
            </a:pPr>
            <a:r>
              <a:rPr sz="1600" spc="-5" dirty="0">
                <a:latin typeface="Arial"/>
                <a:cs typeface="Arial"/>
              </a:rPr>
              <a:t>Fixed by SPP-net [He et al.</a:t>
            </a:r>
            <a:r>
              <a:rPr sz="1600" spc="-20" dirty="0">
                <a:latin typeface="Arial"/>
                <a:cs typeface="Arial"/>
              </a:rPr>
              <a:t> </a:t>
            </a:r>
            <a:r>
              <a:rPr sz="1600" spc="-5" dirty="0">
                <a:latin typeface="Arial"/>
                <a:cs typeface="Arial"/>
              </a:rPr>
              <a:t>ECCV14]</a:t>
            </a:r>
            <a:endParaRPr sz="1600">
              <a:latin typeface="Arial"/>
              <a:cs typeface="Arial"/>
            </a:endParaRPr>
          </a:p>
        </p:txBody>
      </p:sp>
      <p:sp>
        <p:nvSpPr>
          <p:cNvPr id="4" name="object 4"/>
          <p:cNvSpPr/>
          <p:nvPr/>
        </p:nvSpPr>
        <p:spPr>
          <a:xfrm>
            <a:off x="6524521" y="1329249"/>
            <a:ext cx="2538488" cy="225343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5" name="object 5"/>
          <p:cNvSpPr txBox="1"/>
          <p:nvPr/>
        </p:nvSpPr>
        <p:spPr>
          <a:xfrm>
            <a:off x="5521349" y="4152786"/>
            <a:ext cx="3273425" cy="147320"/>
          </a:xfrm>
          <a:prstGeom prst="rect">
            <a:avLst/>
          </a:prstGeom>
        </p:spPr>
        <p:txBody>
          <a:bodyPr vert="horz" wrap="square" lIns="0" tIns="12700" rIns="0" bIns="0" rtlCol="0">
            <a:spAutoFit/>
          </a:bodyPr>
          <a:lstStyle/>
          <a:p>
            <a:pPr marL="12700">
              <a:lnSpc>
                <a:spcPct val="100000"/>
              </a:lnSpc>
              <a:spcBef>
                <a:spcPts val="100"/>
              </a:spcBef>
            </a:pPr>
            <a:r>
              <a:rPr sz="800" spc="-5" dirty="0">
                <a:latin typeface="Arial"/>
                <a:cs typeface="Arial"/>
              </a:rPr>
              <a:t>Girshick et al, </a:t>
            </a:r>
            <a:r>
              <a:rPr sz="800" dirty="0">
                <a:latin typeface="Arial"/>
                <a:cs typeface="Arial"/>
              </a:rPr>
              <a:t>“Rich </a:t>
            </a:r>
            <a:r>
              <a:rPr sz="800" spc="-5" dirty="0">
                <a:latin typeface="Arial"/>
                <a:cs typeface="Arial"/>
              </a:rPr>
              <a:t>feature hierarchies for accurate object detection</a:t>
            </a:r>
            <a:r>
              <a:rPr sz="800" spc="-60" dirty="0">
                <a:latin typeface="Arial"/>
                <a:cs typeface="Arial"/>
              </a:rPr>
              <a:t> </a:t>
            </a:r>
            <a:r>
              <a:rPr sz="800" spc="-5" dirty="0">
                <a:latin typeface="Arial"/>
                <a:cs typeface="Arial"/>
              </a:rPr>
              <a:t>and</a:t>
            </a:r>
            <a:endParaRPr sz="800">
              <a:latin typeface="Arial"/>
              <a:cs typeface="Arial"/>
            </a:endParaRPr>
          </a:p>
        </p:txBody>
      </p:sp>
      <p:sp>
        <p:nvSpPr>
          <p:cNvPr id="6" name="object 6"/>
          <p:cNvSpPr txBox="1"/>
          <p:nvPr/>
        </p:nvSpPr>
        <p:spPr>
          <a:xfrm>
            <a:off x="5521349" y="4286235"/>
            <a:ext cx="3354704" cy="262890"/>
          </a:xfrm>
          <a:prstGeom prst="rect">
            <a:avLst/>
          </a:prstGeom>
        </p:spPr>
        <p:txBody>
          <a:bodyPr vert="horz" wrap="square" lIns="0" tIns="3175" rIns="0" bIns="0" rtlCol="0">
            <a:spAutoFit/>
          </a:bodyPr>
          <a:lstStyle/>
          <a:p>
            <a:pPr marL="12700">
              <a:lnSpc>
                <a:spcPct val="100000"/>
              </a:lnSpc>
              <a:spcBef>
                <a:spcPts val="25"/>
              </a:spcBef>
            </a:pPr>
            <a:r>
              <a:rPr sz="800" dirty="0">
                <a:latin typeface="Arial"/>
                <a:cs typeface="Arial"/>
              </a:rPr>
              <a:t>semantic segmentation”, </a:t>
            </a:r>
            <a:r>
              <a:rPr sz="800" spc="-5" dirty="0">
                <a:latin typeface="Arial"/>
                <a:cs typeface="Arial"/>
              </a:rPr>
              <a:t>CVPR</a:t>
            </a:r>
            <a:r>
              <a:rPr sz="800" spc="-20" dirty="0">
                <a:latin typeface="Arial"/>
                <a:cs typeface="Arial"/>
              </a:rPr>
              <a:t> </a:t>
            </a:r>
            <a:r>
              <a:rPr sz="800" spc="-5" dirty="0">
                <a:latin typeface="Arial"/>
                <a:cs typeface="Arial"/>
              </a:rPr>
              <a:t>2014.</a:t>
            </a:r>
            <a:endParaRPr sz="800">
              <a:latin typeface="Arial"/>
              <a:cs typeface="Arial"/>
            </a:endParaRPr>
          </a:p>
          <a:p>
            <a:pPr marL="12700">
              <a:lnSpc>
                <a:spcPct val="100000"/>
              </a:lnSpc>
              <a:spcBef>
                <a:spcPts val="15"/>
              </a:spcBef>
            </a:pPr>
            <a:r>
              <a:rPr sz="800" spc="-5" dirty="0">
                <a:latin typeface="Arial"/>
                <a:cs typeface="Arial"/>
              </a:rPr>
              <a:t>Slide </a:t>
            </a:r>
            <a:r>
              <a:rPr sz="800" dirty="0">
                <a:latin typeface="Arial"/>
                <a:cs typeface="Arial"/>
              </a:rPr>
              <a:t>copyright </a:t>
            </a:r>
            <a:r>
              <a:rPr sz="800" spc="-5" dirty="0">
                <a:latin typeface="Arial"/>
                <a:cs typeface="Arial"/>
              </a:rPr>
              <a:t>Ross Girshick, 2015; </a:t>
            </a:r>
            <a:r>
              <a:rPr sz="800" u="sng" spc="-5" dirty="0">
                <a:solidFill>
                  <a:srgbClr val="1155CC"/>
                </a:solidFill>
                <a:uFill>
                  <a:solidFill>
                    <a:srgbClr val="1155CC"/>
                  </a:solidFill>
                </a:uFill>
                <a:latin typeface="Arial"/>
                <a:cs typeface="Arial"/>
                <a:hlinkClick r:id="rId3"/>
              </a:rPr>
              <a:t>source</a:t>
            </a:r>
            <a:r>
              <a:rPr sz="800" spc="-5" dirty="0">
                <a:latin typeface="Arial"/>
                <a:cs typeface="Arial"/>
              </a:rPr>
              <a:t>. Reproduced with</a:t>
            </a:r>
            <a:r>
              <a:rPr sz="800" spc="-30" dirty="0">
                <a:latin typeface="Arial"/>
                <a:cs typeface="Arial"/>
              </a:rPr>
              <a:t> </a:t>
            </a:r>
            <a:r>
              <a:rPr sz="800" spc="-5" dirty="0">
                <a:latin typeface="Arial"/>
                <a:cs typeface="Arial"/>
              </a:rPr>
              <a:t>permission.</a:t>
            </a:r>
            <a:endParaRPr sz="800">
              <a:latin typeface="Arial"/>
              <a:cs typeface="Arial"/>
            </a:endParaRPr>
          </a:p>
        </p:txBody>
      </p:sp>
      <p:sp>
        <p:nvSpPr>
          <p:cNvPr id="8" name="object 8"/>
          <p:cNvSpPr txBox="1"/>
          <p:nvPr/>
        </p:nvSpPr>
        <p:spPr>
          <a:xfrm>
            <a:off x="7456525" y="4704900"/>
            <a:ext cx="1564005" cy="309245"/>
          </a:xfrm>
          <a:prstGeom prst="rect">
            <a:avLst/>
          </a:prstGeom>
        </p:spPr>
        <p:txBody>
          <a:bodyPr vert="horz" wrap="square" lIns="0" tIns="0" rIns="0" bIns="0" rtlCol="0">
            <a:spAutoFit/>
          </a:bodyPr>
          <a:lstStyle/>
          <a:p>
            <a:pPr marL="12700">
              <a:lnSpc>
                <a:spcPts val="2310"/>
              </a:lnSpc>
            </a:pPr>
            <a:r>
              <a:rPr sz="2000" dirty="0">
                <a:solidFill>
                  <a:srgbClr val="FFFFFF"/>
                </a:solidFill>
                <a:latin typeface="Arial"/>
                <a:cs typeface="Arial"/>
              </a:rPr>
              <a:t>May </a:t>
            </a:r>
            <a:r>
              <a:rPr sz="2000" spc="-5" dirty="0">
                <a:solidFill>
                  <a:srgbClr val="FFFFFF"/>
                </a:solidFill>
                <a:latin typeface="Arial"/>
                <a:cs typeface="Arial"/>
              </a:rPr>
              <a:t>10,</a:t>
            </a:r>
            <a:r>
              <a:rPr sz="2000" spc="-95" dirty="0">
                <a:solidFill>
                  <a:srgbClr val="FFFFFF"/>
                </a:solidFill>
                <a:latin typeface="Arial"/>
                <a:cs typeface="Arial"/>
              </a:rPr>
              <a:t> </a:t>
            </a:r>
            <a:r>
              <a:rPr sz="2000" spc="-5" dirty="0">
                <a:solidFill>
                  <a:srgbClr val="FFFFFF"/>
                </a:solidFill>
                <a:latin typeface="Arial"/>
                <a:cs typeface="Arial"/>
              </a:rPr>
              <a:t>2017</a:t>
            </a:r>
            <a:endParaRPr sz="2000">
              <a:latin typeface="Arial"/>
              <a:cs typeface="Arial"/>
            </a:endParaRPr>
          </a:p>
        </p:txBody>
      </p:sp>
      <p:sp>
        <p:nvSpPr>
          <p:cNvPr id="10" name="object 10"/>
          <p:cNvSpPr txBox="1"/>
          <p:nvPr/>
        </p:nvSpPr>
        <p:spPr>
          <a:xfrm>
            <a:off x="7007463" y="4713450"/>
            <a:ext cx="307975" cy="309245"/>
          </a:xfrm>
          <a:prstGeom prst="rect">
            <a:avLst/>
          </a:prstGeom>
        </p:spPr>
        <p:txBody>
          <a:bodyPr vert="horz" wrap="square" lIns="0" tIns="0" rIns="0" bIns="0" rtlCol="0">
            <a:spAutoFit/>
          </a:bodyPr>
          <a:lstStyle/>
          <a:p>
            <a:pPr marL="12700">
              <a:lnSpc>
                <a:spcPts val="2310"/>
              </a:lnSpc>
            </a:pPr>
            <a:r>
              <a:rPr sz="2000" spc="-5" dirty="0">
                <a:solidFill>
                  <a:srgbClr val="FFFFFF"/>
                </a:solidFill>
                <a:latin typeface="Arial"/>
                <a:cs typeface="Arial"/>
              </a:rPr>
              <a:t>69</a:t>
            </a:r>
            <a:endParaRPr sz="2000">
              <a:latin typeface="Arial"/>
              <a:cs typeface="Arial"/>
            </a:endParaRPr>
          </a:p>
        </p:txBody>
      </p:sp>
      <p:sp>
        <p:nvSpPr>
          <p:cNvPr id="7" name="Footer Placeholder 6">
            <a:extLst>
              <a:ext uri="{FF2B5EF4-FFF2-40B4-BE49-F238E27FC236}">
                <a16:creationId xmlns:a16="http://schemas.microsoft.com/office/drawing/2014/main" id="{FFB1C6AF-8797-4A6F-BACA-648A021F61C1}"/>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2950" y="276492"/>
            <a:ext cx="1958975" cy="452120"/>
          </a:xfrm>
          <a:prstGeom prst="rect">
            <a:avLst/>
          </a:prstGeom>
        </p:spPr>
        <p:txBody>
          <a:bodyPr vert="horz" wrap="square" lIns="0" tIns="12700" rIns="0" bIns="0" rtlCol="0">
            <a:spAutoFit/>
          </a:bodyPr>
          <a:lstStyle/>
          <a:p>
            <a:pPr marL="12700">
              <a:lnSpc>
                <a:spcPct val="100000"/>
              </a:lnSpc>
              <a:spcBef>
                <a:spcPts val="100"/>
              </a:spcBef>
            </a:pPr>
            <a:r>
              <a:rPr spc="-5" dirty="0"/>
              <a:t>Fast</a:t>
            </a:r>
            <a:r>
              <a:rPr spc="-95" dirty="0"/>
              <a:t> </a:t>
            </a:r>
            <a:r>
              <a:rPr spc="-5" dirty="0"/>
              <a:t>R-CNN</a:t>
            </a:r>
          </a:p>
        </p:txBody>
      </p:sp>
      <p:sp>
        <p:nvSpPr>
          <p:cNvPr id="3" name="object 3"/>
          <p:cNvSpPr/>
          <p:nvPr/>
        </p:nvSpPr>
        <p:spPr>
          <a:xfrm>
            <a:off x="1256672" y="3367825"/>
            <a:ext cx="3499479" cy="1157865"/>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 name="object 4"/>
          <p:cNvSpPr/>
          <p:nvPr/>
        </p:nvSpPr>
        <p:spPr>
          <a:xfrm>
            <a:off x="1256672" y="3367825"/>
            <a:ext cx="3499485" cy="1158240"/>
          </a:xfrm>
          <a:custGeom>
            <a:avLst/>
            <a:gdLst/>
            <a:ahLst/>
            <a:cxnLst/>
            <a:rect l="l" t="t" r="r" b="b"/>
            <a:pathLst>
              <a:path w="3499485" h="1158239">
                <a:moveTo>
                  <a:pt x="0" y="1157865"/>
                </a:moveTo>
                <a:lnTo>
                  <a:pt x="1070203" y="0"/>
                </a:lnTo>
                <a:lnTo>
                  <a:pt x="3499479" y="0"/>
                </a:lnTo>
                <a:lnTo>
                  <a:pt x="2429275" y="1157865"/>
                </a:lnTo>
                <a:lnTo>
                  <a:pt x="0" y="1157865"/>
                </a:lnTo>
                <a:close/>
              </a:path>
            </a:pathLst>
          </a:custGeom>
          <a:ln w="12699">
            <a:solidFill>
              <a:srgbClr val="1C7F66"/>
            </a:solidFill>
          </a:ln>
        </p:spPr>
        <p:txBody>
          <a:bodyPr wrap="square" lIns="0" tIns="0" rIns="0" bIns="0" rtlCol="0"/>
          <a:lstStyle/>
          <a:p>
            <a:endParaRPr/>
          </a:p>
        </p:txBody>
      </p:sp>
      <p:sp>
        <p:nvSpPr>
          <p:cNvPr id="5" name="object 5"/>
          <p:cNvSpPr/>
          <p:nvPr/>
        </p:nvSpPr>
        <p:spPr>
          <a:xfrm>
            <a:off x="4378799" y="4024197"/>
            <a:ext cx="1081980" cy="188862"/>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6" name="object 6"/>
          <p:cNvSpPr txBox="1"/>
          <p:nvPr/>
        </p:nvSpPr>
        <p:spPr>
          <a:xfrm>
            <a:off x="5521349" y="4318735"/>
            <a:ext cx="3416300" cy="262890"/>
          </a:xfrm>
          <a:prstGeom prst="rect">
            <a:avLst/>
          </a:prstGeom>
        </p:spPr>
        <p:txBody>
          <a:bodyPr vert="horz" wrap="square" lIns="0" tIns="3175" rIns="0" bIns="0" rtlCol="0">
            <a:spAutoFit/>
          </a:bodyPr>
          <a:lstStyle/>
          <a:p>
            <a:pPr marL="12700">
              <a:lnSpc>
                <a:spcPct val="100000"/>
              </a:lnSpc>
              <a:spcBef>
                <a:spcPts val="25"/>
              </a:spcBef>
            </a:pPr>
            <a:r>
              <a:rPr sz="800" spc="-5" dirty="0">
                <a:latin typeface="Arial"/>
                <a:cs typeface="Arial"/>
              </a:rPr>
              <a:t>Girshick, </a:t>
            </a:r>
            <a:r>
              <a:rPr sz="800" dirty="0">
                <a:latin typeface="Arial"/>
                <a:cs typeface="Arial"/>
              </a:rPr>
              <a:t>“Fast </a:t>
            </a:r>
            <a:r>
              <a:rPr sz="800" spc="-5" dirty="0">
                <a:latin typeface="Arial"/>
                <a:cs typeface="Arial"/>
              </a:rPr>
              <a:t>R-CNN”, ICCV</a:t>
            </a:r>
            <a:r>
              <a:rPr sz="800" spc="-15" dirty="0">
                <a:latin typeface="Arial"/>
                <a:cs typeface="Arial"/>
              </a:rPr>
              <a:t> </a:t>
            </a:r>
            <a:r>
              <a:rPr sz="800" spc="-5" dirty="0">
                <a:latin typeface="Arial"/>
                <a:cs typeface="Arial"/>
              </a:rPr>
              <a:t>2015.</a:t>
            </a:r>
            <a:endParaRPr sz="800">
              <a:latin typeface="Arial"/>
              <a:cs typeface="Arial"/>
            </a:endParaRPr>
          </a:p>
          <a:p>
            <a:pPr marL="12700">
              <a:lnSpc>
                <a:spcPct val="100000"/>
              </a:lnSpc>
              <a:spcBef>
                <a:spcPts val="15"/>
              </a:spcBef>
            </a:pPr>
            <a:r>
              <a:rPr sz="800" spc="-5" dirty="0">
                <a:latin typeface="Arial"/>
                <a:cs typeface="Arial"/>
              </a:rPr>
              <a:t>Figure </a:t>
            </a:r>
            <a:r>
              <a:rPr sz="800" dirty="0">
                <a:latin typeface="Arial"/>
                <a:cs typeface="Arial"/>
              </a:rPr>
              <a:t>copyright </a:t>
            </a:r>
            <a:r>
              <a:rPr sz="800" spc="-5" dirty="0">
                <a:latin typeface="Arial"/>
                <a:cs typeface="Arial"/>
              </a:rPr>
              <a:t>Ross Girshick, 2015; </a:t>
            </a:r>
            <a:r>
              <a:rPr sz="800" u="sng" spc="-5" dirty="0">
                <a:solidFill>
                  <a:srgbClr val="1155CC"/>
                </a:solidFill>
                <a:uFill>
                  <a:solidFill>
                    <a:srgbClr val="1155CC"/>
                  </a:solidFill>
                </a:uFill>
                <a:latin typeface="Arial"/>
                <a:cs typeface="Arial"/>
                <a:hlinkClick r:id="rId4"/>
              </a:rPr>
              <a:t>source</a:t>
            </a:r>
            <a:r>
              <a:rPr sz="800" spc="-5" dirty="0">
                <a:latin typeface="Arial"/>
                <a:cs typeface="Arial"/>
              </a:rPr>
              <a:t>. Reproduced with</a:t>
            </a:r>
            <a:r>
              <a:rPr sz="800" spc="-30" dirty="0">
                <a:latin typeface="Arial"/>
                <a:cs typeface="Arial"/>
              </a:rPr>
              <a:t> </a:t>
            </a:r>
            <a:r>
              <a:rPr sz="800" spc="-5" dirty="0">
                <a:latin typeface="Arial"/>
                <a:cs typeface="Arial"/>
              </a:rPr>
              <a:t>permission.</a:t>
            </a:r>
            <a:endParaRPr sz="800">
              <a:latin typeface="Arial"/>
              <a:cs typeface="Arial"/>
            </a:endParaRPr>
          </a:p>
        </p:txBody>
      </p:sp>
      <p:sp>
        <p:nvSpPr>
          <p:cNvPr id="8" name="object 8"/>
          <p:cNvSpPr txBox="1"/>
          <p:nvPr/>
        </p:nvSpPr>
        <p:spPr>
          <a:xfrm>
            <a:off x="7456525" y="4704900"/>
            <a:ext cx="1564005" cy="309245"/>
          </a:xfrm>
          <a:prstGeom prst="rect">
            <a:avLst/>
          </a:prstGeom>
        </p:spPr>
        <p:txBody>
          <a:bodyPr vert="horz" wrap="square" lIns="0" tIns="0" rIns="0" bIns="0" rtlCol="0">
            <a:spAutoFit/>
          </a:bodyPr>
          <a:lstStyle/>
          <a:p>
            <a:pPr marL="12700">
              <a:lnSpc>
                <a:spcPts val="2310"/>
              </a:lnSpc>
            </a:pPr>
            <a:r>
              <a:rPr sz="2000" dirty="0">
                <a:solidFill>
                  <a:srgbClr val="FFFFFF"/>
                </a:solidFill>
                <a:latin typeface="Arial"/>
                <a:cs typeface="Arial"/>
              </a:rPr>
              <a:t>May </a:t>
            </a:r>
            <a:r>
              <a:rPr sz="2000" spc="-5" dirty="0">
                <a:solidFill>
                  <a:srgbClr val="FFFFFF"/>
                </a:solidFill>
                <a:latin typeface="Arial"/>
                <a:cs typeface="Arial"/>
              </a:rPr>
              <a:t>10,</a:t>
            </a:r>
            <a:r>
              <a:rPr sz="2000" spc="-95" dirty="0">
                <a:solidFill>
                  <a:srgbClr val="FFFFFF"/>
                </a:solidFill>
                <a:latin typeface="Arial"/>
                <a:cs typeface="Arial"/>
              </a:rPr>
              <a:t> </a:t>
            </a:r>
            <a:r>
              <a:rPr sz="2000" spc="-5" dirty="0">
                <a:solidFill>
                  <a:srgbClr val="FFFFFF"/>
                </a:solidFill>
                <a:latin typeface="Arial"/>
                <a:cs typeface="Arial"/>
              </a:rPr>
              <a:t>2017</a:t>
            </a:r>
            <a:endParaRPr sz="2000">
              <a:latin typeface="Arial"/>
              <a:cs typeface="Arial"/>
            </a:endParaRPr>
          </a:p>
        </p:txBody>
      </p:sp>
      <p:sp>
        <p:nvSpPr>
          <p:cNvPr id="7" name="Footer Placeholder 6">
            <a:extLst>
              <a:ext uri="{FF2B5EF4-FFF2-40B4-BE49-F238E27FC236}">
                <a16:creationId xmlns:a16="http://schemas.microsoft.com/office/drawing/2014/main" id="{F8201354-2975-425B-BF40-92E3BF7FFF65}"/>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2950" y="276492"/>
            <a:ext cx="1958975" cy="452120"/>
          </a:xfrm>
          <a:prstGeom prst="rect">
            <a:avLst/>
          </a:prstGeom>
        </p:spPr>
        <p:txBody>
          <a:bodyPr vert="horz" wrap="square" lIns="0" tIns="12700" rIns="0" bIns="0" rtlCol="0">
            <a:spAutoFit/>
          </a:bodyPr>
          <a:lstStyle/>
          <a:p>
            <a:pPr marL="12700">
              <a:lnSpc>
                <a:spcPct val="100000"/>
              </a:lnSpc>
              <a:spcBef>
                <a:spcPts val="100"/>
              </a:spcBef>
            </a:pPr>
            <a:r>
              <a:rPr spc="-5" dirty="0"/>
              <a:t>Fast</a:t>
            </a:r>
            <a:r>
              <a:rPr spc="-95" dirty="0"/>
              <a:t> </a:t>
            </a:r>
            <a:r>
              <a:rPr spc="-5" dirty="0"/>
              <a:t>R-CNN</a:t>
            </a:r>
          </a:p>
        </p:txBody>
      </p:sp>
      <p:sp>
        <p:nvSpPr>
          <p:cNvPr id="3" name="object 3"/>
          <p:cNvSpPr/>
          <p:nvPr/>
        </p:nvSpPr>
        <p:spPr>
          <a:xfrm>
            <a:off x="1256672" y="3367825"/>
            <a:ext cx="3499479" cy="1157865"/>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 name="object 4"/>
          <p:cNvSpPr/>
          <p:nvPr/>
        </p:nvSpPr>
        <p:spPr>
          <a:xfrm>
            <a:off x="1256672" y="3367825"/>
            <a:ext cx="3499485" cy="1158240"/>
          </a:xfrm>
          <a:custGeom>
            <a:avLst/>
            <a:gdLst/>
            <a:ahLst/>
            <a:cxnLst/>
            <a:rect l="l" t="t" r="r" b="b"/>
            <a:pathLst>
              <a:path w="3499485" h="1158239">
                <a:moveTo>
                  <a:pt x="0" y="1157865"/>
                </a:moveTo>
                <a:lnTo>
                  <a:pt x="1070203" y="0"/>
                </a:lnTo>
                <a:lnTo>
                  <a:pt x="3499479" y="0"/>
                </a:lnTo>
                <a:lnTo>
                  <a:pt x="2429275" y="1157865"/>
                </a:lnTo>
                <a:lnTo>
                  <a:pt x="0" y="1157865"/>
                </a:lnTo>
                <a:close/>
              </a:path>
            </a:pathLst>
          </a:custGeom>
          <a:ln w="12699">
            <a:solidFill>
              <a:srgbClr val="1C7F66"/>
            </a:solidFill>
          </a:ln>
        </p:spPr>
        <p:txBody>
          <a:bodyPr wrap="square" lIns="0" tIns="0" rIns="0" bIns="0" rtlCol="0"/>
          <a:lstStyle/>
          <a:p>
            <a:endParaRPr/>
          </a:p>
        </p:txBody>
      </p:sp>
      <p:sp>
        <p:nvSpPr>
          <p:cNvPr id="5" name="object 5"/>
          <p:cNvSpPr/>
          <p:nvPr/>
        </p:nvSpPr>
        <p:spPr>
          <a:xfrm>
            <a:off x="2042207" y="3137749"/>
            <a:ext cx="1686560" cy="1049655"/>
          </a:xfrm>
          <a:custGeom>
            <a:avLst/>
            <a:gdLst/>
            <a:ahLst/>
            <a:cxnLst/>
            <a:rect l="l" t="t" r="r" b="b"/>
            <a:pathLst>
              <a:path w="1686560" h="1049654">
                <a:moveTo>
                  <a:pt x="0" y="0"/>
                </a:moveTo>
                <a:lnTo>
                  <a:pt x="1686525" y="0"/>
                </a:lnTo>
                <a:lnTo>
                  <a:pt x="1686525" y="1049412"/>
                </a:lnTo>
                <a:lnTo>
                  <a:pt x="0" y="1049412"/>
                </a:lnTo>
                <a:lnTo>
                  <a:pt x="0" y="0"/>
                </a:lnTo>
                <a:close/>
              </a:path>
            </a:pathLst>
          </a:custGeom>
          <a:solidFill>
            <a:srgbClr val="FFFFFF">
              <a:alpha val="92939"/>
            </a:srgbClr>
          </a:solidFill>
        </p:spPr>
        <p:txBody>
          <a:bodyPr wrap="square" lIns="0" tIns="0" rIns="0" bIns="0" rtlCol="0"/>
          <a:lstStyle/>
          <a:p>
            <a:endParaRPr/>
          </a:p>
        </p:txBody>
      </p:sp>
      <p:sp>
        <p:nvSpPr>
          <p:cNvPr id="6" name="object 6"/>
          <p:cNvSpPr/>
          <p:nvPr/>
        </p:nvSpPr>
        <p:spPr>
          <a:xfrm>
            <a:off x="3728733" y="2787945"/>
            <a:ext cx="349885" cy="1399540"/>
          </a:xfrm>
          <a:custGeom>
            <a:avLst/>
            <a:gdLst/>
            <a:ahLst/>
            <a:cxnLst/>
            <a:rect l="l" t="t" r="r" b="b"/>
            <a:pathLst>
              <a:path w="349885" h="1399539">
                <a:moveTo>
                  <a:pt x="0" y="1399216"/>
                </a:moveTo>
                <a:lnTo>
                  <a:pt x="0" y="349804"/>
                </a:lnTo>
                <a:lnTo>
                  <a:pt x="349804" y="0"/>
                </a:lnTo>
                <a:lnTo>
                  <a:pt x="349804" y="1049412"/>
                </a:lnTo>
                <a:lnTo>
                  <a:pt x="0" y="1399216"/>
                </a:lnTo>
                <a:close/>
              </a:path>
            </a:pathLst>
          </a:custGeom>
          <a:solidFill>
            <a:srgbClr val="CBCBCB">
              <a:alpha val="92939"/>
            </a:srgbClr>
          </a:solidFill>
        </p:spPr>
        <p:txBody>
          <a:bodyPr wrap="square" lIns="0" tIns="0" rIns="0" bIns="0" rtlCol="0"/>
          <a:lstStyle/>
          <a:p>
            <a:endParaRPr/>
          </a:p>
        </p:txBody>
      </p:sp>
      <p:sp>
        <p:nvSpPr>
          <p:cNvPr id="7" name="object 7"/>
          <p:cNvSpPr/>
          <p:nvPr/>
        </p:nvSpPr>
        <p:spPr>
          <a:xfrm>
            <a:off x="2042207" y="2787945"/>
            <a:ext cx="2036445" cy="349885"/>
          </a:xfrm>
          <a:custGeom>
            <a:avLst/>
            <a:gdLst/>
            <a:ahLst/>
            <a:cxnLst/>
            <a:rect l="l" t="t" r="r" b="b"/>
            <a:pathLst>
              <a:path w="2036445" h="349885">
                <a:moveTo>
                  <a:pt x="1686525" y="349804"/>
                </a:moveTo>
                <a:lnTo>
                  <a:pt x="0" y="349804"/>
                </a:lnTo>
                <a:lnTo>
                  <a:pt x="349803" y="0"/>
                </a:lnTo>
                <a:lnTo>
                  <a:pt x="2036330" y="0"/>
                </a:lnTo>
                <a:lnTo>
                  <a:pt x="1686525" y="349804"/>
                </a:lnTo>
                <a:close/>
              </a:path>
            </a:pathLst>
          </a:custGeom>
          <a:solidFill>
            <a:srgbClr val="FFFFFF">
              <a:alpha val="92939"/>
            </a:srgbClr>
          </a:solidFill>
        </p:spPr>
        <p:txBody>
          <a:bodyPr wrap="square" lIns="0" tIns="0" rIns="0" bIns="0" rtlCol="0"/>
          <a:lstStyle/>
          <a:p>
            <a:endParaRPr/>
          </a:p>
        </p:txBody>
      </p:sp>
      <p:sp>
        <p:nvSpPr>
          <p:cNvPr id="8" name="object 8"/>
          <p:cNvSpPr/>
          <p:nvPr/>
        </p:nvSpPr>
        <p:spPr>
          <a:xfrm>
            <a:off x="2042207" y="2787945"/>
            <a:ext cx="2036445" cy="1399540"/>
          </a:xfrm>
          <a:custGeom>
            <a:avLst/>
            <a:gdLst/>
            <a:ahLst/>
            <a:cxnLst/>
            <a:rect l="l" t="t" r="r" b="b"/>
            <a:pathLst>
              <a:path w="2036445" h="1399539">
                <a:moveTo>
                  <a:pt x="0" y="349804"/>
                </a:moveTo>
                <a:lnTo>
                  <a:pt x="349803" y="0"/>
                </a:lnTo>
                <a:lnTo>
                  <a:pt x="2036330" y="0"/>
                </a:lnTo>
                <a:lnTo>
                  <a:pt x="2036330" y="1049412"/>
                </a:lnTo>
                <a:lnTo>
                  <a:pt x="1686525" y="1399216"/>
                </a:lnTo>
                <a:lnTo>
                  <a:pt x="0" y="1399216"/>
                </a:lnTo>
                <a:lnTo>
                  <a:pt x="0" y="349804"/>
                </a:lnTo>
                <a:close/>
              </a:path>
            </a:pathLst>
          </a:custGeom>
          <a:ln w="12699">
            <a:solidFill>
              <a:srgbClr val="1C7F66"/>
            </a:solidFill>
          </a:ln>
        </p:spPr>
        <p:txBody>
          <a:bodyPr wrap="square" lIns="0" tIns="0" rIns="0" bIns="0" rtlCol="0"/>
          <a:lstStyle/>
          <a:p>
            <a:endParaRPr/>
          </a:p>
        </p:txBody>
      </p:sp>
      <p:sp>
        <p:nvSpPr>
          <p:cNvPr id="9" name="object 9"/>
          <p:cNvSpPr/>
          <p:nvPr/>
        </p:nvSpPr>
        <p:spPr>
          <a:xfrm>
            <a:off x="2042207" y="2787945"/>
            <a:ext cx="2036445" cy="349885"/>
          </a:xfrm>
          <a:custGeom>
            <a:avLst/>
            <a:gdLst/>
            <a:ahLst/>
            <a:cxnLst/>
            <a:rect l="l" t="t" r="r" b="b"/>
            <a:pathLst>
              <a:path w="2036445" h="349885">
                <a:moveTo>
                  <a:pt x="0" y="349804"/>
                </a:moveTo>
                <a:lnTo>
                  <a:pt x="1686525" y="349804"/>
                </a:lnTo>
                <a:lnTo>
                  <a:pt x="2036330" y="0"/>
                </a:lnTo>
              </a:path>
            </a:pathLst>
          </a:custGeom>
          <a:ln w="12699">
            <a:solidFill>
              <a:srgbClr val="1C7F66"/>
            </a:solidFill>
          </a:ln>
        </p:spPr>
        <p:txBody>
          <a:bodyPr wrap="square" lIns="0" tIns="0" rIns="0" bIns="0" rtlCol="0"/>
          <a:lstStyle/>
          <a:p>
            <a:endParaRPr/>
          </a:p>
        </p:txBody>
      </p:sp>
      <p:sp>
        <p:nvSpPr>
          <p:cNvPr id="10" name="object 10"/>
          <p:cNvSpPr/>
          <p:nvPr/>
        </p:nvSpPr>
        <p:spPr>
          <a:xfrm>
            <a:off x="3728733" y="3137749"/>
            <a:ext cx="0" cy="1049655"/>
          </a:xfrm>
          <a:custGeom>
            <a:avLst/>
            <a:gdLst/>
            <a:ahLst/>
            <a:cxnLst/>
            <a:rect l="l" t="t" r="r" b="b"/>
            <a:pathLst>
              <a:path h="1049654">
                <a:moveTo>
                  <a:pt x="0" y="0"/>
                </a:moveTo>
                <a:lnTo>
                  <a:pt x="0" y="1049412"/>
                </a:lnTo>
              </a:path>
            </a:pathLst>
          </a:custGeom>
          <a:ln w="12699">
            <a:solidFill>
              <a:srgbClr val="1C7F66"/>
            </a:solidFill>
          </a:ln>
        </p:spPr>
        <p:txBody>
          <a:bodyPr wrap="square" lIns="0" tIns="0" rIns="0" bIns="0" rtlCol="0"/>
          <a:lstStyle/>
          <a:p>
            <a:endParaRPr/>
          </a:p>
        </p:txBody>
      </p:sp>
      <p:sp>
        <p:nvSpPr>
          <p:cNvPr id="11" name="object 11"/>
          <p:cNvSpPr/>
          <p:nvPr/>
        </p:nvSpPr>
        <p:spPr>
          <a:xfrm>
            <a:off x="2494498" y="3597501"/>
            <a:ext cx="785589" cy="148381"/>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2" name="object 12"/>
          <p:cNvSpPr/>
          <p:nvPr/>
        </p:nvSpPr>
        <p:spPr>
          <a:xfrm>
            <a:off x="2042207" y="2383379"/>
            <a:ext cx="2036445" cy="344170"/>
          </a:xfrm>
          <a:custGeom>
            <a:avLst/>
            <a:gdLst/>
            <a:ahLst/>
            <a:cxnLst/>
            <a:rect l="l" t="t" r="r" b="b"/>
            <a:pathLst>
              <a:path w="2036445" h="344169">
                <a:moveTo>
                  <a:pt x="1718581" y="343775"/>
                </a:moveTo>
                <a:lnTo>
                  <a:pt x="0" y="343775"/>
                </a:lnTo>
                <a:lnTo>
                  <a:pt x="317748" y="0"/>
                </a:lnTo>
                <a:lnTo>
                  <a:pt x="2036330" y="0"/>
                </a:lnTo>
                <a:lnTo>
                  <a:pt x="1718581" y="343775"/>
                </a:lnTo>
                <a:close/>
              </a:path>
            </a:pathLst>
          </a:custGeom>
          <a:solidFill>
            <a:srgbClr val="E7E6E6"/>
          </a:solidFill>
        </p:spPr>
        <p:txBody>
          <a:bodyPr wrap="square" lIns="0" tIns="0" rIns="0" bIns="0" rtlCol="0"/>
          <a:lstStyle/>
          <a:p>
            <a:endParaRPr/>
          </a:p>
        </p:txBody>
      </p:sp>
      <p:sp>
        <p:nvSpPr>
          <p:cNvPr id="13" name="object 13"/>
          <p:cNvSpPr/>
          <p:nvPr/>
        </p:nvSpPr>
        <p:spPr>
          <a:xfrm>
            <a:off x="2042207" y="2383379"/>
            <a:ext cx="2036445" cy="344170"/>
          </a:xfrm>
          <a:custGeom>
            <a:avLst/>
            <a:gdLst/>
            <a:ahLst/>
            <a:cxnLst/>
            <a:rect l="l" t="t" r="r" b="b"/>
            <a:pathLst>
              <a:path w="2036445" h="344169">
                <a:moveTo>
                  <a:pt x="0" y="343775"/>
                </a:moveTo>
                <a:lnTo>
                  <a:pt x="317748" y="0"/>
                </a:lnTo>
                <a:lnTo>
                  <a:pt x="2036330" y="0"/>
                </a:lnTo>
                <a:lnTo>
                  <a:pt x="1718581" y="343775"/>
                </a:lnTo>
                <a:lnTo>
                  <a:pt x="0" y="343775"/>
                </a:lnTo>
                <a:close/>
              </a:path>
            </a:pathLst>
          </a:custGeom>
          <a:ln w="12699">
            <a:solidFill>
              <a:srgbClr val="1C7F66"/>
            </a:solidFill>
          </a:ln>
        </p:spPr>
        <p:txBody>
          <a:bodyPr wrap="square" lIns="0" tIns="0" rIns="0" bIns="0" rtlCol="0"/>
          <a:lstStyle/>
          <a:p>
            <a:endParaRPr/>
          </a:p>
        </p:txBody>
      </p:sp>
      <p:sp>
        <p:nvSpPr>
          <p:cNvPr id="14" name="object 14"/>
          <p:cNvSpPr/>
          <p:nvPr/>
        </p:nvSpPr>
        <p:spPr>
          <a:xfrm>
            <a:off x="2919162" y="2737768"/>
            <a:ext cx="191445" cy="235247"/>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5" name="object 15"/>
          <p:cNvSpPr/>
          <p:nvPr/>
        </p:nvSpPr>
        <p:spPr>
          <a:xfrm>
            <a:off x="4378799" y="4024197"/>
            <a:ext cx="1081980" cy="188862"/>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6" name="object 16"/>
          <p:cNvSpPr/>
          <p:nvPr/>
        </p:nvSpPr>
        <p:spPr>
          <a:xfrm>
            <a:off x="4179430" y="3075782"/>
            <a:ext cx="2832537" cy="155376"/>
          </a:xfrm>
          <a:prstGeom prst="rect">
            <a:avLst/>
          </a:prstGeom>
          <a:blipFill>
            <a:blip r:embed="rId6"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7" name="object 17"/>
          <p:cNvSpPr/>
          <p:nvPr/>
        </p:nvSpPr>
        <p:spPr>
          <a:xfrm>
            <a:off x="4067903" y="2527861"/>
            <a:ext cx="2162147" cy="155971"/>
          </a:xfrm>
          <a:prstGeom prst="rect">
            <a:avLst/>
          </a:prstGeom>
          <a:blipFill>
            <a:blip r:embed="rId7"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8" name="object 18"/>
          <p:cNvSpPr txBox="1"/>
          <p:nvPr/>
        </p:nvSpPr>
        <p:spPr>
          <a:xfrm>
            <a:off x="5521349" y="4318735"/>
            <a:ext cx="3416300" cy="262890"/>
          </a:xfrm>
          <a:prstGeom prst="rect">
            <a:avLst/>
          </a:prstGeom>
        </p:spPr>
        <p:txBody>
          <a:bodyPr vert="horz" wrap="square" lIns="0" tIns="3175" rIns="0" bIns="0" rtlCol="0">
            <a:spAutoFit/>
          </a:bodyPr>
          <a:lstStyle/>
          <a:p>
            <a:pPr marL="12700">
              <a:lnSpc>
                <a:spcPct val="100000"/>
              </a:lnSpc>
              <a:spcBef>
                <a:spcPts val="25"/>
              </a:spcBef>
            </a:pPr>
            <a:r>
              <a:rPr sz="800" spc="-5" dirty="0">
                <a:latin typeface="Arial"/>
                <a:cs typeface="Arial"/>
              </a:rPr>
              <a:t>Girshick, </a:t>
            </a:r>
            <a:r>
              <a:rPr sz="800" dirty="0">
                <a:latin typeface="Arial"/>
                <a:cs typeface="Arial"/>
              </a:rPr>
              <a:t>“Fast </a:t>
            </a:r>
            <a:r>
              <a:rPr sz="800" spc="-5" dirty="0">
                <a:latin typeface="Arial"/>
                <a:cs typeface="Arial"/>
              </a:rPr>
              <a:t>R-CNN”, ICCV</a:t>
            </a:r>
            <a:r>
              <a:rPr sz="800" spc="-15" dirty="0">
                <a:latin typeface="Arial"/>
                <a:cs typeface="Arial"/>
              </a:rPr>
              <a:t> </a:t>
            </a:r>
            <a:r>
              <a:rPr sz="800" spc="-5" dirty="0">
                <a:latin typeface="Arial"/>
                <a:cs typeface="Arial"/>
              </a:rPr>
              <a:t>2015.</a:t>
            </a:r>
            <a:endParaRPr sz="800">
              <a:latin typeface="Arial"/>
              <a:cs typeface="Arial"/>
            </a:endParaRPr>
          </a:p>
          <a:p>
            <a:pPr marL="12700">
              <a:lnSpc>
                <a:spcPct val="100000"/>
              </a:lnSpc>
              <a:spcBef>
                <a:spcPts val="15"/>
              </a:spcBef>
            </a:pPr>
            <a:r>
              <a:rPr sz="800" spc="-5" dirty="0">
                <a:latin typeface="Arial"/>
                <a:cs typeface="Arial"/>
              </a:rPr>
              <a:t>Figure </a:t>
            </a:r>
            <a:r>
              <a:rPr sz="800" dirty="0">
                <a:latin typeface="Arial"/>
                <a:cs typeface="Arial"/>
              </a:rPr>
              <a:t>copyright </a:t>
            </a:r>
            <a:r>
              <a:rPr sz="800" spc="-5" dirty="0">
                <a:latin typeface="Arial"/>
                <a:cs typeface="Arial"/>
              </a:rPr>
              <a:t>Ross Girshick, 2015; </a:t>
            </a:r>
            <a:r>
              <a:rPr sz="800" u="sng" spc="-5" dirty="0">
                <a:solidFill>
                  <a:srgbClr val="1155CC"/>
                </a:solidFill>
                <a:uFill>
                  <a:solidFill>
                    <a:srgbClr val="1155CC"/>
                  </a:solidFill>
                </a:uFill>
                <a:latin typeface="Arial"/>
                <a:cs typeface="Arial"/>
                <a:hlinkClick r:id="rId8"/>
              </a:rPr>
              <a:t>source</a:t>
            </a:r>
            <a:r>
              <a:rPr sz="800" spc="-5" dirty="0">
                <a:latin typeface="Arial"/>
                <a:cs typeface="Arial"/>
              </a:rPr>
              <a:t>. Reproduced with</a:t>
            </a:r>
            <a:r>
              <a:rPr sz="800" spc="-30" dirty="0">
                <a:latin typeface="Arial"/>
                <a:cs typeface="Arial"/>
              </a:rPr>
              <a:t> </a:t>
            </a:r>
            <a:r>
              <a:rPr sz="800" spc="-5" dirty="0">
                <a:latin typeface="Arial"/>
                <a:cs typeface="Arial"/>
              </a:rPr>
              <a:t>permission.</a:t>
            </a:r>
            <a:endParaRPr sz="800">
              <a:latin typeface="Arial"/>
              <a:cs typeface="Arial"/>
            </a:endParaRPr>
          </a:p>
        </p:txBody>
      </p:sp>
      <p:sp>
        <p:nvSpPr>
          <p:cNvPr id="20" name="object 20"/>
          <p:cNvSpPr txBox="1"/>
          <p:nvPr/>
        </p:nvSpPr>
        <p:spPr>
          <a:xfrm>
            <a:off x="7456525" y="4704900"/>
            <a:ext cx="1564005" cy="309245"/>
          </a:xfrm>
          <a:prstGeom prst="rect">
            <a:avLst/>
          </a:prstGeom>
        </p:spPr>
        <p:txBody>
          <a:bodyPr vert="horz" wrap="square" lIns="0" tIns="0" rIns="0" bIns="0" rtlCol="0">
            <a:spAutoFit/>
          </a:bodyPr>
          <a:lstStyle/>
          <a:p>
            <a:pPr marL="12700">
              <a:lnSpc>
                <a:spcPts val="2310"/>
              </a:lnSpc>
            </a:pPr>
            <a:r>
              <a:rPr sz="2000" dirty="0">
                <a:solidFill>
                  <a:srgbClr val="FFFFFF"/>
                </a:solidFill>
                <a:latin typeface="Arial"/>
                <a:cs typeface="Arial"/>
              </a:rPr>
              <a:t>May </a:t>
            </a:r>
            <a:r>
              <a:rPr sz="2000" spc="-5" dirty="0">
                <a:solidFill>
                  <a:srgbClr val="FFFFFF"/>
                </a:solidFill>
                <a:latin typeface="Arial"/>
                <a:cs typeface="Arial"/>
              </a:rPr>
              <a:t>10,</a:t>
            </a:r>
            <a:r>
              <a:rPr sz="2000" spc="-95" dirty="0">
                <a:solidFill>
                  <a:srgbClr val="FFFFFF"/>
                </a:solidFill>
                <a:latin typeface="Arial"/>
                <a:cs typeface="Arial"/>
              </a:rPr>
              <a:t> </a:t>
            </a:r>
            <a:r>
              <a:rPr sz="2000" spc="-5" dirty="0">
                <a:solidFill>
                  <a:srgbClr val="FFFFFF"/>
                </a:solidFill>
                <a:latin typeface="Arial"/>
                <a:cs typeface="Arial"/>
              </a:rPr>
              <a:t>2017</a:t>
            </a:r>
            <a:endParaRPr sz="2000">
              <a:latin typeface="Arial"/>
              <a:cs typeface="Arial"/>
            </a:endParaRPr>
          </a:p>
        </p:txBody>
      </p:sp>
      <p:sp>
        <p:nvSpPr>
          <p:cNvPr id="19" name="Footer Placeholder 18">
            <a:extLst>
              <a:ext uri="{FF2B5EF4-FFF2-40B4-BE49-F238E27FC236}">
                <a16:creationId xmlns:a16="http://schemas.microsoft.com/office/drawing/2014/main" id="{64036F4D-A5B3-4A19-91BA-DBB0C6CEB96F}"/>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2950" y="276492"/>
            <a:ext cx="1958975" cy="452120"/>
          </a:xfrm>
          <a:prstGeom prst="rect">
            <a:avLst/>
          </a:prstGeom>
        </p:spPr>
        <p:txBody>
          <a:bodyPr vert="horz" wrap="square" lIns="0" tIns="12700" rIns="0" bIns="0" rtlCol="0">
            <a:spAutoFit/>
          </a:bodyPr>
          <a:lstStyle/>
          <a:p>
            <a:pPr marL="12700">
              <a:lnSpc>
                <a:spcPct val="100000"/>
              </a:lnSpc>
              <a:spcBef>
                <a:spcPts val="100"/>
              </a:spcBef>
            </a:pPr>
            <a:r>
              <a:rPr spc="-5" dirty="0"/>
              <a:t>Fast</a:t>
            </a:r>
            <a:r>
              <a:rPr spc="-95" dirty="0"/>
              <a:t> </a:t>
            </a:r>
            <a:r>
              <a:rPr spc="-5" dirty="0"/>
              <a:t>R-CNN</a:t>
            </a:r>
          </a:p>
        </p:txBody>
      </p:sp>
      <p:sp>
        <p:nvSpPr>
          <p:cNvPr id="3" name="object 3"/>
          <p:cNvSpPr/>
          <p:nvPr/>
        </p:nvSpPr>
        <p:spPr>
          <a:xfrm>
            <a:off x="1256672" y="3367825"/>
            <a:ext cx="3499479" cy="1157865"/>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 name="object 4"/>
          <p:cNvSpPr/>
          <p:nvPr/>
        </p:nvSpPr>
        <p:spPr>
          <a:xfrm>
            <a:off x="1256672" y="3367825"/>
            <a:ext cx="3499485" cy="1158240"/>
          </a:xfrm>
          <a:custGeom>
            <a:avLst/>
            <a:gdLst/>
            <a:ahLst/>
            <a:cxnLst/>
            <a:rect l="l" t="t" r="r" b="b"/>
            <a:pathLst>
              <a:path w="3499485" h="1158239">
                <a:moveTo>
                  <a:pt x="0" y="1157865"/>
                </a:moveTo>
                <a:lnTo>
                  <a:pt x="1070203" y="0"/>
                </a:lnTo>
                <a:lnTo>
                  <a:pt x="3499479" y="0"/>
                </a:lnTo>
                <a:lnTo>
                  <a:pt x="2429275" y="1157865"/>
                </a:lnTo>
                <a:lnTo>
                  <a:pt x="0" y="1157865"/>
                </a:lnTo>
                <a:close/>
              </a:path>
            </a:pathLst>
          </a:custGeom>
          <a:ln w="12699">
            <a:solidFill>
              <a:srgbClr val="1C7F66"/>
            </a:solidFill>
          </a:ln>
        </p:spPr>
        <p:txBody>
          <a:bodyPr wrap="square" lIns="0" tIns="0" rIns="0" bIns="0" rtlCol="0"/>
          <a:lstStyle/>
          <a:p>
            <a:endParaRPr/>
          </a:p>
        </p:txBody>
      </p:sp>
      <p:sp>
        <p:nvSpPr>
          <p:cNvPr id="5" name="object 5"/>
          <p:cNvSpPr/>
          <p:nvPr/>
        </p:nvSpPr>
        <p:spPr>
          <a:xfrm>
            <a:off x="2042207" y="3137749"/>
            <a:ext cx="1686560" cy="1049655"/>
          </a:xfrm>
          <a:custGeom>
            <a:avLst/>
            <a:gdLst/>
            <a:ahLst/>
            <a:cxnLst/>
            <a:rect l="l" t="t" r="r" b="b"/>
            <a:pathLst>
              <a:path w="1686560" h="1049654">
                <a:moveTo>
                  <a:pt x="0" y="0"/>
                </a:moveTo>
                <a:lnTo>
                  <a:pt x="1686525" y="0"/>
                </a:lnTo>
                <a:lnTo>
                  <a:pt x="1686525" y="1049412"/>
                </a:lnTo>
                <a:lnTo>
                  <a:pt x="0" y="1049412"/>
                </a:lnTo>
                <a:lnTo>
                  <a:pt x="0" y="0"/>
                </a:lnTo>
                <a:close/>
              </a:path>
            </a:pathLst>
          </a:custGeom>
          <a:solidFill>
            <a:srgbClr val="FFFFFF">
              <a:alpha val="92939"/>
            </a:srgbClr>
          </a:solidFill>
        </p:spPr>
        <p:txBody>
          <a:bodyPr wrap="square" lIns="0" tIns="0" rIns="0" bIns="0" rtlCol="0"/>
          <a:lstStyle/>
          <a:p>
            <a:endParaRPr/>
          </a:p>
        </p:txBody>
      </p:sp>
      <p:sp>
        <p:nvSpPr>
          <p:cNvPr id="6" name="object 6"/>
          <p:cNvSpPr/>
          <p:nvPr/>
        </p:nvSpPr>
        <p:spPr>
          <a:xfrm>
            <a:off x="3728733" y="2787945"/>
            <a:ext cx="349885" cy="1399540"/>
          </a:xfrm>
          <a:custGeom>
            <a:avLst/>
            <a:gdLst/>
            <a:ahLst/>
            <a:cxnLst/>
            <a:rect l="l" t="t" r="r" b="b"/>
            <a:pathLst>
              <a:path w="349885" h="1399539">
                <a:moveTo>
                  <a:pt x="0" y="1399216"/>
                </a:moveTo>
                <a:lnTo>
                  <a:pt x="0" y="349804"/>
                </a:lnTo>
                <a:lnTo>
                  <a:pt x="349804" y="0"/>
                </a:lnTo>
                <a:lnTo>
                  <a:pt x="349804" y="1049412"/>
                </a:lnTo>
                <a:lnTo>
                  <a:pt x="0" y="1399216"/>
                </a:lnTo>
                <a:close/>
              </a:path>
            </a:pathLst>
          </a:custGeom>
          <a:solidFill>
            <a:srgbClr val="CBCBCB">
              <a:alpha val="92939"/>
            </a:srgbClr>
          </a:solidFill>
        </p:spPr>
        <p:txBody>
          <a:bodyPr wrap="square" lIns="0" tIns="0" rIns="0" bIns="0" rtlCol="0"/>
          <a:lstStyle/>
          <a:p>
            <a:endParaRPr/>
          </a:p>
        </p:txBody>
      </p:sp>
      <p:sp>
        <p:nvSpPr>
          <p:cNvPr id="7" name="object 7"/>
          <p:cNvSpPr/>
          <p:nvPr/>
        </p:nvSpPr>
        <p:spPr>
          <a:xfrm>
            <a:off x="2042207" y="2787945"/>
            <a:ext cx="2036445" cy="349885"/>
          </a:xfrm>
          <a:custGeom>
            <a:avLst/>
            <a:gdLst/>
            <a:ahLst/>
            <a:cxnLst/>
            <a:rect l="l" t="t" r="r" b="b"/>
            <a:pathLst>
              <a:path w="2036445" h="349885">
                <a:moveTo>
                  <a:pt x="1686525" y="349804"/>
                </a:moveTo>
                <a:lnTo>
                  <a:pt x="0" y="349804"/>
                </a:lnTo>
                <a:lnTo>
                  <a:pt x="349803" y="0"/>
                </a:lnTo>
                <a:lnTo>
                  <a:pt x="2036330" y="0"/>
                </a:lnTo>
                <a:lnTo>
                  <a:pt x="1686525" y="349804"/>
                </a:lnTo>
                <a:close/>
              </a:path>
            </a:pathLst>
          </a:custGeom>
          <a:solidFill>
            <a:srgbClr val="FFFFFF">
              <a:alpha val="92939"/>
            </a:srgbClr>
          </a:solidFill>
        </p:spPr>
        <p:txBody>
          <a:bodyPr wrap="square" lIns="0" tIns="0" rIns="0" bIns="0" rtlCol="0"/>
          <a:lstStyle/>
          <a:p>
            <a:endParaRPr/>
          </a:p>
        </p:txBody>
      </p:sp>
      <p:sp>
        <p:nvSpPr>
          <p:cNvPr id="8" name="object 8"/>
          <p:cNvSpPr/>
          <p:nvPr/>
        </p:nvSpPr>
        <p:spPr>
          <a:xfrm>
            <a:off x="2042207" y="2787945"/>
            <a:ext cx="2036445" cy="1399540"/>
          </a:xfrm>
          <a:custGeom>
            <a:avLst/>
            <a:gdLst/>
            <a:ahLst/>
            <a:cxnLst/>
            <a:rect l="l" t="t" r="r" b="b"/>
            <a:pathLst>
              <a:path w="2036445" h="1399539">
                <a:moveTo>
                  <a:pt x="0" y="349804"/>
                </a:moveTo>
                <a:lnTo>
                  <a:pt x="349803" y="0"/>
                </a:lnTo>
                <a:lnTo>
                  <a:pt x="2036330" y="0"/>
                </a:lnTo>
                <a:lnTo>
                  <a:pt x="2036330" y="1049412"/>
                </a:lnTo>
                <a:lnTo>
                  <a:pt x="1686525" y="1399216"/>
                </a:lnTo>
                <a:lnTo>
                  <a:pt x="0" y="1399216"/>
                </a:lnTo>
                <a:lnTo>
                  <a:pt x="0" y="349804"/>
                </a:lnTo>
                <a:close/>
              </a:path>
            </a:pathLst>
          </a:custGeom>
          <a:ln w="12699">
            <a:solidFill>
              <a:srgbClr val="1C7F66"/>
            </a:solidFill>
          </a:ln>
        </p:spPr>
        <p:txBody>
          <a:bodyPr wrap="square" lIns="0" tIns="0" rIns="0" bIns="0" rtlCol="0"/>
          <a:lstStyle/>
          <a:p>
            <a:endParaRPr/>
          </a:p>
        </p:txBody>
      </p:sp>
      <p:sp>
        <p:nvSpPr>
          <p:cNvPr id="9" name="object 9"/>
          <p:cNvSpPr/>
          <p:nvPr/>
        </p:nvSpPr>
        <p:spPr>
          <a:xfrm>
            <a:off x="2042207" y="2787945"/>
            <a:ext cx="2036445" cy="349885"/>
          </a:xfrm>
          <a:custGeom>
            <a:avLst/>
            <a:gdLst/>
            <a:ahLst/>
            <a:cxnLst/>
            <a:rect l="l" t="t" r="r" b="b"/>
            <a:pathLst>
              <a:path w="2036445" h="349885">
                <a:moveTo>
                  <a:pt x="0" y="349804"/>
                </a:moveTo>
                <a:lnTo>
                  <a:pt x="1686525" y="349804"/>
                </a:lnTo>
                <a:lnTo>
                  <a:pt x="2036330" y="0"/>
                </a:lnTo>
              </a:path>
            </a:pathLst>
          </a:custGeom>
          <a:ln w="12699">
            <a:solidFill>
              <a:srgbClr val="1C7F66"/>
            </a:solidFill>
          </a:ln>
        </p:spPr>
        <p:txBody>
          <a:bodyPr wrap="square" lIns="0" tIns="0" rIns="0" bIns="0" rtlCol="0"/>
          <a:lstStyle/>
          <a:p>
            <a:endParaRPr/>
          </a:p>
        </p:txBody>
      </p:sp>
      <p:sp>
        <p:nvSpPr>
          <p:cNvPr id="10" name="object 10"/>
          <p:cNvSpPr/>
          <p:nvPr/>
        </p:nvSpPr>
        <p:spPr>
          <a:xfrm>
            <a:off x="3728733" y="3137749"/>
            <a:ext cx="0" cy="1049655"/>
          </a:xfrm>
          <a:custGeom>
            <a:avLst/>
            <a:gdLst/>
            <a:ahLst/>
            <a:cxnLst/>
            <a:rect l="l" t="t" r="r" b="b"/>
            <a:pathLst>
              <a:path h="1049654">
                <a:moveTo>
                  <a:pt x="0" y="0"/>
                </a:moveTo>
                <a:lnTo>
                  <a:pt x="0" y="1049412"/>
                </a:lnTo>
              </a:path>
            </a:pathLst>
          </a:custGeom>
          <a:ln w="12699">
            <a:solidFill>
              <a:srgbClr val="1C7F66"/>
            </a:solidFill>
          </a:ln>
        </p:spPr>
        <p:txBody>
          <a:bodyPr wrap="square" lIns="0" tIns="0" rIns="0" bIns="0" rtlCol="0"/>
          <a:lstStyle/>
          <a:p>
            <a:endParaRPr/>
          </a:p>
        </p:txBody>
      </p:sp>
      <p:sp>
        <p:nvSpPr>
          <p:cNvPr id="11" name="object 11"/>
          <p:cNvSpPr/>
          <p:nvPr/>
        </p:nvSpPr>
        <p:spPr>
          <a:xfrm>
            <a:off x="2494498" y="3597501"/>
            <a:ext cx="785589" cy="148381"/>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2" name="object 12"/>
          <p:cNvSpPr/>
          <p:nvPr/>
        </p:nvSpPr>
        <p:spPr>
          <a:xfrm>
            <a:off x="2042207" y="2383379"/>
            <a:ext cx="2036445" cy="344170"/>
          </a:xfrm>
          <a:custGeom>
            <a:avLst/>
            <a:gdLst/>
            <a:ahLst/>
            <a:cxnLst/>
            <a:rect l="l" t="t" r="r" b="b"/>
            <a:pathLst>
              <a:path w="2036445" h="344169">
                <a:moveTo>
                  <a:pt x="1718581" y="343775"/>
                </a:moveTo>
                <a:lnTo>
                  <a:pt x="0" y="343775"/>
                </a:lnTo>
                <a:lnTo>
                  <a:pt x="317748" y="0"/>
                </a:lnTo>
                <a:lnTo>
                  <a:pt x="2036330" y="0"/>
                </a:lnTo>
                <a:lnTo>
                  <a:pt x="1718581" y="343775"/>
                </a:lnTo>
                <a:close/>
              </a:path>
            </a:pathLst>
          </a:custGeom>
          <a:solidFill>
            <a:srgbClr val="E7E6E6"/>
          </a:solidFill>
        </p:spPr>
        <p:txBody>
          <a:bodyPr wrap="square" lIns="0" tIns="0" rIns="0" bIns="0" rtlCol="0"/>
          <a:lstStyle/>
          <a:p>
            <a:endParaRPr/>
          </a:p>
        </p:txBody>
      </p:sp>
      <p:sp>
        <p:nvSpPr>
          <p:cNvPr id="13" name="object 13"/>
          <p:cNvSpPr/>
          <p:nvPr/>
        </p:nvSpPr>
        <p:spPr>
          <a:xfrm>
            <a:off x="2042207" y="2383379"/>
            <a:ext cx="2036445" cy="344170"/>
          </a:xfrm>
          <a:custGeom>
            <a:avLst/>
            <a:gdLst/>
            <a:ahLst/>
            <a:cxnLst/>
            <a:rect l="l" t="t" r="r" b="b"/>
            <a:pathLst>
              <a:path w="2036445" h="344169">
                <a:moveTo>
                  <a:pt x="0" y="343775"/>
                </a:moveTo>
                <a:lnTo>
                  <a:pt x="317748" y="0"/>
                </a:lnTo>
                <a:lnTo>
                  <a:pt x="2036330" y="0"/>
                </a:lnTo>
                <a:lnTo>
                  <a:pt x="1718581" y="343775"/>
                </a:lnTo>
                <a:lnTo>
                  <a:pt x="0" y="343775"/>
                </a:lnTo>
                <a:close/>
              </a:path>
            </a:pathLst>
          </a:custGeom>
          <a:ln w="12699">
            <a:solidFill>
              <a:srgbClr val="1C7F66"/>
            </a:solidFill>
          </a:ln>
        </p:spPr>
        <p:txBody>
          <a:bodyPr wrap="square" lIns="0" tIns="0" rIns="0" bIns="0" rtlCol="0"/>
          <a:lstStyle/>
          <a:p>
            <a:endParaRPr/>
          </a:p>
        </p:txBody>
      </p:sp>
      <p:sp>
        <p:nvSpPr>
          <p:cNvPr id="14" name="object 14"/>
          <p:cNvSpPr/>
          <p:nvPr/>
        </p:nvSpPr>
        <p:spPr>
          <a:xfrm>
            <a:off x="2919162" y="2737768"/>
            <a:ext cx="191445" cy="235247"/>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5" name="object 15"/>
          <p:cNvSpPr/>
          <p:nvPr/>
        </p:nvSpPr>
        <p:spPr>
          <a:xfrm>
            <a:off x="2228757" y="2464292"/>
            <a:ext cx="565785" cy="219710"/>
          </a:xfrm>
          <a:custGeom>
            <a:avLst/>
            <a:gdLst/>
            <a:ahLst/>
            <a:cxnLst/>
            <a:rect l="l" t="t" r="r" b="b"/>
            <a:pathLst>
              <a:path w="565785" h="219710">
                <a:moveTo>
                  <a:pt x="362585" y="219228"/>
                </a:moveTo>
                <a:lnTo>
                  <a:pt x="0" y="219228"/>
                </a:lnTo>
                <a:lnTo>
                  <a:pt x="202631" y="0"/>
                </a:lnTo>
                <a:lnTo>
                  <a:pt x="565217" y="0"/>
                </a:lnTo>
                <a:lnTo>
                  <a:pt x="362585" y="219228"/>
                </a:lnTo>
                <a:close/>
              </a:path>
            </a:pathLst>
          </a:custGeom>
          <a:solidFill>
            <a:srgbClr val="E7E6E6"/>
          </a:solidFill>
        </p:spPr>
        <p:txBody>
          <a:bodyPr wrap="square" lIns="0" tIns="0" rIns="0" bIns="0" rtlCol="0"/>
          <a:lstStyle/>
          <a:p>
            <a:endParaRPr/>
          </a:p>
        </p:txBody>
      </p:sp>
      <p:sp>
        <p:nvSpPr>
          <p:cNvPr id="16" name="object 16"/>
          <p:cNvSpPr/>
          <p:nvPr/>
        </p:nvSpPr>
        <p:spPr>
          <a:xfrm>
            <a:off x="2228757" y="2464292"/>
            <a:ext cx="565785" cy="219710"/>
          </a:xfrm>
          <a:custGeom>
            <a:avLst/>
            <a:gdLst/>
            <a:ahLst/>
            <a:cxnLst/>
            <a:rect l="l" t="t" r="r" b="b"/>
            <a:pathLst>
              <a:path w="565785" h="219710">
                <a:moveTo>
                  <a:pt x="0" y="219228"/>
                </a:moveTo>
                <a:lnTo>
                  <a:pt x="202631" y="0"/>
                </a:lnTo>
                <a:lnTo>
                  <a:pt x="565217" y="0"/>
                </a:lnTo>
                <a:lnTo>
                  <a:pt x="362585" y="219228"/>
                </a:lnTo>
                <a:lnTo>
                  <a:pt x="0" y="219228"/>
                </a:lnTo>
                <a:close/>
              </a:path>
            </a:pathLst>
          </a:custGeom>
          <a:ln w="12699">
            <a:solidFill>
              <a:srgbClr val="1C7F66"/>
            </a:solidFill>
          </a:ln>
        </p:spPr>
        <p:txBody>
          <a:bodyPr wrap="square" lIns="0" tIns="0" rIns="0" bIns="0" rtlCol="0"/>
          <a:lstStyle/>
          <a:p>
            <a:endParaRPr/>
          </a:p>
        </p:txBody>
      </p:sp>
      <p:sp>
        <p:nvSpPr>
          <p:cNvPr id="17" name="object 17"/>
          <p:cNvSpPr/>
          <p:nvPr/>
        </p:nvSpPr>
        <p:spPr>
          <a:xfrm>
            <a:off x="2777732" y="2558690"/>
            <a:ext cx="643890" cy="89535"/>
          </a:xfrm>
          <a:custGeom>
            <a:avLst/>
            <a:gdLst/>
            <a:ahLst/>
            <a:cxnLst/>
            <a:rect l="l" t="t" r="r" b="b"/>
            <a:pathLst>
              <a:path w="643889" h="89535">
                <a:moveTo>
                  <a:pt x="560701" y="89372"/>
                </a:moveTo>
                <a:lnTo>
                  <a:pt x="0" y="89372"/>
                </a:lnTo>
                <a:lnTo>
                  <a:pt x="82606" y="0"/>
                </a:lnTo>
                <a:lnTo>
                  <a:pt x="643307" y="0"/>
                </a:lnTo>
                <a:lnTo>
                  <a:pt x="560701" y="89372"/>
                </a:lnTo>
                <a:close/>
              </a:path>
            </a:pathLst>
          </a:custGeom>
          <a:solidFill>
            <a:srgbClr val="E7E6E6"/>
          </a:solidFill>
        </p:spPr>
        <p:txBody>
          <a:bodyPr wrap="square" lIns="0" tIns="0" rIns="0" bIns="0" rtlCol="0"/>
          <a:lstStyle/>
          <a:p>
            <a:endParaRPr/>
          </a:p>
        </p:txBody>
      </p:sp>
      <p:sp>
        <p:nvSpPr>
          <p:cNvPr id="18" name="object 18"/>
          <p:cNvSpPr/>
          <p:nvPr/>
        </p:nvSpPr>
        <p:spPr>
          <a:xfrm>
            <a:off x="2777732" y="2558690"/>
            <a:ext cx="643890" cy="89535"/>
          </a:xfrm>
          <a:custGeom>
            <a:avLst/>
            <a:gdLst/>
            <a:ahLst/>
            <a:cxnLst/>
            <a:rect l="l" t="t" r="r" b="b"/>
            <a:pathLst>
              <a:path w="643889" h="89535">
                <a:moveTo>
                  <a:pt x="0" y="89372"/>
                </a:moveTo>
                <a:lnTo>
                  <a:pt x="82606" y="0"/>
                </a:lnTo>
                <a:lnTo>
                  <a:pt x="643307" y="0"/>
                </a:lnTo>
                <a:lnTo>
                  <a:pt x="560701" y="89372"/>
                </a:lnTo>
                <a:lnTo>
                  <a:pt x="0" y="89372"/>
                </a:lnTo>
                <a:close/>
              </a:path>
            </a:pathLst>
          </a:custGeom>
          <a:ln w="12699">
            <a:solidFill>
              <a:srgbClr val="1C7F66"/>
            </a:solidFill>
          </a:ln>
        </p:spPr>
        <p:txBody>
          <a:bodyPr wrap="square" lIns="0" tIns="0" rIns="0" bIns="0" rtlCol="0"/>
          <a:lstStyle/>
          <a:p>
            <a:endParaRPr/>
          </a:p>
        </p:txBody>
      </p:sp>
      <p:sp>
        <p:nvSpPr>
          <p:cNvPr id="19" name="object 19"/>
          <p:cNvSpPr/>
          <p:nvPr/>
        </p:nvSpPr>
        <p:spPr>
          <a:xfrm>
            <a:off x="3421107" y="2426366"/>
            <a:ext cx="504190" cy="257175"/>
          </a:xfrm>
          <a:custGeom>
            <a:avLst/>
            <a:gdLst/>
            <a:ahLst/>
            <a:cxnLst/>
            <a:rect l="l" t="t" r="r" b="b"/>
            <a:pathLst>
              <a:path w="504189" h="257175">
                <a:moveTo>
                  <a:pt x="266122" y="257057"/>
                </a:moveTo>
                <a:lnTo>
                  <a:pt x="0" y="257057"/>
                </a:lnTo>
                <a:lnTo>
                  <a:pt x="237595" y="0"/>
                </a:lnTo>
                <a:lnTo>
                  <a:pt x="503717" y="0"/>
                </a:lnTo>
                <a:lnTo>
                  <a:pt x="266122" y="257057"/>
                </a:lnTo>
                <a:close/>
              </a:path>
            </a:pathLst>
          </a:custGeom>
          <a:solidFill>
            <a:srgbClr val="E7E6E6"/>
          </a:solidFill>
        </p:spPr>
        <p:txBody>
          <a:bodyPr wrap="square" lIns="0" tIns="0" rIns="0" bIns="0" rtlCol="0"/>
          <a:lstStyle/>
          <a:p>
            <a:endParaRPr/>
          </a:p>
        </p:txBody>
      </p:sp>
      <p:sp>
        <p:nvSpPr>
          <p:cNvPr id="20" name="object 20"/>
          <p:cNvSpPr/>
          <p:nvPr/>
        </p:nvSpPr>
        <p:spPr>
          <a:xfrm>
            <a:off x="3421107" y="2426366"/>
            <a:ext cx="504190" cy="257175"/>
          </a:xfrm>
          <a:custGeom>
            <a:avLst/>
            <a:gdLst/>
            <a:ahLst/>
            <a:cxnLst/>
            <a:rect l="l" t="t" r="r" b="b"/>
            <a:pathLst>
              <a:path w="504189" h="257175">
                <a:moveTo>
                  <a:pt x="0" y="257057"/>
                </a:moveTo>
                <a:lnTo>
                  <a:pt x="237595" y="0"/>
                </a:lnTo>
                <a:lnTo>
                  <a:pt x="503717" y="0"/>
                </a:lnTo>
                <a:lnTo>
                  <a:pt x="266122" y="257057"/>
                </a:lnTo>
                <a:lnTo>
                  <a:pt x="0" y="257057"/>
                </a:lnTo>
                <a:close/>
              </a:path>
            </a:pathLst>
          </a:custGeom>
          <a:ln w="12699">
            <a:solidFill>
              <a:srgbClr val="1C7F66"/>
            </a:solidFill>
          </a:ln>
        </p:spPr>
        <p:txBody>
          <a:bodyPr wrap="square" lIns="0" tIns="0" rIns="0" bIns="0" rtlCol="0"/>
          <a:lstStyle/>
          <a:p>
            <a:endParaRPr/>
          </a:p>
        </p:txBody>
      </p:sp>
      <p:sp>
        <p:nvSpPr>
          <p:cNvPr id="21" name="object 21"/>
          <p:cNvSpPr/>
          <p:nvPr/>
        </p:nvSpPr>
        <p:spPr>
          <a:xfrm>
            <a:off x="4378799" y="4024197"/>
            <a:ext cx="1081980" cy="188862"/>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2" name="object 22"/>
          <p:cNvSpPr/>
          <p:nvPr/>
        </p:nvSpPr>
        <p:spPr>
          <a:xfrm>
            <a:off x="4179430" y="3075782"/>
            <a:ext cx="2832537" cy="155376"/>
          </a:xfrm>
          <a:prstGeom prst="rect">
            <a:avLst/>
          </a:prstGeom>
          <a:blipFill>
            <a:blip r:embed="rId6"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3" name="object 23"/>
          <p:cNvSpPr/>
          <p:nvPr/>
        </p:nvSpPr>
        <p:spPr>
          <a:xfrm>
            <a:off x="4067903" y="2527861"/>
            <a:ext cx="2162147" cy="155971"/>
          </a:xfrm>
          <a:prstGeom prst="rect">
            <a:avLst/>
          </a:prstGeom>
          <a:blipFill>
            <a:blip r:embed="rId7"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4" name="object 24"/>
          <p:cNvSpPr/>
          <p:nvPr/>
        </p:nvSpPr>
        <p:spPr>
          <a:xfrm>
            <a:off x="1458956" y="2603362"/>
            <a:ext cx="877569" cy="0"/>
          </a:xfrm>
          <a:custGeom>
            <a:avLst/>
            <a:gdLst/>
            <a:ahLst/>
            <a:cxnLst/>
            <a:rect l="l" t="t" r="r" b="b"/>
            <a:pathLst>
              <a:path w="877569">
                <a:moveTo>
                  <a:pt x="0" y="0"/>
                </a:moveTo>
                <a:lnTo>
                  <a:pt x="876986" y="0"/>
                </a:lnTo>
              </a:path>
            </a:pathLst>
          </a:custGeom>
          <a:ln w="19049">
            <a:solidFill>
              <a:srgbClr val="C9492C"/>
            </a:solidFill>
          </a:ln>
        </p:spPr>
        <p:txBody>
          <a:bodyPr wrap="square" lIns="0" tIns="0" rIns="0" bIns="0" rtlCol="0"/>
          <a:lstStyle/>
          <a:p>
            <a:endParaRPr/>
          </a:p>
        </p:txBody>
      </p:sp>
      <p:sp>
        <p:nvSpPr>
          <p:cNvPr id="25" name="object 25"/>
          <p:cNvSpPr/>
          <p:nvPr/>
        </p:nvSpPr>
        <p:spPr>
          <a:xfrm>
            <a:off x="2326418" y="2562371"/>
            <a:ext cx="105500" cy="81980"/>
          </a:xfrm>
          <a:prstGeom prst="rect">
            <a:avLst/>
          </a:prstGeom>
          <a:blipFill>
            <a:blip r:embed="rId8"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6" name="object 26"/>
          <p:cNvSpPr/>
          <p:nvPr/>
        </p:nvSpPr>
        <p:spPr>
          <a:xfrm>
            <a:off x="285549" y="2818177"/>
            <a:ext cx="1275233" cy="196899"/>
          </a:xfrm>
          <a:prstGeom prst="rect">
            <a:avLst/>
          </a:prstGeom>
          <a:blipFill>
            <a:blip r:embed="rId9"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7" name="object 27"/>
          <p:cNvSpPr/>
          <p:nvPr/>
        </p:nvSpPr>
        <p:spPr>
          <a:xfrm>
            <a:off x="285549" y="2544036"/>
            <a:ext cx="953107" cy="197048"/>
          </a:xfrm>
          <a:prstGeom prst="rect">
            <a:avLst/>
          </a:prstGeom>
          <a:blipFill>
            <a:blip r:embed="rId10"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8" name="object 28"/>
          <p:cNvSpPr/>
          <p:nvPr/>
        </p:nvSpPr>
        <p:spPr>
          <a:xfrm>
            <a:off x="270517" y="3096486"/>
            <a:ext cx="1456804" cy="196899"/>
          </a:xfrm>
          <a:prstGeom prst="rect">
            <a:avLst/>
          </a:prstGeom>
          <a:blipFill>
            <a:blip r:embed="rId11"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9" name="object 29"/>
          <p:cNvSpPr/>
          <p:nvPr/>
        </p:nvSpPr>
        <p:spPr>
          <a:xfrm>
            <a:off x="283564" y="3373455"/>
            <a:ext cx="699504" cy="157608"/>
          </a:xfrm>
          <a:prstGeom prst="rect">
            <a:avLst/>
          </a:prstGeom>
          <a:blipFill>
            <a:blip r:embed="rId1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0" name="object 30"/>
          <p:cNvSpPr txBox="1"/>
          <p:nvPr/>
        </p:nvSpPr>
        <p:spPr>
          <a:xfrm>
            <a:off x="5521349" y="4318735"/>
            <a:ext cx="3416300" cy="262890"/>
          </a:xfrm>
          <a:prstGeom prst="rect">
            <a:avLst/>
          </a:prstGeom>
        </p:spPr>
        <p:txBody>
          <a:bodyPr vert="horz" wrap="square" lIns="0" tIns="3175" rIns="0" bIns="0" rtlCol="0">
            <a:spAutoFit/>
          </a:bodyPr>
          <a:lstStyle/>
          <a:p>
            <a:pPr marL="12700">
              <a:lnSpc>
                <a:spcPct val="100000"/>
              </a:lnSpc>
              <a:spcBef>
                <a:spcPts val="25"/>
              </a:spcBef>
            </a:pPr>
            <a:r>
              <a:rPr sz="800" spc="-5" dirty="0">
                <a:latin typeface="Arial"/>
                <a:cs typeface="Arial"/>
              </a:rPr>
              <a:t>Girshick, </a:t>
            </a:r>
            <a:r>
              <a:rPr sz="800" dirty="0">
                <a:latin typeface="Arial"/>
                <a:cs typeface="Arial"/>
              </a:rPr>
              <a:t>“Fast </a:t>
            </a:r>
            <a:r>
              <a:rPr sz="800" spc="-5" dirty="0">
                <a:latin typeface="Arial"/>
                <a:cs typeface="Arial"/>
              </a:rPr>
              <a:t>R-CNN”, ICCV</a:t>
            </a:r>
            <a:r>
              <a:rPr sz="800" spc="-15" dirty="0">
                <a:latin typeface="Arial"/>
                <a:cs typeface="Arial"/>
              </a:rPr>
              <a:t> </a:t>
            </a:r>
            <a:r>
              <a:rPr sz="800" spc="-5" dirty="0">
                <a:latin typeface="Arial"/>
                <a:cs typeface="Arial"/>
              </a:rPr>
              <a:t>2015.</a:t>
            </a:r>
            <a:endParaRPr sz="800">
              <a:latin typeface="Arial"/>
              <a:cs typeface="Arial"/>
            </a:endParaRPr>
          </a:p>
          <a:p>
            <a:pPr marL="12700">
              <a:lnSpc>
                <a:spcPct val="100000"/>
              </a:lnSpc>
              <a:spcBef>
                <a:spcPts val="15"/>
              </a:spcBef>
            </a:pPr>
            <a:r>
              <a:rPr sz="800" spc="-5" dirty="0">
                <a:latin typeface="Arial"/>
                <a:cs typeface="Arial"/>
              </a:rPr>
              <a:t>Figure </a:t>
            </a:r>
            <a:r>
              <a:rPr sz="800" dirty="0">
                <a:latin typeface="Arial"/>
                <a:cs typeface="Arial"/>
              </a:rPr>
              <a:t>copyright </a:t>
            </a:r>
            <a:r>
              <a:rPr sz="800" spc="-5" dirty="0">
                <a:latin typeface="Arial"/>
                <a:cs typeface="Arial"/>
              </a:rPr>
              <a:t>Ross Girshick, 2015; </a:t>
            </a:r>
            <a:r>
              <a:rPr sz="800" u="sng" spc="-5" dirty="0">
                <a:solidFill>
                  <a:srgbClr val="1155CC"/>
                </a:solidFill>
                <a:uFill>
                  <a:solidFill>
                    <a:srgbClr val="1155CC"/>
                  </a:solidFill>
                </a:uFill>
                <a:latin typeface="Arial"/>
                <a:cs typeface="Arial"/>
                <a:hlinkClick r:id="rId13"/>
              </a:rPr>
              <a:t>source</a:t>
            </a:r>
            <a:r>
              <a:rPr sz="800" spc="-5" dirty="0">
                <a:latin typeface="Arial"/>
                <a:cs typeface="Arial"/>
              </a:rPr>
              <a:t>. Reproduced with</a:t>
            </a:r>
            <a:r>
              <a:rPr sz="800" spc="-30" dirty="0">
                <a:latin typeface="Arial"/>
                <a:cs typeface="Arial"/>
              </a:rPr>
              <a:t> </a:t>
            </a:r>
            <a:r>
              <a:rPr sz="800" spc="-5" dirty="0">
                <a:latin typeface="Arial"/>
                <a:cs typeface="Arial"/>
              </a:rPr>
              <a:t>permission.</a:t>
            </a:r>
            <a:endParaRPr sz="800">
              <a:latin typeface="Arial"/>
              <a:cs typeface="Arial"/>
            </a:endParaRPr>
          </a:p>
        </p:txBody>
      </p:sp>
      <p:sp>
        <p:nvSpPr>
          <p:cNvPr id="32" name="object 32"/>
          <p:cNvSpPr txBox="1"/>
          <p:nvPr/>
        </p:nvSpPr>
        <p:spPr>
          <a:xfrm>
            <a:off x="7456525" y="4704900"/>
            <a:ext cx="1564005" cy="309245"/>
          </a:xfrm>
          <a:prstGeom prst="rect">
            <a:avLst/>
          </a:prstGeom>
        </p:spPr>
        <p:txBody>
          <a:bodyPr vert="horz" wrap="square" lIns="0" tIns="0" rIns="0" bIns="0" rtlCol="0">
            <a:spAutoFit/>
          </a:bodyPr>
          <a:lstStyle/>
          <a:p>
            <a:pPr marL="12700">
              <a:lnSpc>
                <a:spcPts val="2310"/>
              </a:lnSpc>
            </a:pPr>
            <a:r>
              <a:rPr sz="2000" dirty="0">
                <a:solidFill>
                  <a:srgbClr val="FFFFFF"/>
                </a:solidFill>
                <a:latin typeface="Arial"/>
                <a:cs typeface="Arial"/>
              </a:rPr>
              <a:t>May </a:t>
            </a:r>
            <a:r>
              <a:rPr sz="2000" spc="-5" dirty="0">
                <a:solidFill>
                  <a:srgbClr val="FFFFFF"/>
                </a:solidFill>
                <a:latin typeface="Arial"/>
                <a:cs typeface="Arial"/>
              </a:rPr>
              <a:t>10,</a:t>
            </a:r>
            <a:r>
              <a:rPr sz="2000" spc="-95" dirty="0">
                <a:solidFill>
                  <a:srgbClr val="FFFFFF"/>
                </a:solidFill>
                <a:latin typeface="Arial"/>
                <a:cs typeface="Arial"/>
              </a:rPr>
              <a:t> </a:t>
            </a:r>
            <a:r>
              <a:rPr sz="2000" spc="-5" dirty="0">
                <a:solidFill>
                  <a:srgbClr val="FFFFFF"/>
                </a:solidFill>
                <a:latin typeface="Arial"/>
                <a:cs typeface="Arial"/>
              </a:rPr>
              <a:t>2017</a:t>
            </a:r>
            <a:endParaRPr sz="2000">
              <a:latin typeface="Arial"/>
              <a:cs typeface="Arial"/>
            </a:endParaRPr>
          </a:p>
        </p:txBody>
      </p:sp>
      <p:sp>
        <p:nvSpPr>
          <p:cNvPr id="31" name="Footer Placeholder 30">
            <a:extLst>
              <a:ext uri="{FF2B5EF4-FFF2-40B4-BE49-F238E27FC236}">
                <a16:creationId xmlns:a16="http://schemas.microsoft.com/office/drawing/2014/main" id="{36AEBCA3-98B2-426C-8A78-9FF9DC513918}"/>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2950" y="276492"/>
            <a:ext cx="1958975" cy="452120"/>
          </a:xfrm>
          <a:prstGeom prst="rect">
            <a:avLst/>
          </a:prstGeom>
        </p:spPr>
        <p:txBody>
          <a:bodyPr vert="horz" wrap="square" lIns="0" tIns="12700" rIns="0" bIns="0" rtlCol="0">
            <a:spAutoFit/>
          </a:bodyPr>
          <a:lstStyle/>
          <a:p>
            <a:pPr marL="12700">
              <a:lnSpc>
                <a:spcPct val="100000"/>
              </a:lnSpc>
              <a:spcBef>
                <a:spcPts val="100"/>
              </a:spcBef>
            </a:pPr>
            <a:r>
              <a:rPr spc="-5" dirty="0"/>
              <a:t>Fast</a:t>
            </a:r>
            <a:r>
              <a:rPr spc="-95" dirty="0"/>
              <a:t> </a:t>
            </a:r>
            <a:r>
              <a:rPr spc="-5" dirty="0"/>
              <a:t>R-CNN</a:t>
            </a:r>
          </a:p>
        </p:txBody>
      </p:sp>
      <p:sp>
        <p:nvSpPr>
          <p:cNvPr id="3" name="object 3"/>
          <p:cNvSpPr/>
          <p:nvPr/>
        </p:nvSpPr>
        <p:spPr>
          <a:xfrm>
            <a:off x="1256672" y="3367825"/>
            <a:ext cx="3499479" cy="1157865"/>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 name="object 4"/>
          <p:cNvSpPr/>
          <p:nvPr/>
        </p:nvSpPr>
        <p:spPr>
          <a:xfrm>
            <a:off x="1256672" y="3367825"/>
            <a:ext cx="3499485" cy="1158240"/>
          </a:xfrm>
          <a:custGeom>
            <a:avLst/>
            <a:gdLst/>
            <a:ahLst/>
            <a:cxnLst/>
            <a:rect l="l" t="t" r="r" b="b"/>
            <a:pathLst>
              <a:path w="3499485" h="1158239">
                <a:moveTo>
                  <a:pt x="0" y="1157865"/>
                </a:moveTo>
                <a:lnTo>
                  <a:pt x="1070203" y="0"/>
                </a:lnTo>
                <a:lnTo>
                  <a:pt x="3499479" y="0"/>
                </a:lnTo>
                <a:lnTo>
                  <a:pt x="2429275" y="1157865"/>
                </a:lnTo>
                <a:lnTo>
                  <a:pt x="0" y="1157865"/>
                </a:lnTo>
                <a:close/>
              </a:path>
            </a:pathLst>
          </a:custGeom>
          <a:ln w="12699">
            <a:solidFill>
              <a:srgbClr val="1C7F66"/>
            </a:solidFill>
          </a:ln>
        </p:spPr>
        <p:txBody>
          <a:bodyPr wrap="square" lIns="0" tIns="0" rIns="0" bIns="0" rtlCol="0"/>
          <a:lstStyle/>
          <a:p>
            <a:endParaRPr/>
          </a:p>
        </p:txBody>
      </p:sp>
      <p:sp>
        <p:nvSpPr>
          <p:cNvPr id="5" name="object 5"/>
          <p:cNvSpPr/>
          <p:nvPr/>
        </p:nvSpPr>
        <p:spPr>
          <a:xfrm>
            <a:off x="2042207" y="3137749"/>
            <a:ext cx="1686560" cy="1049655"/>
          </a:xfrm>
          <a:custGeom>
            <a:avLst/>
            <a:gdLst/>
            <a:ahLst/>
            <a:cxnLst/>
            <a:rect l="l" t="t" r="r" b="b"/>
            <a:pathLst>
              <a:path w="1686560" h="1049654">
                <a:moveTo>
                  <a:pt x="0" y="0"/>
                </a:moveTo>
                <a:lnTo>
                  <a:pt x="1686525" y="0"/>
                </a:lnTo>
                <a:lnTo>
                  <a:pt x="1686525" y="1049412"/>
                </a:lnTo>
                <a:lnTo>
                  <a:pt x="0" y="1049412"/>
                </a:lnTo>
                <a:lnTo>
                  <a:pt x="0" y="0"/>
                </a:lnTo>
                <a:close/>
              </a:path>
            </a:pathLst>
          </a:custGeom>
          <a:solidFill>
            <a:srgbClr val="FFFFFF">
              <a:alpha val="92939"/>
            </a:srgbClr>
          </a:solidFill>
        </p:spPr>
        <p:txBody>
          <a:bodyPr wrap="square" lIns="0" tIns="0" rIns="0" bIns="0" rtlCol="0"/>
          <a:lstStyle/>
          <a:p>
            <a:endParaRPr/>
          </a:p>
        </p:txBody>
      </p:sp>
      <p:sp>
        <p:nvSpPr>
          <p:cNvPr id="6" name="object 6"/>
          <p:cNvSpPr/>
          <p:nvPr/>
        </p:nvSpPr>
        <p:spPr>
          <a:xfrm>
            <a:off x="3728733" y="2787945"/>
            <a:ext cx="349885" cy="1399540"/>
          </a:xfrm>
          <a:custGeom>
            <a:avLst/>
            <a:gdLst/>
            <a:ahLst/>
            <a:cxnLst/>
            <a:rect l="l" t="t" r="r" b="b"/>
            <a:pathLst>
              <a:path w="349885" h="1399539">
                <a:moveTo>
                  <a:pt x="0" y="1399216"/>
                </a:moveTo>
                <a:lnTo>
                  <a:pt x="0" y="349804"/>
                </a:lnTo>
                <a:lnTo>
                  <a:pt x="349804" y="0"/>
                </a:lnTo>
                <a:lnTo>
                  <a:pt x="349804" y="1049412"/>
                </a:lnTo>
                <a:lnTo>
                  <a:pt x="0" y="1399216"/>
                </a:lnTo>
                <a:close/>
              </a:path>
            </a:pathLst>
          </a:custGeom>
          <a:solidFill>
            <a:srgbClr val="CBCBCB">
              <a:alpha val="92939"/>
            </a:srgbClr>
          </a:solidFill>
        </p:spPr>
        <p:txBody>
          <a:bodyPr wrap="square" lIns="0" tIns="0" rIns="0" bIns="0" rtlCol="0"/>
          <a:lstStyle/>
          <a:p>
            <a:endParaRPr/>
          </a:p>
        </p:txBody>
      </p:sp>
      <p:sp>
        <p:nvSpPr>
          <p:cNvPr id="7" name="object 7"/>
          <p:cNvSpPr/>
          <p:nvPr/>
        </p:nvSpPr>
        <p:spPr>
          <a:xfrm>
            <a:off x="2042207" y="2787945"/>
            <a:ext cx="2036445" cy="349885"/>
          </a:xfrm>
          <a:custGeom>
            <a:avLst/>
            <a:gdLst/>
            <a:ahLst/>
            <a:cxnLst/>
            <a:rect l="l" t="t" r="r" b="b"/>
            <a:pathLst>
              <a:path w="2036445" h="349885">
                <a:moveTo>
                  <a:pt x="1686525" y="349804"/>
                </a:moveTo>
                <a:lnTo>
                  <a:pt x="0" y="349804"/>
                </a:lnTo>
                <a:lnTo>
                  <a:pt x="349803" y="0"/>
                </a:lnTo>
                <a:lnTo>
                  <a:pt x="2036330" y="0"/>
                </a:lnTo>
                <a:lnTo>
                  <a:pt x="1686525" y="349804"/>
                </a:lnTo>
                <a:close/>
              </a:path>
            </a:pathLst>
          </a:custGeom>
          <a:solidFill>
            <a:srgbClr val="FFFFFF">
              <a:alpha val="92939"/>
            </a:srgbClr>
          </a:solidFill>
        </p:spPr>
        <p:txBody>
          <a:bodyPr wrap="square" lIns="0" tIns="0" rIns="0" bIns="0" rtlCol="0"/>
          <a:lstStyle/>
          <a:p>
            <a:endParaRPr/>
          </a:p>
        </p:txBody>
      </p:sp>
      <p:sp>
        <p:nvSpPr>
          <p:cNvPr id="8" name="object 8"/>
          <p:cNvSpPr/>
          <p:nvPr/>
        </p:nvSpPr>
        <p:spPr>
          <a:xfrm>
            <a:off x="2042207" y="2787945"/>
            <a:ext cx="2036445" cy="1399540"/>
          </a:xfrm>
          <a:custGeom>
            <a:avLst/>
            <a:gdLst/>
            <a:ahLst/>
            <a:cxnLst/>
            <a:rect l="l" t="t" r="r" b="b"/>
            <a:pathLst>
              <a:path w="2036445" h="1399539">
                <a:moveTo>
                  <a:pt x="0" y="349804"/>
                </a:moveTo>
                <a:lnTo>
                  <a:pt x="349803" y="0"/>
                </a:lnTo>
                <a:lnTo>
                  <a:pt x="2036330" y="0"/>
                </a:lnTo>
                <a:lnTo>
                  <a:pt x="2036330" y="1049412"/>
                </a:lnTo>
                <a:lnTo>
                  <a:pt x="1686525" y="1399216"/>
                </a:lnTo>
                <a:lnTo>
                  <a:pt x="0" y="1399216"/>
                </a:lnTo>
                <a:lnTo>
                  <a:pt x="0" y="349804"/>
                </a:lnTo>
                <a:close/>
              </a:path>
            </a:pathLst>
          </a:custGeom>
          <a:ln w="12699">
            <a:solidFill>
              <a:srgbClr val="1C7F66"/>
            </a:solidFill>
          </a:ln>
        </p:spPr>
        <p:txBody>
          <a:bodyPr wrap="square" lIns="0" tIns="0" rIns="0" bIns="0" rtlCol="0"/>
          <a:lstStyle/>
          <a:p>
            <a:endParaRPr/>
          </a:p>
        </p:txBody>
      </p:sp>
      <p:sp>
        <p:nvSpPr>
          <p:cNvPr id="9" name="object 9"/>
          <p:cNvSpPr/>
          <p:nvPr/>
        </p:nvSpPr>
        <p:spPr>
          <a:xfrm>
            <a:off x="2042207" y="2787945"/>
            <a:ext cx="2036445" cy="349885"/>
          </a:xfrm>
          <a:custGeom>
            <a:avLst/>
            <a:gdLst/>
            <a:ahLst/>
            <a:cxnLst/>
            <a:rect l="l" t="t" r="r" b="b"/>
            <a:pathLst>
              <a:path w="2036445" h="349885">
                <a:moveTo>
                  <a:pt x="0" y="349804"/>
                </a:moveTo>
                <a:lnTo>
                  <a:pt x="1686525" y="349804"/>
                </a:lnTo>
                <a:lnTo>
                  <a:pt x="2036330" y="0"/>
                </a:lnTo>
              </a:path>
            </a:pathLst>
          </a:custGeom>
          <a:ln w="12699">
            <a:solidFill>
              <a:srgbClr val="1C7F66"/>
            </a:solidFill>
          </a:ln>
        </p:spPr>
        <p:txBody>
          <a:bodyPr wrap="square" lIns="0" tIns="0" rIns="0" bIns="0" rtlCol="0"/>
          <a:lstStyle/>
          <a:p>
            <a:endParaRPr/>
          </a:p>
        </p:txBody>
      </p:sp>
      <p:sp>
        <p:nvSpPr>
          <p:cNvPr id="10" name="object 10"/>
          <p:cNvSpPr/>
          <p:nvPr/>
        </p:nvSpPr>
        <p:spPr>
          <a:xfrm>
            <a:off x="3728733" y="3137749"/>
            <a:ext cx="0" cy="1049655"/>
          </a:xfrm>
          <a:custGeom>
            <a:avLst/>
            <a:gdLst/>
            <a:ahLst/>
            <a:cxnLst/>
            <a:rect l="l" t="t" r="r" b="b"/>
            <a:pathLst>
              <a:path h="1049654">
                <a:moveTo>
                  <a:pt x="0" y="0"/>
                </a:moveTo>
                <a:lnTo>
                  <a:pt x="0" y="1049412"/>
                </a:lnTo>
              </a:path>
            </a:pathLst>
          </a:custGeom>
          <a:ln w="12699">
            <a:solidFill>
              <a:srgbClr val="1C7F66"/>
            </a:solidFill>
          </a:ln>
        </p:spPr>
        <p:txBody>
          <a:bodyPr wrap="square" lIns="0" tIns="0" rIns="0" bIns="0" rtlCol="0"/>
          <a:lstStyle/>
          <a:p>
            <a:endParaRPr/>
          </a:p>
        </p:txBody>
      </p:sp>
      <p:sp>
        <p:nvSpPr>
          <p:cNvPr id="11" name="object 11"/>
          <p:cNvSpPr/>
          <p:nvPr/>
        </p:nvSpPr>
        <p:spPr>
          <a:xfrm>
            <a:off x="2494498" y="3597501"/>
            <a:ext cx="785589" cy="148381"/>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2" name="object 12"/>
          <p:cNvSpPr/>
          <p:nvPr/>
        </p:nvSpPr>
        <p:spPr>
          <a:xfrm>
            <a:off x="2042207" y="2383379"/>
            <a:ext cx="2036445" cy="344170"/>
          </a:xfrm>
          <a:custGeom>
            <a:avLst/>
            <a:gdLst/>
            <a:ahLst/>
            <a:cxnLst/>
            <a:rect l="l" t="t" r="r" b="b"/>
            <a:pathLst>
              <a:path w="2036445" h="344169">
                <a:moveTo>
                  <a:pt x="1718581" y="343775"/>
                </a:moveTo>
                <a:lnTo>
                  <a:pt x="0" y="343775"/>
                </a:lnTo>
                <a:lnTo>
                  <a:pt x="317748" y="0"/>
                </a:lnTo>
                <a:lnTo>
                  <a:pt x="2036330" y="0"/>
                </a:lnTo>
                <a:lnTo>
                  <a:pt x="1718581" y="343775"/>
                </a:lnTo>
                <a:close/>
              </a:path>
            </a:pathLst>
          </a:custGeom>
          <a:solidFill>
            <a:srgbClr val="E7E6E6"/>
          </a:solidFill>
        </p:spPr>
        <p:txBody>
          <a:bodyPr wrap="square" lIns="0" tIns="0" rIns="0" bIns="0" rtlCol="0"/>
          <a:lstStyle/>
          <a:p>
            <a:endParaRPr/>
          </a:p>
        </p:txBody>
      </p:sp>
      <p:sp>
        <p:nvSpPr>
          <p:cNvPr id="13" name="object 13"/>
          <p:cNvSpPr/>
          <p:nvPr/>
        </p:nvSpPr>
        <p:spPr>
          <a:xfrm>
            <a:off x="2042207" y="2383379"/>
            <a:ext cx="2036445" cy="344170"/>
          </a:xfrm>
          <a:custGeom>
            <a:avLst/>
            <a:gdLst/>
            <a:ahLst/>
            <a:cxnLst/>
            <a:rect l="l" t="t" r="r" b="b"/>
            <a:pathLst>
              <a:path w="2036445" h="344169">
                <a:moveTo>
                  <a:pt x="0" y="343775"/>
                </a:moveTo>
                <a:lnTo>
                  <a:pt x="317748" y="0"/>
                </a:lnTo>
                <a:lnTo>
                  <a:pt x="2036330" y="0"/>
                </a:lnTo>
                <a:lnTo>
                  <a:pt x="1718581" y="343775"/>
                </a:lnTo>
                <a:lnTo>
                  <a:pt x="0" y="343775"/>
                </a:lnTo>
                <a:close/>
              </a:path>
            </a:pathLst>
          </a:custGeom>
          <a:ln w="12699">
            <a:solidFill>
              <a:srgbClr val="1C7F66"/>
            </a:solidFill>
          </a:ln>
        </p:spPr>
        <p:txBody>
          <a:bodyPr wrap="square" lIns="0" tIns="0" rIns="0" bIns="0" rtlCol="0"/>
          <a:lstStyle/>
          <a:p>
            <a:endParaRPr/>
          </a:p>
        </p:txBody>
      </p:sp>
      <p:sp>
        <p:nvSpPr>
          <p:cNvPr id="14" name="object 14"/>
          <p:cNvSpPr/>
          <p:nvPr/>
        </p:nvSpPr>
        <p:spPr>
          <a:xfrm>
            <a:off x="2919162" y="2737768"/>
            <a:ext cx="191445" cy="235247"/>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5" name="object 15"/>
          <p:cNvSpPr/>
          <p:nvPr/>
        </p:nvSpPr>
        <p:spPr>
          <a:xfrm>
            <a:off x="2228757" y="2464292"/>
            <a:ext cx="565785" cy="219710"/>
          </a:xfrm>
          <a:custGeom>
            <a:avLst/>
            <a:gdLst/>
            <a:ahLst/>
            <a:cxnLst/>
            <a:rect l="l" t="t" r="r" b="b"/>
            <a:pathLst>
              <a:path w="565785" h="219710">
                <a:moveTo>
                  <a:pt x="362585" y="219228"/>
                </a:moveTo>
                <a:lnTo>
                  <a:pt x="0" y="219228"/>
                </a:lnTo>
                <a:lnTo>
                  <a:pt x="202631" y="0"/>
                </a:lnTo>
                <a:lnTo>
                  <a:pt x="565217" y="0"/>
                </a:lnTo>
                <a:lnTo>
                  <a:pt x="362585" y="219228"/>
                </a:lnTo>
                <a:close/>
              </a:path>
            </a:pathLst>
          </a:custGeom>
          <a:solidFill>
            <a:srgbClr val="E7E6E6"/>
          </a:solidFill>
        </p:spPr>
        <p:txBody>
          <a:bodyPr wrap="square" lIns="0" tIns="0" rIns="0" bIns="0" rtlCol="0"/>
          <a:lstStyle/>
          <a:p>
            <a:endParaRPr/>
          </a:p>
        </p:txBody>
      </p:sp>
      <p:sp>
        <p:nvSpPr>
          <p:cNvPr id="16" name="object 16"/>
          <p:cNvSpPr/>
          <p:nvPr/>
        </p:nvSpPr>
        <p:spPr>
          <a:xfrm>
            <a:off x="2228757" y="2464292"/>
            <a:ext cx="565785" cy="219710"/>
          </a:xfrm>
          <a:custGeom>
            <a:avLst/>
            <a:gdLst/>
            <a:ahLst/>
            <a:cxnLst/>
            <a:rect l="l" t="t" r="r" b="b"/>
            <a:pathLst>
              <a:path w="565785" h="219710">
                <a:moveTo>
                  <a:pt x="0" y="219228"/>
                </a:moveTo>
                <a:lnTo>
                  <a:pt x="202631" y="0"/>
                </a:lnTo>
                <a:lnTo>
                  <a:pt x="565217" y="0"/>
                </a:lnTo>
                <a:lnTo>
                  <a:pt x="362585" y="219228"/>
                </a:lnTo>
                <a:lnTo>
                  <a:pt x="0" y="219228"/>
                </a:lnTo>
                <a:close/>
              </a:path>
            </a:pathLst>
          </a:custGeom>
          <a:ln w="12699">
            <a:solidFill>
              <a:srgbClr val="1C7F66"/>
            </a:solidFill>
          </a:ln>
        </p:spPr>
        <p:txBody>
          <a:bodyPr wrap="square" lIns="0" tIns="0" rIns="0" bIns="0" rtlCol="0"/>
          <a:lstStyle/>
          <a:p>
            <a:endParaRPr/>
          </a:p>
        </p:txBody>
      </p:sp>
      <p:sp>
        <p:nvSpPr>
          <p:cNvPr id="17" name="object 17"/>
          <p:cNvSpPr/>
          <p:nvPr/>
        </p:nvSpPr>
        <p:spPr>
          <a:xfrm>
            <a:off x="2777732" y="2558690"/>
            <a:ext cx="643890" cy="89535"/>
          </a:xfrm>
          <a:custGeom>
            <a:avLst/>
            <a:gdLst/>
            <a:ahLst/>
            <a:cxnLst/>
            <a:rect l="l" t="t" r="r" b="b"/>
            <a:pathLst>
              <a:path w="643889" h="89535">
                <a:moveTo>
                  <a:pt x="560701" y="89372"/>
                </a:moveTo>
                <a:lnTo>
                  <a:pt x="0" y="89372"/>
                </a:lnTo>
                <a:lnTo>
                  <a:pt x="82606" y="0"/>
                </a:lnTo>
                <a:lnTo>
                  <a:pt x="643307" y="0"/>
                </a:lnTo>
                <a:lnTo>
                  <a:pt x="560701" y="89372"/>
                </a:lnTo>
                <a:close/>
              </a:path>
            </a:pathLst>
          </a:custGeom>
          <a:solidFill>
            <a:srgbClr val="E7E6E6"/>
          </a:solidFill>
        </p:spPr>
        <p:txBody>
          <a:bodyPr wrap="square" lIns="0" tIns="0" rIns="0" bIns="0" rtlCol="0"/>
          <a:lstStyle/>
          <a:p>
            <a:endParaRPr/>
          </a:p>
        </p:txBody>
      </p:sp>
      <p:sp>
        <p:nvSpPr>
          <p:cNvPr id="18" name="object 18"/>
          <p:cNvSpPr/>
          <p:nvPr/>
        </p:nvSpPr>
        <p:spPr>
          <a:xfrm>
            <a:off x="2777732" y="2558690"/>
            <a:ext cx="643890" cy="89535"/>
          </a:xfrm>
          <a:custGeom>
            <a:avLst/>
            <a:gdLst/>
            <a:ahLst/>
            <a:cxnLst/>
            <a:rect l="l" t="t" r="r" b="b"/>
            <a:pathLst>
              <a:path w="643889" h="89535">
                <a:moveTo>
                  <a:pt x="0" y="89372"/>
                </a:moveTo>
                <a:lnTo>
                  <a:pt x="82606" y="0"/>
                </a:lnTo>
                <a:lnTo>
                  <a:pt x="643307" y="0"/>
                </a:lnTo>
                <a:lnTo>
                  <a:pt x="560701" y="89372"/>
                </a:lnTo>
                <a:lnTo>
                  <a:pt x="0" y="89372"/>
                </a:lnTo>
                <a:close/>
              </a:path>
            </a:pathLst>
          </a:custGeom>
          <a:ln w="12699">
            <a:solidFill>
              <a:srgbClr val="1C7F66"/>
            </a:solidFill>
          </a:ln>
        </p:spPr>
        <p:txBody>
          <a:bodyPr wrap="square" lIns="0" tIns="0" rIns="0" bIns="0" rtlCol="0"/>
          <a:lstStyle/>
          <a:p>
            <a:endParaRPr/>
          </a:p>
        </p:txBody>
      </p:sp>
      <p:sp>
        <p:nvSpPr>
          <p:cNvPr id="19" name="object 19"/>
          <p:cNvSpPr/>
          <p:nvPr/>
        </p:nvSpPr>
        <p:spPr>
          <a:xfrm>
            <a:off x="3421107" y="2426366"/>
            <a:ext cx="504190" cy="257175"/>
          </a:xfrm>
          <a:custGeom>
            <a:avLst/>
            <a:gdLst/>
            <a:ahLst/>
            <a:cxnLst/>
            <a:rect l="l" t="t" r="r" b="b"/>
            <a:pathLst>
              <a:path w="504189" h="257175">
                <a:moveTo>
                  <a:pt x="266122" y="257057"/>
                </a:moveTo>
                <a:lnTo>
                  <a:pt x="0" y="257057"/>
                </a:lnTo>
                <a:lnTo>
                  <a:pt x="237595" y="0"/>
                </a:lnTo>
                <a:lnTo>
                  <a:pt x="503717" y="0"/>
                </a:lnTo>
                <a:lnTo>
                  <a:pt x="266122" y="257057"/>
                </a:lnTo>
                <a:close/>
              </a:path>
            </a:pathLst>
          </a:custGeom>
          <a:solidFill>
            <a:srgbClr val="E7E6E6"/>
          </a:solidFill>
        </p:spPr>
        <p:txBody>
          <a:bodyPr wrap="square" lIns="0" tIns="0" rIns="0" bIns="0" rtlCol="0"/>
          <a:lstStyle/>
          <a:p>
            <a:endParaRPr/>
          </a:p>
        </p:txBody>
      </p:sp>
      <p:sp>
        <p:nvSpPr>
          <p:cNvPr id="20" name="object 20"/>
          <p:cNvSpPr/>
          <p:nvPr/>
        </p:nvSpPr>
        <p:spPr>
          <a:xfrm>
            <a:off x="3421107" y="2426366"/>
            <a:ext cx="504190" cy="257175"/>
          </a:xfrm>
          <a:custGeom>
            <a:avLst/>
            <a:gdLst/>
            <a:ahLst/>
            <a:cxnLst/>
            <a:rect l="l" t="t" r="r" b="b"/>
            <a:pathLst>
              <a:path w="504189" h="257175">
                <a:moveTo>
                  <a:pt x="0" y="257057"/>
                </a:moveTo>
                <a:lnTo>
                  <a:pt x="237595" y="0"/>
                </a:lnTo>
                <a:lnTo>
                  <a:pt x="503717" y="0"/>
                </a:lnTo>
                <a:lnTo>
                  <a:pt x="266122" y="257057"/>
                </a:lnTo>
                <a:lnTo>
                  <a:pt x="0" y="257057"/>
                </a:lnTo>
                <a:close/>
              </a:path>
            </a:pathLst>
          </a:custGeom>
          <a:ln w="12699">
            <a:solidFill>
              <a:srgbClr val="1C7F66"/>
            </a:solidFill>
          </a:ln>
        </p:spPr>
        <p:txBody>
          <a:bodyPr wrap="square" lIns="0" tIns="0" rIns="0" bIns="0" rtlCol="0"/>
          <a:lstStyle/>
          <a:p>
            <a:endParaRPr/>
          </a:p>
        </p:txBody>
      </p:sp>
      <p:sp>
        <p:nvSpPr>
          <p:cNvPr id="21" name="object 21"/>
          <p:cNvSpPr/>
          <p:nvPr/>
        </p:nvSpPr>
        <p:spPr>
          <a:xfrm>
            <a:off x="2457281" y="2302858"/>
            <a:ext cx="191445" cy="235247"/>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2" name="object 22"/>
          <p:cNvSpPr/>
          <p:nvPr/>
        </p:nvSpPr>
        <p:spPr>
          <a:xfrm>
            <a:off x="3013561" y="2385039"/>
            <a:ext cx="191445" cy="235247"/>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3" name="object 23"/>
          <p:cNvSpPr/>
          <p:nvPr/>
        </p:nvSpPr>
        <p:spPr>
          <a:xfrm>
            <a:off x="3569841" y="2340794"/>
            <a:ext cx="191445" cy="235247"/>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4" name="object 24"/>
          <p:cNvSpPr/>
          <p:nvPr/>
        </p:nvSpPr>
        <p:spPr>
          <a:xfrm>
            <a:off x="2349004" y="2147392"/>
            <a:ext cx="418465" cy="132080"/>
          </a:xfrm>
          <a:custGeom>
            <a:avLst/>
            <a:gdLst/>
            <a:ahLst/>
            <a:cxnLst/>
            <a:rect l="l" t="t" r="r" b="b"/>
            <a:pathLst>
              <a:path w="418464" h="132080">
                <a:moveTo>
                  <a:pt x="296240" y="131847"/>
                </a:moveTo>
                <a:lnTo>
                  <a:pt x="0" y="131847"/>
                </a:lnTo>
                <a:lnTo>
                  <a:pt x="121865" y="0"/>
                </a:lnTo>
                <a:lnTo>
                  <a:pt x="418105" y="0"/>
                </a:lnTo>
                <a:lnTo>
                  <a:pt x="296240" y="131847"/>
                </a:lnTo>
                <a:close/>
              </a:path>
            </a:pathLst>
          </a:custGeom>
          <a:solidFill>
            <a:srgbClr val="E7E6E6"/>
          </a:solidFill>
        </p:spPr>
        <p:txBody>
          <a:bodyPr wrap="square" lIns="0" tIns="0" rIns="0" bIns="0" rtlCol="0"/>
          <a:lstStyle/>
          <a:p>
            <a:endParaRPr/>
          </a:p>
        </p:txBody>
      </p:sp>
      <p:sp>
        <p:nvSpPr>
          <p:cNvPr id="25" name="object 25"/>
          <p:cNvSpPr/>
          <p:nvPr/>
        </p:nvSpPr>
        <p:spPr>
          <a:xfrm>
            <a:off x="2349004" y="2147392"/>
            <a:ext cx="418465" cy="132080"/>
          </a:xfrm>
          <a:custGeom>
            <a:avLst/>
            <a:gdLst/>
            <a:ahLst/>
            <a:cxnLst/>
            <a:rect l="l" t="t" r="r" b="b"/>
            <a:pathLst>
              <a:path w="418464" h="132080">
                <a:moveTo>
                  <a:pt x="0" y="131847"/>
                </a:moveTo>
                <a:lnTo>
                  <a:pt x="121865" y="0"/>
                </a:lnTo>
                <a:lnTo>
                  <a:pt x="418105" y="0"/>
                </a:lnTo>
                <a:lnTo>
                  <a:pt x="296240" y="131847"/>
                </a:lnTo>
                <a:lnTo>
                  <a:pt x="0" y="131847"/>
                </a:lnTo>
                <a:close/>
              </a:path>
            </a:pathLst>
          </a:custGeom>
          <a:ln w="12699">
            <a:solidFill>
              <a:srgbClr val="1C7F66"/>
            </a:solidFill>
          </a:ln>
        </p:spPr>
        <p:txBody>
          <a:bodyPr wrap="square" lIns="0" tIns="0" rIns="0" bIns="0" rtlCol="0"/>
          <a:lstStyle/>
          <a:p>
            <a:endParaRPr/>
          </a:p>
        </p:txBody>
      </p:sp>
      <p:sp>
        <p:nvSpPr>
          <p:cNvPr id="26" name="object 26"/>
          <p:cNvSpPr/>
          <p:nvPr/>
        </p:nvSpPr>
        <p:spPr>
          <a:xfrm>
            <a:off x="2936750" y="2187621"/>
            <a:ext cx="418465" cy="132080"/>
          </a:xfrm>
          <a:custGeom>
            <a:avLst/>
            <a:gdLst/>
            <a:ahLst/>
            <a:cxnLst/>
            <a:rect l="l" t="t" r="r" b="b"/>
            <a:pathLst>
              <a:path w="418464" h="132080">
                <a:moveTo>
                  <a:pt x="296240" y="131847"/>
                </a:moveTo>
                <a:lnTo>
                  <a:pt x="0" y="131847"/>
                </a:lnTo>
                <a:lnTo>
                  <a:pt x="121864" y="0"/>
                </a:lnTo>
                <a:lnTo>
                  <a:pt x="418105" y="0"/>
                </a:lnTo>
                <a:lnTo>
                  <a:pt x="296240" y="131847"/>
                </a:lnTo>
                <a:close/>
              </a:path>
            </a:pathLst>
          </a:custGeom>
          <a:solidFill>
            <a:srgbClr val="E7E6E6"/>
          </a:solidFill>
        </p:spPr>
        <p:txBody>
          <a:bodyPr wrap="square" lIns="0" tIns="0" rIns="0" bIns="0" rtlCol="0"/>
          <a:lstStyle/>
          <a:p>
            <a:endParaRPr/>
          </a:p>
        </p:txBody>
      </p:sp>
      <p:sp>
        <p:nvSpPr>
          <p:cNvPr id="27" name="object 27"/>
          <p:cNvSpPr/>
          <p:nvPr/>
        </p:nvSpPr>
        <p:spPr>
          <a:xfrm>
            <a:off x="2936750" y="2187621"/>
            <a:ext cx="418465" cy="132080"/>
          </a:xfrm>
          <a:custGeom>
            <a:avLst/>
            <a:gdLst/>
            <a:ahLst/>
            <a:cxnLst/>
            <a:rect l="l" t="t" r="r" b="b"/>
            <a:pathLst>
              <a:path w="418464" h="132080">
                <a:moveTo>
                  <a:pt x="0" y="131847"/>
                </a:moveTo>
                <a:lnTo>
                  <a:pt x="121864" y="0"/>
                </a:lnTo>
                <a:lnTo>
                  <a:pt x="418105" y="0"/>
                </a:lnTo>
                <a:lnTo>
                  <a:pt x="296240" y="131847"/>
                </a:lnTo>
                <a:lnTo>
                  <a:pt x="0" y="131847"/>
                </a:lnTo>
                <a:close/>
              </a:path>
            </a:pathLst>
          </a:custGeom>
          <a:ln w="12699">
            <a:solidFill>
              <a:srgbClr val="1C7F66"/>
            </a:solidFill>
          </a:ln>
        </p:spPr>
        <p:txBody>
          <a:bodyPr wrap="square" lIns="0" tIns="0" rIns="0" bIns="0" rtlCol="0"/>
          <a:lstStyle/>
          <a:p>
            <a:endParaRPr/>
          </a:p>
        </p:txBody>
      </p:sp>
      <p:sp>
        <p:nvSpPr>
          <p:cNvPr id="28" name="object 28"/>
          <p:cNvSpPr/>
          <p:nvPr/>
        </p:nvSpPr>
        <p:spPr>
          <a:xfrm>
            <a:off x="3507920" y="2178964"/>
            <a:ext cx="418465" cy="132080"/>
          </a:xfrm>
          <a:custGeom>
            <a:avLst/>
            <a:gdLst/>
            <a:ahLst/>
            <a:cxnLst/>
            <a:rect l="l" t="t" r="r" b="b"/>
            <a:pathLst>
              <a:path w="418464" h="132080">
                <a:moveTo>
                  <a:pt x="296240" y="131847"/>
                </a:moveTo>
                <a:lnTo>
                  <a:pt x="0" y="131847"/>
                </a:lnTo>
                <a:lnTo>
                  <a:pt x="121864" y="0"/>
                </a:lnTo>
                <a:lnTo>
                  <a:pt x="418105" y="0"/>
                </a:lnTo>
                <a:lnTo>
                  <a:pt x="296240" y="131847"/>
                </a:lnTo>
                <a:close/>
              </a:path>
            </a:pathLst>
          </a:custGeom>
          <a:solidFill>
            <a:srgbClr val="E7E6E6"/>
          </a:solidFill>
        </p:spPr>
        <p:txBody>
          <a:bodyPr wrap="square" lIns="0" tIns="0" rIns="0" bIns="0" rtlCol="0"/>
          <a:lstStyle/>
          <a:p>
            <a:endParaRPr/>
          </a:p>
        </p:txBody>
      </p:sp>
      <p:sp>
        <p:nvSpPr>
          <p:cNvPr id="29" name="object 29"/>
          <p:cNvSpPr/>
          <p:nvPr/>
        </p:nvSpPr>
        <p:spPr>
          <a:xfrm>
            <a:off x="3507920" y="2178964"/>
            <a:ext cx="418465" cy="132080"/>
          </a:xfrm>
          <a:custGeom>
            <a:avLst/>
            <a:gdLst/>
            <a:ahLst/>
            <a:cxnLst/>
            <a:rect l="l" t="t" r="r" b="b"/>
            <a:pathLst>
              <a:path w="418464" h="132080">
                <a:moveTo>
                  <a:pt x="0" y="131847"/>
                </a:moveTo>
                <a:lnTo>
                  <a:pt x="121864" y="0"/>
                </a:lnTo>
                <a:lnTo>
                  <a:pt x="418105" y="0"/>
                </a:lnTo>
                <a:lnTo>
                  <a:pt x="296240" y="131847"/>
                </a:lnTo>
                <a:lnTo>
                  <a:pt x="0" y="131847"/>
                </a:lnTo>
                <a:close/>
              </a:path>
            </a:pathLst>
          </a:custGeom>
          <a:ln w="12699">
            <a:solidFill>
              <a:srgbClr val="1C7F66"/>
            </a:solidFill>
          </a:ln>
        </p:spPr>
        <p:txBody>
          <a:bodyPr wrap="square" lIns="0" tIns="0" rIns="0" bIns="0" rtlCol="0"/>
          <a:lstStyle/>
          <a:p>
            <a:endParaRPr/>
          </a:p>
        </p:txBody>
      </p:sp>
      <p:sp>
        <p:nvSpPr>
          <p:cNvPr id="30" name="object 30"/>
          <p:cNvSpPr/>
          <p:nvPr/>
        </p:nvSpPr>
        <p:spPr>
          <a:xfrm>
            <a:off x="4378799" y="4024197"/>
            <a:ext cx="1081980" cy="188862"/>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1" name="object 31"/>
          <p:cNvSpPr/>
          <p:nvPr/>
        </p:nvSpPr>
        <p:spPr>
          <a:xfrm>
            <a:off x="4179430" y="3075782"/>
            <a:ext cx="2832537" cy="155376"/>
          </a:xfrm>
          <a:prstGeom prst="rect">
            <a:avLst/>
          </a:prstGeom>
          <a:blipFill>
            <a:blip r:embed="rId6"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2" name="object 32"/>
          <p:cNvSpPr/>
          <p:nvPr/>
        </p:nvSpPr>
        <p:spPr>
          <a:xfrm>
            <a:off x="4067903" y="2527861"/>
            <a:ext cx="2162147" cy="155971"/>
          </a:xfrm>
          <a:prstGeom prst="rect">
            <a:avLst/>
          </a:prstGeom>
          <a:blipFill>
            <a:blip r:embed="rId7"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3" name="object 33"/>
          <p:cNvSpPr/>
          <p:nvPr/>
        </p:nvSpPr>
        <p:spPr>
          <a:xfrm>
            <a:off x="1458956" y="2603362"/>
            <a:ext cx="877569" cy="0"/>
          </a:xfrm>
          <a:custGeom>
            <a:avLst/>
            <a:gdLst/>
            <a:ahLst/>
            <a:cxnLst/>
            <a:rect l="l" t="t" r="r" b="b"/>
            <a:pathLst>
              <a:path w="877569">
                <a:moveTo>
                  <a:pt x="0" y="0"/>
                </a:moveTo>
                <a:lnTo>
                  <a:pt x="876986" y="0"/>
                </a:lnTo>
              </a:path>
            </a:pathLst>
          </a:custGeom>
          <a:ln w="19049">
            <a:solidFill>
              <a:srgbClr val="C9492C"/>
            </a:solidFill>
          </a:ln>
        </p:spPr>
        <p:txBody>
          <a:bodyPr wrap="square" lIns="0" tIns="0" rIns="0" bIns="0" rtlCol="0"/>
          <a:lstStyle/>
          <a:p>
            <a:endParaRPr/>
          </a:p>
        </p:txBody>
      </p:sp>
      <p:sp>
        <p:nvSpPr>
          <p:cNvPr id="34" name="object 34"/>
          <p:cNvSpPr/>
          <p:nvPr/>
        </p:nvSpPr>
        <p:spPr>
          <a:xfrm>
            <a:off x="2326418" y="2562371"/>
            <a:ext cx="105500" cy="81980"/>
          </a:xfrm>
          <a:prstGeom prst="rect">
            <a:avLst/>
          </a:prstGeom>
          <a:blipFill>
            <a:blip r:embed="rId8"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5" name="object 35"/>
          <p:cNvSpPr/>
          <p:nvPr/>
        </p:nvSpPr>
        <p:spPr>
          <a:xfrm>
            <a:off x="4109377" y="2162286"/>
            <a:ext cx="1344397" cy="155971"/>
          </a:xfrm>
          <a:prstGeom prst="rect">
            <a:avLst/>
          </a:prstGeom>
          <a:blipFill>
            <a:blip r:embed="rId9"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6" name="object 36"/>
          <p:cNvSpPr/>
          <p:nvPr/>
        </p:nvSpPr>
        <p:spPr>
          <a:xfrm>
            <a:off x="285549" y="2544036"/>
            <a:ext cx="953107" cy="197048"/>
          </a:xfrm>
          <a:prstGeom prst="rect">
            <a:avLst/>
          </a:prstGeom>
          <a:blipFill>
            <a:blip r:embed="rId10"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7" name="object 37"/>
          <p:cNvSpPr/>
          <p:nvPr/>
        </p:nvSpPr>
        <p:spPr>
          <a:xfrm>
            <a:off x="285549" y="2818177"/>
            <a:ext cx="1275233" cy="196899"/>
          </a:xfrm>
          <a:prstGeom prst="rect">
            <a:avLst/>
          </a:prstGeom>
          <a:blipFill>
            <a:blip r:embed="rId11"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8" name="object 38"/>
          <p:cNvSpPr/>
          <p:nvPr/>
        </p:nvSpPr>
        <p:spPr>
          <a:xfrm>
            <a:off x="270517" y="3096486"/>
            <a:ext cx="1456804" cy="196899"/>
          </a:xfrm>
          <a:prstGeom prst="rect">
            <a:avLst/>
          </a:prstGeom>
          <a:blipFill>
            <a:blip r:embed="rId1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9" name="object 39"/>
          <p:cNvSpPr/>
          <p:nvPr/>
        </p:nvSpPr>
        <p:spPr>
          <a:xfrm>
            <a:off x="283564" y="3373455"/>
            <a:ext cx="699504" cy="157608"/>
          </a:xfrm>
          <a:prstGeom prst="rect">
            <a:avLst/>
          </a:prstGeom>
          <a:blipFill>
            <a:blip r:embed="rId1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0" name="object 40"/>
          <p:cNvSpPr txBox="1"/>
          <p:nvPr/>
        </p:nvSpPr>
        <p:spPr>
          <a:xfrm>
            <a:off x="5521349" y="4318735"/>
            <a:ext cx="3416300" cy="262890"/>
          </a:xfrm>
          <a:prstGeom prst="rect">
            <a:avLst/>
          </a:prstGeom>
        </p:spPr>
        <p:txBody>
          <a:bodyPr vert="horz" wrap="square" lIns="0" tIns="3175" rIns="0" bIns="0" rtlCol="0">
            <a:spAutoFit/>
          </a:bodyPr>
          <a:lstStyle/>
          <a:p>
            <a:pPr marL="12700">
              <a:lnSpc>
                <a:spcPct val="100000"/>
              </a:lnSpc>
              <a:spcBef>
                <a:spcPts val="25"/>
              </a:spcBef>
            </a:pPr>
            <a:r>
              <a:rPr sz="800" spc="-5" dirty="0">
                <a:latin typeface="Arial"/>
                <a:cs typeface="Arial"/>
              </a:rPr>
              <a:t>Girshick, </a:t>
            </a:r>
            <a:r>
              <a:rPr sz="800" dirty="0">
                <a:latin typeface="Arial"/>
                <a:cs typeface="Arial"/>
              </a:rPr>
              <a:t>“Fast </a:t>
            </a:r>
            <a:r>
              <a:rPr sz="800" spc="-5" dirty="0">
                <a:latin typeface="Arial"/>
                <a:cs typeface="Arial"/>
              </a:rPr>
              <a:t>R-CNN”, ICCV</a:t>
            </a:r>
            <a:r>
              <a:rPr sz="800" spc="-15" dirty="0">
                <a:latin typeface="Arial"/>
                <a:cs typeface="Arial"/>
              </a:rPr>
              <a:t> </a:t>
            </a:r>
            <a:r>
              <a:rPr sz="800" spc="-5" dirty="0">
                <a:latin typeface="Arial"/>
                <a:cs typeface="Arial"/>
              </a:rPr>
              <a:t>2015.</a:t>
            </a:r>
            <a:endParaRPr sz="800">
              <a:latin typeface="Arial"/>
              <a:cs typeface="Arial"/>
            </a:endParaRPr>
          </a:p>
          <a:p>
            <a:pPr marL="12700">
              <a:lnSpc>
                <a:spcPct val="100000"/>
              </a:lnSpc>
              <a:spcBef>
                <a:spcPts val="15"/>
              </a:spcBef>
            </a:pPr>
            <a:r>
              <a:rPr sz="800" spc="-5" dirty="0">
                <a:latin typeface="Arial"/>
                <a:cs typeface="Arial"/>
              </a:rPr>
              <a:t>Figure </a:t>
            </a:r>
            <a:r>
              <a:rPr sz="800" dirty="0">
                <a:latin typeface="Arial"/>
                <a:cs typeface="Arial"/>
              </a:rPr>
              <a:t>copyright </a:t>
            </a:r>
            <a:r>
              <a:rPr sz="800" spc="-5" dirty="0">
                <a:latin typeface="Arial"/>
                <a:cs typeface="Arial"/>
              </a:rPr>
              <a:t>Ross Girshick, 2015; </a:t>
            </a:r>
            <a:r>
              <a:rPr sz="800" u="sng" spc="-5" dirty="0">
                <a:solidFill>
                  <a:srgbClr val="1155CC"/>
                </a:solidFill>
                <a:uFill>
                  <a:solidFill>
                    <a:srgbClr val="1155CC"/>
                  </a:solidFill>
                </a:uFill>
                <a:latin typeface="Arial"/>
                <a:cs typeface="Arial"/>
                <a:hlinkClick r:id="rId14"/>
              </a:rPr>
              <a:t>source</a:t>
            </a:r>
            <a:r>
              <a:rPr sz="800" spc="-5" dirty="0">
                <a:latin typeface="Arial"/>
                <a:cs typeface="Arial"/>
              </a:rPr>
              <a:t>. Reproduced with</a:t>
            </a:r>
            <a:r>
              <a:rPr sz="800" spc="-30" dirty="0">
                <a:latin typeface="Arial"/>
                <a:cs typeface="Arial"/>
              </a:rPr>
              <a:t> </a:t>
            </a:r>
            <a:r>
              <a:rPr sz="800" spc="-5" dirty="0">
                <a:latin typeface="Arial"/>
                <a:cs typeface="Arial"/>
              </a:rPr>
              <a:t>permission.</a:t>
            </a:r>
            <a:endParaRPr sz="800">
              <a:latin typeface="Arial"/>
              <a:cs typeface="Arial"/>
            </a:endParaRPr>
          </a:p>
        </p:txBody>
      </p:sp>
      <p:sp>
        <p:nvSpPr>
          <p:cNvPr id="42" name="object 42"/>
          <p:cNvSpPr txBox="1"/>
          <p:nvPr/>
        </p:nvSpPr>
        <p:spPr>
          <a:xfrm>
            <a:off x="7456525" y="4704900"/>
            <a:ext cx="1564005" cy="309245"/>
          </a:xfrm>
          <a:prstGeom prst="rect">
            <a:avLst/>
          </a:prstGeom>
        </p:spPr>
        <p:txBody>
          <a:bodyPr vert="horz" wrap="square" lIns="0" tIns="0" rIns="0" bIns="0" rtlCol="0">
            <a:spAutoFit/>
          </a:bodyPr>
          <a:lstStyle/>
          <a:p>
            <a:pPr marL="12700">
              <a:lnSpc>
                <a:spcPts val="2310"/>
              </a:lnSpc>
            </a:pPr>
            <a:r>
              <a:rPr sz="2000" dirty="0">
                <a:solidFill>
                  <a:srgbClr val="FFFFFF"/>
                </a:solidFill>
                <a:latin typeface="Arial"/>
                <a:cs typeface="Arial"/>
              </a:rPr>
              <a:t>May </a:t>
            </a:r>
            <a:r>
              <a:rPr sz="2000" spc="-5" dirty="0">
                <a:solidFill>
                  <a:srgbClr val="FFFFFF"/>
                </a:solidFill>
                <a:latin typeface="Arial"/>
                <a:cs typeface="Arial"/>
              </a:rPr>
              <a:t>10,</a:t>
            </a:r>
            <a:r>
              <a:rPr sz="2000" spc="-95" dirty="0">
                <a:solidFill>
                  <a:srgbClr val="FFFFFF"/>
                </a:solidFill>
                <a:latin typeface="Arial"/>
                <a:cs typeface="Arial"/>
              </a:rPr>
              <a:t> </a:t>
            </a:r>
            <a:r>
              <a:rPr sz="2000" spc="-5" dirty="0">
                <a:solidFill>
                  <a:srgbClr val="FFFFFF"/>
                </a:solidFill>
                <a:latin typeface="Arial"/>
                <a:cs typeface="Arial"/>
              </a:rPr>
              <a:t>2017</a:t>
            </a:r>
            <a:endParaRPr sz="2000">
              <a:latin typeface="Arial"/>
              <a:cs typeface="Arial"/>
            </a:endParaRPr>
          </a:p>
        </p:txBody>
      </p:sp>
      <p:sp>
        <p:nvSpPr>
          <p:cNvPr id="41" name="Footer Placeholder 40">
            <a:extLst>
              <a:ext uri="{FF2B5EF4-FFF2-40B4-BE49-F238E27FC236}">
                <a16:creationId xmlns:a16="http://schemas.microsoft.com/office/drawing/2014/main" id="{894CB135-13FB-4D71-96D0-93C54B9C10E0}"/>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60050" y="1524741"/>
            <a:ext cx="8388985" cy="756920"/>
          </a:xfrm>
          <a:prstGeom prst="rect">
            <a:avLst/>
          </a:prstGeom>
        </p:spPr>
        <p:txBody>
          <a:bodyPr vert="horz" wrap="square" lIns="0" tIns="12700" rIns="0" bIns="0" rtlCol="0">
            <a:spAutoFit/>
          </a:bodyPr>
          <a:lstStyle/>
          <a:p>
            <a:pPr marL="12700">
              <a:lnSpc>
                <a:spcPct val="100000"/>
              </a:lnSpc>
              <a:spcBef>
                <a:spcPts val="100"/>
              </a:spcBef>
            </a:pPr>
            <a:r>
              <a:rPr sz="4800" spc="-5" dirty="0">
                <a:latin typeface="Arial"/>
                <a:cs typeface="Arial"/>
              </a:rPr>
              <a:t>Convolutional Neural</a:t>
            </a:r>
            <a:r>
              <a:rPr sz="4800" spc="-100" dirty="0">
                <a:latin typeface="Arial"/>
                <a:cs typeface="Arial"/>
              </a:rPr>
              <a:t> </a:t>
            </a:r>
            <a:r>
              <a:rPr sz="4800" spc="-5" dirty="0">
                <a:latin typeface="Arial"/>
                <a:cs typeface="Arial"/>
              </a:rPr>
              <a:t>Networks</a:t>
            </a:r>
            <a:endParaRPr sz="4800">
              <a:latin typeface="Arial"/>
              <a:cs typeface="Arial"/>
            </a:endParaRPr>
          </a:p>
        </p:txBody>
      </p:sp>
      <p:sp>
        <p:nvSpPr>
          <p:cNvPr id="4" name="object 4"/>
          <p:cNvSpPr txBox="1"/>
          <p:nvPr/>
        </p:nvSpPr>
        <p:spPr>
          <a:xfrm>
            <a:off x="157925" y="4717600"/>
            <a:ext cx="8799195" cy="283845"/>
          </a:xfrm>
          <a:prstGeom prst="rect">
            <a:avLst/>
          </a:prstGeom>
        </p:spPr>
        <p:txBody>
          <a:bodyPr vert="horz" wrap="square" lIns="0" tIns="0" rIns="0" bIns="0" rtlCol="0">
            <a:spAutoFit/>
          </a:bodyPr>
          <a:lstStyle/>
          <a:p>
            <a:pPr>
              <a:lnSpc>
                <a:spcPts val="2065"/>
              </a:lnSpc>
              <a:tabLst>
                <a:tab pos="7234555" algn="l"/>
              </a:tabLst>
            </a:pPr>
            <a:r>
              <a:rPr sz="1800" spc="-5" dirty="0">
                <a:solidFill>
                  <a:srgbClr val="FFFFFF"/>
                </a:solidFill>
                <a:latin typeface="Arial"/>
                <a:cs typeface="Arial"/>
              </a:rPr>
              <a:t>Fei-Fei Li </a:t>
            </a:r>
            <a:r>
              <a:rPr sz="1800" dirty="0">
                <a:solidFill>
                  <a:srgbClr val="FFFFFF"/>
                </a:solidFill>
                <a:latin typeface="Arial"/>
                <a:cs typeface="Arial"/>
              </a:rPr>
              <a:t>&amp; Justin Johnson &amp;</a:t>
            </a:r>
            <a:r>
              <a:rPr sz="1800" spc="-20" dirty="0">
                <a:solidFill>
                  <a:srgbClr val="FFFFFF"/>
                </a:solidFill>
                <a:latin typeface="Arial"/>
                <a:cs typeface="Arial"/>
              </a:rPr>
              <a:t> </a:t>
            </a:r>
            <a:r>
              <a:rPr sz="1800" spc="-5" dirty="0">
                <a:solidFill>
                  <a:srgbClr val="FFFFFF"/>
                </a:solidFill>
                <a:latin typeface="Arial"/>
                <a:cs typeface="Arial"/>
              </a:rPr>
              <a:t>Serena Yeung	</a:t>
            </a:r>
            <a:r>
              <a:rPr sz="3000" spc="-7" baseline="-4166" dirty="0">
                <a:solidFill>
                  <a:srgbClr val="FFFFFF"/>
                </a:solidFill>
                <a:latin typeface="Arial"/>
                <a:cs typeface="Arial"/>
              </a:rPr>
              <a:t>April 18,  </a:t>
            </a:r>
            <a:r>
              <a:rPr sz="3000" spc="-847" baseline="-4166" dirty="0">
                <a:solidFill>
                  <a:srgbClr val="FFFFFF"/>
                </a:solidFill>
                <a:latin typeface="Arial"/>
                <a:cs typeface="Arial"/>
              </a:rPr>
              <a:t>2017Lecture</a:t>
            </a:r>
            <a:r>
              <a:rPr sz="3000" spc="-15" baseline="-4166" dirty="0">
                <a:solidFill>
                  <a:srgbClr val="FFFFFF"/>
                </a:solidFill>
                <a:latin typeface="Arial"/>
                <a:cs typeface="Arial"/>
              </a:rPr>
              <a:t> </a:t>
            </a:r>
            <a:r>
              <a:rPr sz="3000" baseline="-4166" dirty="0">
                <a:solidFill>
                  <a:srgbClr val="FFFFFF"/>
                </a:solidFill>
                <a:latin typeface="Arial"/>
                <a:cs typeface="Arial"/>
              </a:rPr>
              <a:t>5</a:t>
            </a:r>
            <a:r>
              <a:rPr sz="3000" spc="-7" baseline="-4166" dirty="0">
                <a:solidFill>
                  <a:srgbClr val="FFFFFF"/>
                </a:solidFill>
                <a:latin typeface="Arial"/>
                <a:cs typeface="Arial"/>
              </a:rPr>
              <a:t> </a:t>
            </a:r>
            <a:r>
              <a:rPr sz="3000" baseline="-4166" dirty="0">
                <a:solidFill>
                  <a:srgbClr val="FFFFFF"/>
                </a:solidFill>
                <a:latin typeface="Arial"/>
                <a:cs typeface="Arial"/>
              </a:rPr>
              <a:t>-</a:t>
            </a:r>
            <a:endParaRPr sz="3000" baseline="-4166">
              <a:latin typeface="Arial"/>
              <a:cs typeface="Arial"/>
            </a:endParaRPr>
          </a:p>
        </p:txBody>
      </p:sp>
      <p:sp>
        <p:nvSpPr>
          <p:cNvPr id="3" name="Footer Placeholder 2">
            <a:extLst>
              <a:ext uri="{FF2B5EF4-FFF2-40B4-BE49-F238E27FC236}">
                <a16:creationId xmlns:a16="http://schemas.microsoft.com/office/drawing/2014/main" id="{693E1F92-5247-4E32-9ACF-23A7A7379AF6}"/>
              </a:ext>
            </a:extLst>
          </p:cNvPr>
          <p:cNvSpPr>
            <a:spLocks noGrp="1"/>
          </p:cNvSpPr>
          <p:nvPr>
            <p:ph type="ftr" sz="quarter" idx="5"/>
          </p:nvPr>
        </p:nvSpPr>
        <p:spPr/>
        <p:txBody>
          <a:bodyPr/>
          <a:lstStyle/>
          <a:p>
            <a:pPr marL="12700">
              <a:lnSpc>
                <a:spcPts val="2310"/>
              </a:lnSpc>
            </a:pPr>
            <a:r>
              <a:rPr lang="en-US" spc="-5"/>
              <a:t>Trong-Hop Do</a:t>
            </a:r>
            <a:endParaRPr lang="en-US" spc="-5"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2950" y="276492"/>
            <a:ext cx="1958975" cy="452120"/>
          </a:xfrm>
          <a:prstGeom prst="rect">
            <a:avLst/>
          </a:prstGeom>
        </p:spPr>
        <p:txBody>
          <a:bodyPr vert="horz" wrap="square" lIns="0" tIns="12700" rIns="0" bIns="0" rtlCol="0">
            <a:spAutoFit/>
          </a:bodyPr>
          <a:lstStyle/>
          <a:p>
            <a:pPr marL="12700">
              <a:lnSpc>
                <a:spcPct val="100000"/>
              </a:lnSpc>
              <a:spcBef>
                <a:spcPts val="100"/>
              </a:spcBef>
            </a:pPr>
            <a:r>
              <a:rPr spc="-5" dirty="0"/>
              <a:t>Fast</a:t>
            </a:r>
            <a:r>
              <a:rPr spc="-95" dirty="0"/>
              <a:t> </a:t>
            </a:r>
            <a:r>
              <a:rPr spc="-5" dirty="0"/>
              <a:t>R-CNN</a:t>
            </a:r>
          </a:p>
        </p:txBody>
      </p:sp>
      <p:sp>
        <p:nvSpPr>
          <p:cNvPr id="3" name="object 3"/>
          <p:cNvSpPr/>
          <p:nvPr/>
        </p:nvSpPr>
        <p:spPr>
          <a:xfrm>
            <a:off x="1256672" y="3367825"/>
            <a:ext cx="3499479" cy="1157865"/>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 name="object 4"/>
          <p:cNvSpPr/>
          <p:nvPr/>
        </p:nvSpPr>
        <p:spPr>
          <a:xfrm>
            <a:off x="1256672" y="3367825"/>
            <a:ext cx="3499485" cy="1158240"/>
          </a:xfrm>
          <a:custGeom>
            <a:avLst/>
            <a:gdLst/>
            <a:ahLst/>
            <a:cxnLst/>
            <a:rect l="l" t="t" r="r" b="b"/>
            <a:pathLst>
              <a:path w="3499485" h="1158239">
                <a:moveTo>
                  <a:pt x="0" y="1157865"/>
                </a:moveTo>
                <a:lnTo>
                  <a:pt x="1070203" y="0"/>
                </a:lnTo>
                <a:lnTo>
                  <a:pt x="3499479" y="0"/>
                </a:lnTo>
                <a:lnTo>
                  <a:pt x="2429275" y="1157865"/>
                </a:lnTo>
                <a:lnTo>
                  <a:pt x="0" y="1157865"/>
                </a:lnTo>
                <a:close/>
              </a:path>
            </a:pathLst>
          </a:custGeom>
          <a:ln w="12699">
            <a:solidFill>
              <a:srgbClr val="1C7F66"/>
            </a:solidFill>
          </a:ln>
        </p:spPr>
        <p:txBody>
          <a:bodyPr wrap="square" lIns="0" tIns="0" rIns="0" bIns="0" rtlCol="0"/>
          <a:lstStyle/>
          <a:p>
            <a:endParaRPr/>
          </a:p>
        </p:txBody>
      </p:sp>
      <p:sp>
        <p:nvSpPr>
          <p:cNvPr id="5" name="object 5"/>
          <p:cNvSpPr/>
          <p:nvPr/>
        </p:nvSpPr>
        <p:spPr>
          <a:xfrm>
            <a:off x="2042207" y="3137749"/>
            <a:ext cx="1686560" cy="1049655"/>
          </a:xfrm>
          <a:custGeom>
            <a:avLst/>
            <a:gdLst/>
            <a:ahLst/>
            <a:cxnLst/>
            <a:rect l="l" t="t" r="r" b="b"/>
            <a:pathLst>
              <a:path w="1686560" h="1049654">
                <a:moveTo>
                  <a:pt x="0" y="0"/>
                </a:moveTo>
                <a:lnTo>
                  <a:pt x="1686525" y="0"/>
                </a:lnTo>
                <a:lnTo>
                  <a:pt x="1686525" y="1049412"/>
                </a:lnTo>
                <a:lnTo>
                  <a:pt x="0" y="1049412"/>
                </a:lnTo>
                <a:lnTo>
                  <a:pt x="0" y="0"/>
                </a:lnTo>
                <a:close/>
              </a:path>
            </a:pathLst>
          </a:custGeom>
          <a:solidFill>
            <a:srgbClr val="FFFFFF">
              <a:alpha val="92939"/>
            </a:srgbClr>
          </a:solidFill>
        </p:spPr>
        <p:txBody>
          <a:bodyPr wrap="square" lIns="0" tIns="0" rIns="0" bIns="0" rtlCol="0"/>
          <a:lstStyle/>
          <a:p>
            <a:endParaRPr/>
          </a:p>
        </p:txBody>
      </p:sp>
      <p:sp>
        <p:nvSpPr>
          <p:cNvPr id="6" name="object 6"/>
          <p:cNvSpPr/>
          <p:nvPr/>
        </p:nvSpPr>
        <p:spPr>
          <a:xfrm>
            <a:off x="3728733" y="2787945"/>
            <a:ext cx="349885" cy="1399540"/>
          </a:xfrm>
          <a:custGeom>
            <a:avLst/>
            <a:gdLst/>
            <a:ahLst/>
            <a:cxnLst/>
            <a:rect l="l" t="t" r="r" b="b"/>
            <a:pathLst>
              <a:path w="349885" h="1399539">
                <a:moveTo>
                  <a:pt x="0" y="1399216"/>
                </a:moveTo>
                <a:lnTo>
                  <a:pt x="0" y="349804"/>
                </a:lnTo>
                <a:lnTo>
                  <a:pt x="349804" y="0"/>
                </a:lnTo>
                <a:lnTo>
                  <a:pt x="349804" y="1049412"/>
                </a:lnTo>
                <a:lnTo>
                  <a:pt x="0" y="1399216"/>
                </a:lnTo>
                <a:close/>
              </a:path>
            </a:pathLst>
          </a:custGeom>
          <a:solidFill>
            <a:srgbClr val="CBCBCB">
              <a:alpha val="92939"/>
            </a:srgbClr>
          </a:solidFill>
        </p:spPr>
        <p:txBody>
          <a:bodyPr wrap="square" lIns="0" tIns="0" rIns="0" bIns="0" rtlCol="0"/>
          <a:lstStyle/>
          <a:p>
            <a:endParaRPr/>
          </a:p>
        </p:txBody>
      </p:sp>
      <p:sp>
        <p:nvSpPr>
          <p:cNvPr id="7" name="object 7"/>
          <p:cNvSpPr/>
          <p:nvPr/>
        </p:nvSpPr>
        <p:spPr>
          <a:xfrm>
            <a:off x="2042207" y="2787945"/>
            <a:ext cx="2036445" cy="349885"/>
          </a:xfrm>
          <a:custGeom>
            <a:avLst/>
            <a:gdLst/>
            <a:ahLst/>
            <a:cxnLst/>
            <a:rect l="l" t="t" r="r" b="b"/>
            <a:pathLst>
              <a:path w="2036445" h="349885">
                <a:moveTo>
                  <a:pt x="1686525" y="349804"/>
                </a:moveTo>
                <a:lnTo>
                  <a:pt x="0" y="349804"/>
                </a:lnTo>
                <a:lnTo>
                  <a:pt x="349803" y="0"/>
                </a:lnTo>
                <a:lnTo>
                  <a:pt x="2036330" y="0"/>
                </a:lnTo>
                <a:lnTo>
                  <a:pt x="1686525" y="349804"/>
                </a:lnTo>
                <a:close/>
              </a:path>
            </a:pathLst>
          </a:custGeom>
          <a:solidFill>
            <a:srgbClr val="FFFFFF">
              <a:alpha val="92939"/>
            </a:srgbClr>
          </a:solidFill>
        </p:spPr>
        <p:txBody>
          <a:bodyPr wrap="square" lIns="0" tIns="0" rIns="0" bIns="0" rtlCol="0"/>
          <a:lstStyle/>
          <a:p>
            <a:endParaRPr/>
          </a:p>
        </p:txBody>
      </p:sp>
      <p:sp>
        <p:nvSpPr>
          <p:cNvPr id="8" name="object 8"/>
          <p:cNvSpPr/>
          <p:nvPr/>
        </p:nvSpPr>
        <p:spPr>
          <a:xfrm>
            <a:off x="2042207" y="2787945"/>
            <a:ext cx="2036445" cy="1399540"/>
          </a:xfrm>
          <a:custGeom>
            <a:avLst/>
            <a:gdLst/>
            <a:ahLst/>
            <a:cxnLst/>
            <a:rect l="l" t="t" r="r" b="b"/>
            <a:pathLst>
              <a:path w="2036445" h="1399539">
                <a:moveTo>
                  <a:pt x="0" y="349804"/>
                </a:moveTo>
                <a:lnTo>
                  <a:pt x="349803" y="0"/>
                </a:lnTo>
                <a:lnTo>
                  <a:pt x="2036330" y="0"/>
                </a:lnTo>
                <a:lnTo>
                  <a:pt x="2036330" y="1049412"/>
                </a:lnTo>
                <a:lnTo>
                  <a:pt x="1686525" y="1399216"/>
                </a:lnTo>
                <a:lnTo>
                  <a:pt x="0" y="1399216"/>
                </a:lnTo>
                <a:lnTo>
                  <a:pt x="0" y="349804"/>
                </a:lnTo>
                <a:close/>
              </a:path>
            </a:pathLst>
          </a:custGeom>
          <a:ln w="12699">
            <a:solidFill>
              <a:srgbClr val="1C7F66"/>
            </a:solidFill>
          </a:ln>
        </p:spPr>
        <p:txBody>
          <a:bodyPr wrap="square" lIns="0" tIns="0" rIns="0" bIns="0" rtlCol="0"/>
          <a:lstStyle/>
          <a:p>
            <a:endParaRPr/>
          </a:p>
        </p:txBody>
      </p:sp>
      <p:sp>
        <p:nvSpPr>
          <p:cNvPr id="9" name="object 9"/>
          <p:cNvSpPr/>
          <p:nvPr/>
        </p:nvSpPr>
        <p:spPr>
          <a:xfrm>
            <a:off x="2042207" y="2787945"/>
            <a:ext cx="2036445" cy="349885"/>
          </a:xfrm>
          <a:custGeom>
            <a:avLst/>
            <a:gdLst/>
            <a:ahLst/>
            <a:cxnLst/>
            <a:rect l="l" t="t" r="r" b="b"/>
            <a:pathLst>
              <a:path w="2036445" h="349885">
                <a:moveTo>
                  <a:pt x="0" y="349804"/>
                </a:moveTo>
                <a:lnTo>
                  <a:pt x="1686525" y="349804"/>
                </a:lnTo>
                <a:lnTo>
                  <a:pt x="2036330" y="0"/>
                </a:lnTo>
              </a:path>
            </a:pathLst>
          </a:custGeom>
          <a:ln w="12699">
            <a:solidFill>
              <a:srgbClr val="1C7F66"/>
            </a:solidFill>
          </a:ln>
        </p:spPr>
        <p:txBody>
          <a:bodyPr wrap="square" lIns="0" tIns="0" rIns="0" bIns="0" rtlCol="0"/>
          <a:lstStyle/>
          <a:p>
            <a:endParaRPr/>
          </a:p>
        </p:txBody>
      </p:sp>
      <p:sp>
        <p:nvSpPr>
          <p:cNvPr id="10" name="object 10"/>
          <p:cNvSpPr/>
          <p:nvPr/>
        </p:nvSpPr>
        <p:spPr>
          <a:xfrm>
            <a:off x="3728733" y="3137749"/>
            <a:ext cx="0" cy="1049655"/>
          </a:xfrm>
          <a:custGeom>
            <a:avLst/>
            <a:gdLst/>
            <a:ahLst/>
            <a:cxnLst/>
            <a:rect l="l" t="t" r="r" b="b"/>
            <a:pathLst>
              <a:path h="1049654">
                <a:moveTo>
                  <a:pt x="0" y="0"/>
                </a:moveTo>
                <a:lnTo>
                  <a:pt x="0" y="1049412"/>
                </a:lnTo>
              </a:path>
            </a:pathLst>
          </a:custGeom>
          <a:ln w="12699">
            <a:solidFill>
              <a:srgbClr val="1C7F66"/>
            </a:solidFill>
          </a:ln>
        </p:spPr>
        <p:txBody>
          <a:bodyPr wrap="square" lIns="0" tIns="0" rIns="0" bIns="0" rtlCol="0"/>
          <a:lstStyle/>
          <a:p>
            <a:endParaRPr/>
          </a:p>
        </p:txBody>
      </p:sp>
      <p:sp>
        <p:nvSpPr>
          <p:cNvPr id="11" name="object 11"/>
          <p:cNvSpPr/>
          <p:nvPr/>
        </p:nvSpPr>
        <p:spPr>
          <a:xfrm>
            <a:off x="2494498" y="3597501"/>
            <a:ext cx="785589" cy="148381"/>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2" name="object 12"/>
          <p:cNvSpPr/>
          <p:nvPr/>
        </p:nvSpPr>
        <p:spPr>
          <a:xfrm>
            <a:off x="2042207" y="2383379"/>
            <a:ext cx="2036445" cy="344170"/>
          </a:xfrm>
          <a:custGeom>
            <a:avLst/>
            <a:gdLst/>
            <a:ahLst/>
            <a:cxnLst/>
            <a:rect l="l" t="t" r="r" b="b"/>
            <a:pathLst>
              <a:path w="2036445" h="344169">
                <a:moveTo>
                  <a:pt x="1718581" y="343775"/>
                </a:moveTo>
                <a:lnTo>
                  <a:pt x="0" y="343775"/>
                </a:lnTo>
                <a:lnTo>
                  <a:pt x="317748" y="0"/>
                </a:lnTo>
                <a:lnTo>
                  <a:pt x="2036330" y="0"/>
                </a:lnTo>
                <a:lnTo>
                  <a:pt x="1718581" y="343775"/>
                </a:lnTo>
                <a:close/>
              </a:path>
            </a:pathLst>
          </a:custGeom>
          <a:solidFill>
            <a:srgbClr val="E7E6E6"/>
          </a:solidFill>
        </p:spPr>
        <p:txBody>
          <a:bodyPr wrap="square" lIns="0" tIns="0" rIns="0" bIns="0" rtlCol="0"/>
          <a:lstStyle/>
          <a:p>
            <a:endParaRPr/>
          </a:p>
        </p:txBody>
      </p:sp>
      <p:sp>
        <p:nvSpPr>
          <p:cNvPr id="13" name="object 13"/>
          <p:cNvSpPr/>
          <p:nvPr/>
        </p:nvSpPr>
        <p:spPr>
          <a:xfrm>
            <a:off x="2042207" y="2383379"/>
            <a:ext cx="2036445" cy="344170"/>
          </a:xfrm>
          <a:custGeom>
            <a:avLst/>
            <a:gdLst/>
            <a:ahLst/>
            <a:cxnLst/>
            <a:rect l="l" t="t" r="r" b="b"/>
            <a:pathLst>
              <a:path w="2036445" h="344169">
                <a:moveTo>
                  <a:pt x="0" y="343775"/>
                </a:moveTo>
                <a:lnTo>
                  <a:pt x="317748" y="0"/>
                </a:lnTo>
                <a:lnTo>
                  <a:pt x="2036330" y="0"/>
                </a:lnTo>
                <a:lnTo>
                  <a:pt x="1718581" y="343775"/>
                </a:lnTo>
                <a:lnTo>
                  <a:pt x="0" y="343775"/>
                </a:lnTo>
                <a:close/>
              </a:path>
            </a:pathLst>
          </a:custGeom>
          <a:ln w="12699">
            <a:solidFill>
              <a:srgbClr val="1C7F66"/>
            </a:solidFill>
          </a:ln>
        </p:spPr>
        <p:txBody>
          <a:bodyPr wrap="square" lIns="0" tIns="0" rIns="0" bIns="0" rtlCol="0"/>
          <a:lstStyle/>
          <a:p>
            <a:endParaRPr/>
          </a:p>
        </p:txBody>
      </p:sp>
      <p:sp>
        <p:nvSpPr>
          <p:cNvPr id="14" name="object 14"/>
          <p:cNvSpPr/>
          <p:nvPr/>
        </p:nvSpPr>
        <p:spPr>
          <a:xfrm>
            <a:off x="2919162" y="2737768"/>
            <a:ext cx="191445" cy="235247"/>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5" name="object 15"/>
          <p:cNvSpPr/>
          <p:nvPr/>
        </p:nvSpPr>
        <p:spPr>
          <a:xfrm>
            <a:off x="4378799" y="4024197"/>
            <a:ext cx="1081980" cy="188862"/>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6" name="object 16"/>
          <p:cNvSpPr/>
          <p:nvPr/>
        </p:nvSpPr>
        <p:spPr>
          <a:xfrm>
            <a:off x="4179430" y="3075782"/>
            <a:ext cx="2832537" cy="155376"/>
          </a:xfrm>
          <a:prstGeom prst="rect">
            <a:avLst/>
          </a:prstGeom>
          <a:blipFill>
            <a:blip r:embed="rId6"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7" name="object 17"/>
          <p:cNvSpPr/>
          <p:nvPr/>
        </p:nvSpPr>
        <p:spPr>
          <a:xfrm>
            <a:off x="4067903" y="2527861"/>
            <a:ext cx="2162147" cy="155971"/>
          </a:xfrm>
          <a:prstGeom prst="rect">
            <a:avLst/>
          </a:prstGeom>
          <a:blipFill>
            <a:blip r:embed="rId7"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8" name="object 18"/>
          <p:cNvSpPr/>
          <p:nvPr/>
        </p:nvSpPr>
        <p:spPr>
          <a:xfrm>
            <a:off x="1458956" y="909100"/>
            <a:ext cx="2473419" cy="1780770"/>
          </a:xfrm>
          <a:prstGeom prst="rect">
            <a:avLst/>
          </a:prstGeom>
          <a:blipFill>
            <a:blip r:embed="rId8"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9" name="object 19"/>
          <p:cNvSpPr/>
          <p:nvPr/>
        </p:nvSpPr>
        <p:spPr>
          <a:xfrm>
            <a:off x="4109377" y="2162286"/>
            <a:ext cx="1344397" cy="155971"/>
          </a:xfrm>
          <a:prstGeom prst="rect">
            <a:avLst/>
          </a:prstGeom>
          <a:blipFill>
            <a:blip r:embed="rId9"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0" name="object 20"/>
          <p:cNvSpPr/>
          <p:nvPr/>
        </p:nvSpPr>
        <p:spPr>
          <a:xfrm>
            <a:off x="4112454" y="1680607"/>
            <a:ext cx="1596941" cy="155227"/>
          </a:xfrm>
          <a:prstGeom prst="rect">
            <a:avLst/>
          </a:prstGeom>
          <a:blipFill>
            <a:blip r:embed="rId10"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1" name="object 21"/>
          <p:cNvSpPr/>
          <p:nvPr/>
        </p:nvSpPr>
        <p:spPr>
          <a:xfrm>
            <a:off x="285549" y="2544036"/>
            <a:ext cx="953107" cy="197048"/>
          </a:xfrm>
          <a:prstGeom prst="rect">
            <a:avLst/>
          </a:prstGeom>
          <a:blipFill>
            <a:blip r:embed="rId11"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2" name="object 22"/>
          <p:cNvSpPr/>
          <p:nvPr/>
        </p:nvSpPr>
        <p:spPr>
          <a:xfrm>
            <a:off x="285549" y="2818177"/>
            <a:ext cx="1275233" cy="196899"/>
          </a:xfrm>
          <a:prstGeom prst="rect">
            <a:avLst/>
          </a:prstGeom>
          <a:blipFill>
            <a:blip r:embed="rId1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3" name="object 23"/>
          <p:cNvSpPr/>
          <p:nvPr/>
        </p:nvSpPr>
        <p:spPr>
          <a:xfrm>
            <a:off x="270517" y="3096486"/>
            <a:ext cx="1456804" cy="196899"/>
          </a:xfrm>
          <a:prstGeom prst="rect">
            <a:avLst/>
          </a:prstGeom>
          <a:blipFill>
            <a:blip r:embed="rId1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4" name="object 24"/>
          <p:cNvSpPr/>
          <p:nvPr/>
        </p:nvSpPr>
        <p:spPr>
          <a:xfrm>
            <a:off x="283564" y="3373455"/>
            <a:ext cx="699504" cy="157608"/>
          </a:xfrm>
          <a:prstGeom prst="rect">
            <a:avLst/>
          </a:prstGeom>
          <a:blipFill>
            <a:blip r:embed="rId1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5" name="object 25"/>
          <p:cNvSpPr/>
          <p:nvPr/>
        </p:nvSpPr>
        <p:spPr>
          <a:xfrm>
            <a:off x="899428" y="1088206"/>
            <a:ext cx="750164" cy="158353"/>
          </a:xfrm>
          <a:prstGeom prst="rect">
            <a:avLst/>
          </a:prstGeom>
          <a:blipFill>
            <a:blip r:embed="rId1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6" name="object 26"/>
          <p:cNvSpPr/>
          <p:nvPr/>
        </p:nvSpPr>
        <p:spPr>
          <a:xfrm>
            <a:off x="901620" y="1364431"/>
            <a:ext cx="791405" cy="158353"/>
          </a:xfrm>
          <a:prstGeom prst="rect">
            <a:avLst/>
          </a:prstGeom>
          <a:blipFill>
            <a:blip r:embed="rId16"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7" name="object 27"/>
          <p:cNvSpPr txBox="1"/>
          <p:nvPr/>
        </p:nvSpPr>
        <p:spPr>
          <a:xfrm>
            <a:off x="5521349" y="4318735"/>
            <a:ext cx="3416300" cy="262890"/>
          </a:xfrm>
          <a:prstGeom prst="rect">
            <a:avLst/>
          </a:prstGeom>
        </p:spPr>
        <p:txBody>
          <a:bodyPr vert="horz" wrap="square" lIns="0" tIns="3175" rIns="0" bIns="0" rtlCol="0">
            <a:spAutoFit/>
          </a:bodyPr>
          <a:lstStyle/>
          <a:p>
            <a:pPr marL="12700">
              <a:lnSpc>
                <a:spcPct val="100000"/>
              </a:lnSpc>
              <a:spcBef>
                <a:spcPts val="25"/>
              </a:spcBef>
            </a:pPr>
            <a:r>
              <a:rPr sz="800" spc="-5" dirty="0">
                <a:latin typeface="Arial"/>
                <a:cs typeface="Arial"/>
              </a:rPr>
              <a:t>Girshick, </a:t>
            </a:r>
            <a:r>
              <a:rPr sz="800" dirty="0">
                <a:latin typeface="Arial"/>
                <a:cs typeface="Arial"/>
              </a:rPr>
              <a:t>“Fast </a:t>
            </a:r>
            <a:r>
              <a:rPr sz="800" spc="-5" dirty="0">
                <a:latin typeface="Arial"/>
                <a:cs typeface="Arial"/>
              </a:rPr>
              <a:t>R-CNN”, ICCV</a:t>
            </a:r>
            <a:r>
              <a:rPr sz="800" spc="-15" dirty="0">
                <a:latin typeface="Arial"/>
                <a:cs typeface="Arial"/>
              </a:rPr>
              <a:t> </a:t>
            </a:r>
            <a:r>
              <a:rPr sz="800" spc="-5" dirty="0">
                <a:latin typeface="Arial"/>
                <a:cs typeface="Arial"/>
              </a:rPr>
              <a:t>2015.</a:t>
            </a:r>
            <a:endParaRPr sz="800">
              <a:latin typeface="Arial"/>
              <a:cs typeface="Arial"/>
            </a:endParaRPr>
          </a:p>
          <a:p>
            <a:pPr marL="12700">
              <a:lnSpc>
                <a:spcPct val="100000"/>
              </a:lnSpc>
              <a:spcBef>
                <a:spcPts val="15"/>
              </a:spcBef>
            </a:pPr>
            <a:r>
              <a:rPr sz="800" spc="-5" dirty="0">
                <a:latin typeface="Arial"/>
                <a:cs typeface="Arial"/>
              </a:rPr>
              <a:t>Figure </a:t>
            </a:r>
            <a:r>
              <a:rPr sz="800" dirty="0">
                <a:latin typeface="Arial"/>
                <a:cs typeface="Arial"/>
              </a:rPr>
              <a:t>copyright </a:t>
            </a:r>
            <a:r>
              <a:rPr sz="800" spc="-5" dirty="0">
                <a:latin typeface="Arial"/>
                <a:cs typeface="Arial"/>
              </a:rPr>
              <a:t>Ross Girshick, 2015; </a:t>
            </a:r>
            <a:r>
              <a:rPr sz="800" u="sng" spc="-5" dirty="0">
                <a:solidFill>
                  <a:srgbClr val="1155CC"/>
                </a:solidFill>
                <a:uFill>
                  <a:solidFill>
                    <a:srgbClr val="1155CC"/>
                  </a:solidFill>
                </a:uFill>
                <a:latin typeface="Arial"/>
                <a:cs typeface="Arial"/>
                <a:hlinkClick r:id="rId17"/>
              </a:rPr>
              <a:t>source</a:t>
            </a:r>
            <a:r>
              <a:rPr sz="800" spc="-5" dirty="0">
                <a:latin typeface="Arial"/>
                <a:cs typeface="Arial"/>
              </a:rPr>
              <a:t>. Reproduced with</a:t>
            </a:r>
            <a:r>
              <a:rPr sz="800" spc="-30" dirty="0">
                <a:latin typeface="Arial"/>
                <a:cs typeface="Arial"/>
              </a:rPr>
              <a:t> </a:t>
            </a:r>
            <a:r>
              <a:rPr sz="800" spc="-5" dirty="0">
                <a:latin typeface="Arial"/>
                <a:cs typeface="Arial"/>
              </a:rPr>
              <a:t>permission.</a:t>
            </a:r>
            <a:endParaRPr sz="800">
              <a:latin typeface="Arial"/>
              <a:cs typeface="Arial"/>
            </a:endParaRPr>
          </a:p>
        </p:txBody>
      </p:sp>
      <p:sp>
        <p:nvSpPr>
          <p:cNvPr id="29" name="object 29"/>
          <p:cNvSpPr txBox="1"/>
          <p:nvPr/>
        </p:nvSpPr>
        <p:spPr>
          <a:xfrm>
            <a:off x="7456525" y="4704900"/>
            <a:ext cx="1564005" cy="309245"/>
          </a:xfrm>
          <a:prstGeom prst="rect">
            <a:avLst/>
          </a:prstGeom>
        </p:spPr>
        <p:txBody>
          <a:bodyPr vert="horz" wrap="square" lIns="0" tIns="0" rIns="0" bIns="0" rtlCol="0">
            <a:spAutoFit/>
          </a:bodyPr>
          <a:lstStyle/>
          <a:p>
            <a:pPr marL="12700">
              <a:lnSpc>
                <a:spcPts val="2310"/>
              </a:lnSpc>
            </a:pPr>
            <a:r>
              <a:rPr sz="2000" dirty="0">
                <a:solidFill>
                  <a:srgbClr val="FFFFFF"/>
                </a:solidFill>
                <a:latin typeface="Arial"/>
                <a:cs typeface="Arial"/>
              </a:rPr>
              <a:t>May </a:t>
            </a:r>
            <a:r>
              <a:rPr sz="2000" spc="-5" dirty="0">
                <a:solidFill>
                  <a:srgbClr val="FFFFFF"/>
                </a:solidFill>
                <a:latin typeface="Arial"/>
                <a:cs typeface="Arial"/>
              </a:rPr>
              <a:t>10,</a:t>
            </a:r>
            <a:r>
              <a:rPr sz="2000" spc="-95" dirty="0">
                <a:solidFill>
                  <a:srgbClr val="FFFFFF"/>
                </a:solidFill>
                <a:latin typeface="Arial"/>
                <a:cs typeface="Arial"/>
              </a:rPr>
              <a:t> </a:t>
            </a:r>
            <a:r>
              <a:rPr sz="2000" spc="-5" dirty="0">
                <a:solidFill>
                  <a:srgbClr val="FFFFFF"/>
                </a:solidFill>
                <a:latin typeface="Arial"/>
                <a:cs typeface="Arial"/>
              </a:rPr>
              <a:t>2017</a:t>
            </a:r>
            <a:endParaRPr sz="2000">
              <a:latin typeface="Arial"/>
              <a:cs typeface="Arial"/>
            </a:endParaRPr>
          </a:p>
        </p:txBody>
      </p:sp>
      <p:sp>
        <p:nvSpPr>
          <p:cNvPr id="28" name="Footer Placeholder 27">
            <a:extLst>
              <a:ext uri="{FF2B5EF4-FFF2-40B4-BE49-F238E27FC236}">
                <a16:creationId xmlns:a16="http://schemas.microsoft.com/office/drawing/2014/main" id="{DD019B5B-E543-4EB6-BAB8-9F0237AE6EC6}"/>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56672" y="3367825"/>
            <a:ext cx="3499479" cy="1157865"/>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 name="object 3"/>
          <p:cNvSpPr/>
          <p:nvPr/>
        </p:nvSpPr>
        <p:spPr>
          <a:xfrm>
            <a:off x="1256672" y="3367825"/>
            <a:ext cx="3499485" cy="1158240"/>
          </a:xfrm>
          <a:custGeom>
            <a:avLst/>
            <a:gdLst/>
            <a:ahLst/>
            <a:cxnLst/>
            <a:rect l="l" t="t" r="r" b="b"/>
            <a:pathLst>
              <a:path w="3499485" h="1158239">
                <a:moveTo>
                  <a:pt x="0" y="1157865"/>
                </a:moveTo>
                <a:lnTo>
                  <a:pt x="1070203" y="0"/>
                </a:lnTo>
                <a:lnTo>
                  <a:pt x="3499479" y="0"/>
                </a:lnTo>
                <a:lnTo>
                  <a:pt x="2429275" y="1157865"/>
                </a:lnTo>
                <a:lnTo>
                  <a:pt x="0" y="1157865"/>
                </a:lnTo>
                <a:close/>
              </a:path>
            </a:pathLst>
          </a:custGeom>
          <a:ln w="12699">
            <a:solidFill>
              <a:srgbClr val="1C7F66"/>
            </a:solidFill>
          </a:ln>
        </p:spPr>
        <p:txBody>
          <a:bodyPr wrap="square" lIns="0" tIns="0" rIns="0" bIns="0" rtlCol="0"/>
          <a:lstStyle/>
          <a:p>
            <a:endParaRPr/>
          </a:p>
        </p:txBody>
      </p:sp>
      <p:sp>
        <p:nvSpPr>
          <p:cNvPr id="4" name="object 4"/>
          <p:cNvSpPr/>
          <p:nvPr/>
        </p:nvSpPr>
        <p:spPr>
          <a:xfrm>
            <a:off x="2042207" y="3137749"/>
            <a:ext cx="1686560" cy="1049655"/>
          </a:xfrm>
          <a:custGeom>
            <a:avLst/>
            <a:gdLst/>
            <a:ahLst/>
            <a:cxnLst/>
            <a:rect l="l" t="t" r="r" b="b"/>
            <a:pathLst>
              <a:path w="1686560" h="1049654">
                <a:moveTo>
                  <a:pt x="0" y="0"/>
                </a:moveTo>
                <a:lnTo>
                  <a:pt x="1686525" y="0"/>
                </a:lnTo>
                <a:lnTo>
                  <a:pt x="1686525" y="1049412"/>
                </a:lnTo>
                <a:lnTo>
                  <a:pt x="0" y="1049412"/>
                </a:lnTo>
                <a:lnTo>
                  <a:pt x="0" y="0"/>
                </a:lnTo>
                <a:close/>
              </a:path>
            </a:pathLst>
          </a:custGeom>
          <a:solidFill>
            <a:srgbClr val="FFFFFF">
              <a:alpha val="92939"/>
            </a:srgbClr>
          </a:solidFill>
        </p:spPr>
        <p:txBody>
          <a:bodyPr wrap="square" lIns="0" tIns="0" rIns="0" bIns="0" rtlCol="0"/>
          <a:lstStyle/>
          <a:p>
            <a:endParaRPr/>
          </a:p>
        </p:txBody>
      </p:sp>
      <p:sp>
        <p:nvSpPr>
          <p:cNvPr id="5" name="object 5"/>
          <p:cNvSpPr/>
          <p:nvPr/>
        </p:nvSpPr>
        <p:spPr>
          <a:xfrm>
            <a:off x="3728733" y="2787945"/>
            <a:ext cx="349885" cy="1399540"/>
          </a:xfrm>
          <a:custGeom>
            <a:avLst/>
            <a:gdLst/>
            <a:ahLst/>
            <a:cxnLst/>
            <a:rect l="l" t="t" r="r" b="b"/>
            <a:pathLst>
              <a:path w="349885" h="1399539">
                <a:moveTo>
                  <a:pt x="0" y="1399216"/>
                </a:moveTo>
                <a:lnTo>
                  <a:pt x="0" y="349804"/>
                </a:lnTo>
                <a:lnTo>
                  <a:pt x="349804" y="0"/>
                </a:lnTo>
                <a:lnTo>
                  <a:pt x="349804" y="1049412"/>
                </a:lnTo>
                <a:lnTo>
                  <a:pt x="0" y="1399216"/>
                </a:lnTo>
                <a:close/>
              </a:path>
            </a:pathLst>
          </a:custGeom>
          <a:solidFill>
            <a:srgbClr val="CBCBCB">
              <a:alpha val="92939"/>
            </a:srgbClr>
          </a:solidFill>
        </p:spPr>
        <p:txBody>
          <a:bodyPr wrap="square" lIns="0" tIns="0" rIns="0" bIns="0" rtlCol="0"/>
          <a:lstStyle/>
          <a:p>
            <a:endParaRPr/>
          </a:p>
        </p:txBody>
      </p:sp>
      <p:sp>
        <p:nvSpPr>
          <p:cNvPr id="6" name="object 6"/>
          <p:cNvSpPr/>
          <p:nvPr/>
        </p:nvSpPr>
        <p:spPr>
          <a:xfrm>
            <a:off x="2042207" y="2787945"/>
            <a:ext cx="2036445" cy="349885"/>
          </a:xfrm>
          <a:custGeom>
            <a:avLst/>
            <a:gdLst/>
            <a:ahLst/>
            <a:cxnLst/>
            <a:rect l="l" t="t" r="r" b="b"/>
            <a:pathLst>
              <a:path w="2036445" h="349885">
                <a:moveTo>
                  <a:pt x="1686525" y="349804"/>
                </a:moveTo>
                <a:lnTo>
                  <a:pt x="0" y="349804"/>
                </a:lnTo>
                <a:lnTo>
                  <a:pt x="349803" y="0"/>
                </a:lnTo>
                <a:lnTo>
                  <a:pt x="2036330" y="0"/>
                </a:lnTo>
                <a:lnTo>
                  <a:pt x="1686525" y="349804"/>
                </a:lnTo>
                <a:close/>
              </a:path>
            </a:pathLst>
          </a:custGeom>
          <a:solidFill>
            <a:srgbClr val="FFFFFF">
              <a:alpha val="92939"/>
            </a:srgbClr>
          </a:solidFill>
        </p:spPr>
        <p:txBody>
          <a:bodyPr wrap="square" lIns="0" tIns="0" rIns="0" bIns="0" rtlCol="0"/>
          <a:lstStyle/>
          <a:p>
            <a:endParaRPr/>
          </a:p>
        </p:txBody>
      </p:sp>
      <p:sp>
        <p:nvSpPr>
          <p:cNvPr id="7" name="object 7"/>
          <p:cNvSpPr/>
          <p:nvPr/>
        </p:nvSpPr>
        <p:spPr>
          <a:xfrm>
            <a:off x="2042207" y="2787945"/>
            <a:ext cx="2036445" cy="1399540"/>
          </a:xfrm>
          <a:custGeom>
            <a:avLst/>
            <a:gdLst/>
            <a:ahLst/>
            <a:cxnLst/>
            <a:rect l="l" t="t" r="r" b="b"/>
            <a:pathLst>
              <a:path w="2036445" h="1399539">
                <a:moveTo>
                  <a:pt x="0" y="349804"/>
                </a:moveTo>
                <a:lnTo>
                  <a:pt x="349803" y="0"/>
                </a:lnTo>
                <a:lnTo>
                  <a:pt x="2036330" y="0"/>
                </a:lnTo>
                <a:lnTo>
                  <a:pt x="2036330" y="1049412"/>
                </a:lnTo>
                <a:lnTo>
                  <a:pt x="1686525" y="1399216"/>
                </a:lnTo>
                <a:lnTo>
                  <a:pt x="0" y="1399216"/>
                </a:lnTo>
                <a:lnTo>
                  <a:pt x="0" y="349804"/>
                </a:lnTo>
                <a:close/>
              </a:path>
            </a:pathLst>
          </a:custGeom>
          <a:ln w="12699">
            <a:solidFill>
              <a:srgbClr val="1C7F66"/>
            </a:solidFill>
          </a:ln>
        </p:spPr>
        <p:txBody>
          <a:bodyPr wrap="square" lIns="0" tIns="0" rIns="0" bIns="0" rtlCol="0"/>
          <a:lstStyle/>
          <a:p>
            <a:endParaRPr/>
          </a:p>
        </p:txBody>
      </p:sp>
      <p:sp>
        <p:nvSpPr>
          <p:cNvPr id="8" name="object 8"/>
          <p:cNvSpPr/>
          <p:nvPr/>
        </p:nvSpPr>
        <p:spPr>
          <a:xfrm>
            <a:off x="2042207" y="2787945"/>
            <a:ext cx="2036445" cy="349885"/>
          </a:xfrm>
          <a:custGeom>
            <a:avLst/>
            <a:gdLst/>
            <a:ahLst/>
            <a:cxnLst/>
            <a:rect l="l" t="t" r="r" b="b"/>
            <a:pathLst>
              <a:path w="2036445" h="349885">
                <a:moveTo>
                  <a:pt x="0" y="349804"/>
                </a:moveTo>
                <a:lnTo>
                  <a:pt x="1686525" y="349804"/>
                </a:lnTo>
                <a:lnTo>
                  <a:pt x="2036330" y="0"/>
                </a:lnTo>
              </a:path>
            </a:pathLst>
          </a:custGeom>
          <a:ln w="12699">
            <a:solidFill>
              <a:srgbClr val="1C7F66"/>
            </a:solidFill>
          </a:ln>
        </p:spPr>
        <p:txBody>
          <a:bodyPr wrap="square" lIns="0" tIns="0" rIns="0" bIns="0" rtlCol="0"/>
          <a:lstStyle/>
          <a:p>
            <a:endParaRPr/>
          </a:p>
        </p:txBody>
      </p:sp>
      <p:sp>
        <p:nvSpPr>
          <p:cNvPr id="9" name="object 9"/>
          <p:cNvSpPr/>
          <p:nvPr/>
        </p:nvSpPr>
        <p:spPr>
          <a:xfrm>
            <a:off x="3728733" y="3137749"/>
            <a:ext cx="0" cy="1049655"/>
          </a:xfrm>
          <a:custGeom>
            <a:avLst/>
            <a:gdLst/>
            <a:ahLst/>
            <a:cxnLst/>
            <a:rect l="l" t="t" r="r" b="b"/>
            <a:pathLst>
              <a:path h="1049654">
                <a:moveTo>
                  <a:pt x="0" y="0"/>
                </a:moveTo>
                <a:lnTo>
                  <a:pt x="0" y="1049412"/>
                </a:lnTo>
              </a:path>
            </a:pathLst>
          </a:custGeom>
          <a:ln w="12699">
            <a:solidFill>
              <a:srgbClr val="1C7F66"/>
            </a:solidFill>
          </a:ln>
        </p:spPr>
        <p:txBody>
          <a:bodyPr wrap="square" lIns="0" tIns="0" rIns="0" bIns="0" rtlCol="0"/>
          <a:lstStyle/>
          <a:p>
            <a:endParaRPr/>
          </a:p>
        </p:txBody>
      </p:sp>
      <p:sp>
        <p:nvSpPr>
          <p:cNvPr id="10" name="object 10"/>
          <p:cNvSpPr/>
          <p:nvPr/>
        </p:nvSpPr>
        <p:spPr>
          <a:xfrm>
            <a:off x="2494498" y="3597501"/>
            <a:ext cx="785589" cy="148381"/>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1" name="object 11"/>
          <p:cNvSpPr/>
          <p:nvPr/>
        </p:nvSpPr>
        <p:spPr>
          <a:xfrm>
            <a:off x="2042207" y="2383379"/>
            <a:ext cx="2036445" cy="344170"/>
          </a:xfrm>
          <a:custGeom>
            <a:avLst/>
            <a:gdLst/>
            <a:ahLst/>
            <a:cxnLst/>
            <a:rect l="l" t="t" r="r" b="b"/>
            <a:pathLst>
              <a:path w="2036445" h="344169">
                <a:moveTo>
                  <a:pt x="1718581" y="343775"/>
                </a:moveTo>
                <a:lnTo>
                  <a:pt x="0" y="343775"/>
                </a:lnTo>
                <a:lnTo>
                  <a:pt x="317748" y="0"/>
                </a:lnTo>
                <a:lnTo>
                  <a:pt x="2036330" y="0"/>
                </a:lnTo>
                <a:lnTo>
                  <a:pt x="1718581" y="343775"/>
                </a:lnTo>
                <a:close/>
              </a:path>
            </a:pathLst>
          </a:custGeom>
          <a:solidFill>
            <a:srgbClr val="E7E6E6"/>
          </a:solidFill>
        </p:spPr>
        <p:txBody>
          <a:bodyPr wrap="square" lIns="0" tIns="0" rIns="0" bIns="0" rtlCol="0"/>
          <a:lstStyle/>
          <a:p>
            <a:endParaRPr/>
          </a:p>
        </p:txBody>
      </p:sp>
      <p:sp>
        <p:nvSpPr>
          <p:cNvPr id="12" name="object 12"/>
          <p:cNvSpPr/>
          <p:nvPr/>
        </p:nvSpPr>
        <p:spPr>
          <a:xfrm>
            <a:off x="2042207" y="2383379"/>
            <a:ext cx="2036445" cy="344170"/>
          </a:xfrm>
          <a:custGeom>
            <a:avLst/>
            <a:gdLst/>
            <a:ahLst/>
            <a:cxnLst/>
            <a:rect l="l" t="t" r="r" b="b"/>
            <a:pathLst>
              <a:path w="2036445" h="344169">
                <a:moveTo>
                  <a:pt x="0" y="343775"/>
                </a:moveTo>
                <a:lnTo>
                  <a:pt x="317748" y="0"/>
                </a:lnTo>
                <a:lnTo>
                  <a:pt x="2036330" y="0"/>
                </a:lnTo>
                <a:lnTo>
                  <a:pt x="1718581" y="343775"/>
                </a:lnTo>
                <a:lnTo>
                  <a:pt x="0" y="343775"/>
                </a:lnTo>
                <a:close/>
              </a:path>
            </a:pathLst>
          </a:custGeom>
          <a:ln w="12699">
            <a:solidFill>
              <a:srgbClr val="1C7F66"/>
            </a:solidFill>
          </a:ln>
        </p:spPr>
        <p:txBody>
          <a:bodyPr wrap="square" lIns="0" tIns="0" rIns="0" bIns="0" rtlCol="0"/>
          <a:lstStyle/>
          <a:p>
            <a:endParaRPr/>
          </a:p>
        </p:txBody>
      </p:sp>
      <p:sp>
        <p:nvSpPr>
          <p:cNvPr id="13" name="object 13"/>
          <p:cNvSpPr/>
          <p:nvPr/>
        </p:nvSpPr>
        <p:spPr>
          <a:xfrm>
            <a:off x="2919162" y="2737768"/>
            <a:ext cx="191445" cy="235247"/>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4" name="object 14"/>
          <p:cNvSpPr/>
          <p:nvPr/>
        </p:nvSpPr>
        <p:spPr>
          <a:xfrm>
            <a:off x="4378799" y="4024197"/>
            <a:ext cx="1081980" cy="188862"/>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5" name="object 15"/>
          <p:cNvSpPr/>
          <p:nvPr/>
        </p:nvSpPr>
        <p:spPr>
          <a:xfrm>
            <a:off x="4179430" y="3075782"/>
            <a:ext cx="2832537" cy="155376"/>
          </a:xfrm>
          <a:prstGeom prst="rect">
            <a:avLst/>
          </a:prstGeom>
          <a:blipFill>
            <a:blip r:embed="rId6"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6" name="object 16"/>
          <p:cNvSpPr/>
          <p:nvPr/>
        </p:nvSpPr>
        <p:spPr>
          <a:xfrm>
            <a:off x="4067903" y="2527861"/>
            <a:ext cx="2162147" cy="155971"/>
          </a:xfrm>
          <a:prstGeom prst="rect">
            <a:avLst/>
          </a:prstGeom>
          <a:blipFill>
            <a:blip r:embed="rId7"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7" name="object 17"/>
          <p:cNvSpPr/>
          <p:nvPr/>
        </p:nvSpPr>
        <p:spPr>
          <a:xfrm>
            <a:off x="285549" y="909100"/>
            <a:ext cx="3680832" cy="1831985"/>
          </a:xfrm>
          <a:prstGeom prst="rect">
            <a:avLst/>
          </a:prstGeom>
          <a:blipFill>
            <a:blip r:embed="rId8"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8" name="object 18"/>
          <p:cNvSpPr/>
          <p:nvPr/>
        </p:nvSpPr>
        <p:spPr>
          <a:xfrm>
            <a:off x="4109377" y="2162286"/>
            <a:ext cx="1344397" cy="155971"/>
          </a:xfrm>
          <a:prstGeom prst="rect">
            <a:avLst/>
          </a:prstGeom>
          <a:blipFill>
            <a:blip r:embed="rId9"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9" name="object 19"/>
          <p:cNvSpPr/>
          <p:nvPr/>
        </p:nvSpPr>
        <p:spPr>
          <a:xfrm>
            <a:off x="4112454" y="1680607"/>
            <a:ext cx="1596941" cy="155227"/>
          </a:xfrm>
          <a:prstGeom prst="rect">
            <a:avLst/>
          </a:prstGeom>
          <a:blipFill>
            <a:blip r:embed="rId10"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0" name="object 20"/>
          <p:cNvSpPr/>
          <p:nvPr/>
        </p:nvSpPr>
        <p:spPr>
          <a:xfrm>
            <a:off x="285549" y="2818177"/>
            <a:ext cx="1275233" cy="196899"/>
          </a:xfrm>
          <a:prstGeom prst="rect">
            <a:avLst/>
          </a:prstGeom>
          <a:blipFill>
            <a:blip r:embed="rId11"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1" name="object 21"/>
          <p:cNvSpPr/>
          <p:nvPr/>
        </p:nvSpPr>
        <p:spPr>
          <a:xfrm>
            <a:off x="270517" y="3096486"/>
            <a:ext cx="1456804" cy="196899"/>
          </a:xfrm>
          <a:prstGeom prst="rect">
            <a:avLst/>
          </a:prstGeom>
          <a:blipFill>
            <a:blip r:embed="rId1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2" name="object 22"/>
          <p:cNvSpPr/>
          <p:nvPr/>
        </p:nvSpPr>
        <p:spPr>
          <a:xfrm>
            <a:off x="283564" y="3373455"/>
            <a:ext cx="699504" cy="157608"/>
          </a:xfrm>
          <a:prstGeom prst="rect">
            <a:avLst/>
          </a:prstGeom>
          <a:blipFill>
            <a:blip r:embed="rId1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3" name="object 23"/>
          <p:cNvSpPr/>
          <p:nvPr/>
        </p:nvSpPr>
        <p:spPr>
          <a:xfrm>
            <a:off x="4112467" y="1163594"/>
            <a:ext cx="989101" cy="155376"/>
          </a:xfrm>
          <a:prstGeom prst="rect">
            <a:avLst/>
          </a:prstGeom>
          <a:blipFill>
            <a:blip r:embed="rId1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4" name="object 24"/>
          <p:cNvSpPr/>
          <p:nvPr/>
        </p:nvSpPr>
        <p:spPr>
          <a:xfrm>
            <a:off x="4110879" y="1410500"/>
            <a:ext cx="728853" cy="118020"/>
          </a:xfrm>
          <a:prstGeom prst="rect">
            <a:avLst/>
          </a:prstGeom>
          <a:blipFill>
            <a:blip r:embed="rId1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5" name="object 25"/>
          <p:cNvSpPr txBox="1">
            <a:spLocks noGrp="1"/>
          </p:cNvSpPr>
          <p:nvPr>
            <p:ph type="title"/>
          </p:nvPr>
        </p:nvSpPr>
        <p:spPr>
          <a:xfrm>
            <a:off x="382950" y="276492"/>
            <a:ext cx="1958975" cy="452120"/>
          </a:xfrm>
          <a:prstGeom prst="rect">
            <a:avLst/>
          </a:prstGeom>
        </p:spPr>
        <p:txBody>
          <a:bodyPr vert="horz" wrap="square" lIns="0" tIns="12700" rIns="0" bIns="0" rtlCol="0">
            <a:spAutoFit/>
          </a:bodyPr>
          <a:lstStyle/>
          <a:p>
            <a:pPr marL="12700">
              <a:lnSpc>
                <a:spcPct val="100000"/>
              </a:lnSpc>
              <a:spcBef>
                <a:spcPts val="100"/>
              </a:spcBef>
            </a:pPr>
            <a:r>
              <a:rPr spc="-5" dirty="0"/>
              <a:t>Fast</a:t>
            </a:r>
            <a:r>
              <a:rPr spc="-95" dirty="0"/>
              <a:t> </a:t>
            </a:r>
            <a:r>
              <a:rPr spc="-5" dirty="0"/>
              <a:t>R-CNN</a:t>
            </a:r>
          </a:p>
        </p:txBody>
      </p:sp>
      <p:sp>
        <p:nvSpPr>
          <p:cNvPr id="26" name="object 26"/>
          <p:cNvSpPr txBox="1"/>
          <p:nvPr/>
        </p:nvSpPr>
        <p:spPr>
          <a:xfrm>
            <a:off x="5521349" y="4318735"/>
            <a:ext cx="3416300" cy="262890"/>
          </a:xfrm>
          <a:prstGeom prst="rect">
            <a:avLst/>
          </a:prstGeom>
        </p:spPr>
        <p:txBody>
          <a:bodyPr vert="horz" wrap="square" lIns="0" tIns="3175" rIns="0" bIns="0" rtlCol="0">
            <a:spAutoFit/>
          </a:bodyPr>
          <a:lstStyle/>
          <a:p>
            <a:pPr marL="12700">
              <a:lnSpc>
                <a:spcPct val="100000"/>
              </a:lnSpc>
              <a:spcBef>
                <a:spcPts val="25"/>
              </a:spcBef>
            </a:pPr>
            <a:r>
              <a:rPr sz="800" spc="-5" dirty="0">
                <a:latin typeface="Arial"/>
                <a:cs typeface="Arial"/>
              </a:rPr>
              <a:t>Girshick, </a:t>
            </a:r>
            <a:r>
              <a:rPr sz="800" dirty="0">
                <a:latin typeface="Arial"/>
                <a:cs typeface="Arial"/>
              </a:rPr>
              <a:t>“Fast </a:t>
            </a:r>
            <a:r>
              <a:rPr sz="800" spc="-5" dirty="0">
                <a:latin typeface="Arial"/>
                <a:cs typeface="Arial"/>
              </a:rPr>
              <a:t>R-CNN”, ICCV</a:t>
            </a:r>
            <a:r>
              <a:rPr sz="800" spc="-15" dirty="0">
                <a:latin typeface="Arial"/>
                <a:cs typeface="Arial"/>
              </a:rPr>
              <a:t> </a:t>
            </a:r>
            <a:r>
              <a:rPr sz="800" spc="-5" dirty="0">
                <a:latin typeface="Arial"/>
                <a:cs typeface="Arial"/>
              </a:rPr>
              <a:t>2015.</a:t>
            </a:r>
            <a:endParaRPr sz="800">
              <a:latin typeface="Arial"/>
              <a:cs typeface="Arial"/>
            </a:endParaRPr>
          </a:p>
          <a:p>
            <a:pPr marL="12700">
              <a:lnSpc>
                <a:spcPct val="100000"/>
              </a:lnSpc>
              <a:spcBef>
                <a:spcPts val="15"/>
              </a:spcBef>
            </a:pPr>
            <a:r>
              <a:rPr sz="800" spc="-5" dirty="0">
                <a:latin typeface="Arial"/>
                <a:cs typeface="Arial"/>
              </a:rPr>
              <a:t>Figure </a:t>
            </a:r>
            <a:r>
              <a:rPr sz="800" dirty="0">
                <a:latin typeface="Arial"/>
                <a:cs typeface="Arial"/>
              </a:rPr>
              <a:t>copyright </a:t>
            </a:r>
            <a:r>
              <a:rPr sz="800" spc="-5" dirty="0">
                <a:latin typeface="Arial"/>
                <a:cs typeface="Arial"/>
              </a:rPr>
              <a:t>Ross Girshick, 2015; </a:t>
            </a:r>
            <a:r>
              <a:rPr sz="800" u="sng" spc="-5" dirty="0">
                <a:solidFill>
                  <a:srgbClr val="1155CC"/>
                </a:solidFill>
                <a:uFill>
                  <a:solidFill>
                    <a:srgbClr val="1155CC"/>
                  </a:solidFill>
                </a:uFill>
                <a:latin typeface="Arial"/>
                <a:cs typeface="Arial"/>
                <a:hlinkClick r:id="rId16"/>
              </a:rPr>
              <a:t>source</a:t>
            </a:r>
            <a:r>
              <a:rPr sz="800" spc="-5" dirty="0">
                <a:latin typeface="Arial"/>
                <a:cs typeface="Arial"/>
              </a:rPr>
              <a:t>. Reproduced with</a:t>
            </a:r>
            <a:r>
              <a:rPr sz="800" spc="-30" dirty="0">
                <a:latin typeface="Arial"/>
                <a:cs typeface="Arial"/>
              </a:rPr>
              <a:t> </a:t>
            </a:r>
            <a:r>
              <a:rPr sz="800" spc="-5" dirty="0">
                <a:latin typeface="Arial"/>
                <a:cs typeface="Arial"/>
              </a:rPr>
              <a:t>permission.</a:t>
            </a:r>
            <a:endParaRPr sz="800">
              <a:latin typeface="Arial"/>
              <a:cs typeface="Arial"/>
            </a:endParaRPr>
          </a:p>
        </p:txBody>
      </p:sp>
      <p:sp>
        <p:nvSpPr>
          <p:cNvPr id="28" name="object 28"/>
          <p:cNvSpPr txBox="1"/>
          <p:nvPr/>
        </p:nvSpPr>
        <p:spPr>
          <a:xfrm>
            <a:off x="7456525" y="4704900"/>
            <a:ext cx="1564005" cy="309245"/>
          </a:xfrm>
          <a:prstGeom prst="rect">
            <a:avLst/>
          </a:prstGeom>
        </p:spPr>
        <p:txBody>
          <a:bodyPr vert="horz" wrap="square" lIns="0" tIns="0" rIns="0" bIns="0" rtlCol="0">
            <a:spAutoFit/>
          </a:bodyPr>
          <a:lstStyle/>
          <a:p>
            <a:pPr marL="12700">
              <a:lnSpc>
                <a:spcPts val="2310"/>
              </a:lnSpc>
            </a:pPr>
            <a:r>
              <a:rPr sz="2000" dirty="0">
                <a:solidFill>
                  <a:srgbClr val="FFFFFF"/>
                </a:solidFill>
                <a:latin typeface="Arial"/>
                <a:cs typeface="Arial"/>
              </a:rPr>
              <a:t>May </a:t>
            </a:r>
            <a:r>
              <a:rPr sz="2000" spc="-5" dirty="0">
                <a:solidFill>
                  <a:srgbClr val="FFFFFF"/>
                </a:solidFill>
                <a:latin typeface="Arial"/>
                <a:cs typeface="Arial"/>
              </a:rPr>
              <a:t>10,</a:t>
            </a:r>
            <a:r>
              <a:rPr sz="2000" spc="-95" dirty="0">
                <a:solidFill>
                  <a:srgbClr val="FFFFFF"/>
                </a:solidFill>
                <a:latin typeface="Arial"/>
                <a:cs typeface="Arial"/>
              </a:rPr>
              <a:t> </a:t>
            </a:r>
            <a:r>
              <a:rPr sz="2000" spc="-5" dirty="0">
                <a:solidFill>
                  <a:srgbClr val="FFFFFF"/>
                </a:solidFill>
                <a:latin typeface="Arial"/>
                <a:cs typeface="Arial"/>
              </a:rPr>
              <a:t>2017</a:t>
            </a:r>
            <a:endParaRPr sz="2000">
              <a:latin typeface="Arial"/>
              <a:cs typeface="Arial"/>
            </a:endParaRPr>
          </a:p>
        </p:txBody>
      </p:sp>
      <p:sp>
        <p:nvSpPr>
          <p:cNvPr id="27" name="Footer Placeholder 26">
            <a:extLst>
              <a:ext uri="{FF2B5EF4-FFF2-40B4-BE49-F238E27FC236}">
                <a16:creationId xmlns:a16="http://schemas.microsoft.com/office/drawing/2014/main" id="{6FED6012-A5BE-453E-B777-DB53FA83EDC8}"/>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D8666-663C-4262-8030-D4ACF0DD7D76}"/>
              </a:ext>
            </a:extLst>
          </p:cNvPr>
          <p:cNvSpPr>
            <a:spLocks noGrp="1"/>
          </p:cNvSpPr>
          <p:nvPr>
            <p:ph type="title"/>
          </p:nvPr>
        </p:nvSpPr>
        <p:spPr/>
        <p:txBody>
          <a:bodyPr/>
          <a:lstStyle/>
          <a:p>
            <a:r>
              <a:rPr lang="en-US"/>
              <a:t>Max Pooling</a:t>
            </a:r>
          </a:p>
        </p:txBody>
      </p:sp>
      <p:pic>
        <p:nvPicPr>
          <p:cNvPr id="1026" name="Picture 2">
            <a:extLst>
              <a:ext uri="{FF2B5EF4-FFF2-40B4-BE49-F238E27FC236}">
                <a16:creationId xmlns:a16="http://schemas.microsoft.com/office/drawing/2014/main" id="{1DBA0E50-3838-4988-869F-CC15F80449B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67000" y="1813322"/>
            <a:ext cx="3505200" cy="198120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00723F57-037D-4E56-AB78-8E6913B6A1FA}"/>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349945630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7E22C-2B1E-46CC-9163-DEC42FFEF6D9}"/>
              </a:ext>
            </a:extLst>
          </p:cNvPr>
          <p:cNvSpPr>
            <a:spLocks noGrp="1"/>
          </p:cNvSpPr>
          <p:nvPr>
            <p:ph type="title"/>
          </p:nvPr>
        </p:nvSpPr>
        <p:spPr>
          <a:xfrm>
            <a:off x="628650" y="273844"/>
            <a:ext cx="7886700" cy="392906"/>
          </a:xfrm>
        </p:spPr>
        <p:txBody>
          <a:bodyPr>
            <a:normAutofit fontScale="90000"/>
          </a:bodyPr>
          <a:lstStyle/>
          <a:p>
            <a:r>
              <a:rPr lang="en-US"/>
              <a:t>Roi pooling</a:t>
            </a:r>
          </a:p>
        </p:txBody>
      </p:sp>
      <p:pic>
        <p:nvPicPr>
          <p:cNvPr id="1026" name="Picture 2" descr="Image for post">
            <a:extLst>
              <a:ext uri="{FF2B5EF4-FFF2-40B4-BE49-F238E27FC236}">
                <a16:creationId xmlns:a16="http://schemas.microsoft.com/office/drawing/2014/main" id="{F8198639-8A62-4362-81FB-073F4AB2C1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62000" y="1286033"/>
            <a:ext cx="6934200" cy="2571433"/>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7F765EFA-DAD0-48B9-A0FE-431A4B2867FC}"/>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143135438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7E22C-2B1E-46CC-9163-DEC42FFEF6D9}"/>
              </a:ext>
            </a:extLst>
          </p:cNvPr>
          <p:cNvSpPr>
            <a:spLocks noGrp="1"/>
          </p:cNvSpPr>
          <p:nvPr>
            <p:ph type="title"/>
          </p:nvPr>
        </p:nvSpPr>
        <p:spPr>
          <a:xfrm>
            <a:off x="628650" y="273844"/>
            <a:ext cx="7886700" cy="392906"/>
          </a:xfrm>
        </p:spPr>
        <p:txBody>
          <a:bodyPr>
            <a:normAutofit fontScale="90000"/>
          </a:bodyPr>
          <a:lstStyle/>
          <a:p>
            <a:r>
              <a:rPr lang="en-US"/>
              <a:t>Roi pooling</a:t>
            </a:r>
          </a:p>
        </p:txBody>
      </p:sp>
      <p:pic>
        <p:nvPicPr>
          <p:cNvPr id="3074" name="Picture 2" descr="Image for post">
            <a:extLst>
              <a:ext uri="{FF2B5EF4-FFF2-40B4-BE49-F238E27FC236}">
                <a16:creationId xmlns:a16="http://schemas.microsoft.com/office/drawing/2014/main" id="{9D86CDF8-2D39-4991-9992-27ED20D41F6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667000" y="1276350"/>
            <a:ext cx="3181350" cy="318135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4C0A3122-2F68-4AD1-9ADB-DCD4D721B1EA}"/>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90024303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7E22C-2B1E-46CC-9163-DEC42FFEF6D9}"/>
              </a:ext>
            </a:extLst>
          </p:cNvPr>
          <p:cNvSpPr>
            <a:spLocks noGrp="1"/>
          </p:cNvSpPr>
          <p:nvPr>
            <p:ph type="title"/>
          </p:nvPr>
        </p:nvSpPr>
        <p:spPr>
          <a:xfrm>
            <a:off x="628650" y="273844"/>
            <a:ext cx="7886700" cy="392906"/>
          </a:xfrm>
        </p:spPr>
        <p:txBody>
          <a:bodyPr>
            <a:normAutofit fontScale="90000"/>
          </a:bodyPr>
          <a:lstStyle/>
          <a:p>
            <a:r>
              <a:rPr lang="en-US"/>
              <a:t>Roi pooling</a:t>
            </a:r>
          </a:p>
        </p:txBody>
      </p:sp>
      <p:pic>
        <p:nvPicPr>
          <p:cNvPr id="2050" name="Picture 2" descr="Image for post">
            <a:extLst>
              <a:ext uri="{FF2B5EF4-FFF2-40B4-BE49-F238E27FC236}">
                <a16:creationId xmlns:a16="http://schemas.microsoft.com/office/drawing/2014/main" id="{F944970C-4094-4C7C-8B5E-19C2584F0CE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3477" y="971550"/>
            <a:ext cx="9060523" cy="3359944"/>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B7945749-BDAD-48FB-84A5-80DF0B881B6F}"/>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108061665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4E0736-B91D-4267-AAE6-E011900B1BF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8057" y="394097"/>
            <a:ext cx="6927885" cy="2180777"/>
          </a:xfrm>
          <a:prstGeom prst="rect">
            <a:avLst/>
          </a:prstGeom>
        </p:spPr>
      </p:pic>
      <p:sp>
        <p:nvSpPr>
          <p:cNvPr id="2" name="Title 1">
            <a:extLst>
              <a:ext uri="{FF2B5EF4-FFF2-40B4-BE49-F238E27FC236}">
                <a16:creationId xmlns:a16="http://schemas.microsoft.com/office/drawing/2014/main" id="{605679A2-9ED0-44C6-AFB7-0D06670F3B7C}"/>
              </a:ext>
            </a:extLst>
          </p:cNvPr>
          <p:cNvSpPr>
            <a:spLocks noGrp="1"/>
          </p:cNvSpPr>
          <p:nvPr>
            <p:ph type="title"/>
          </p:nvPr>
        </p:nvSpPr>
        <p:spPr>
          <a:xfrm>
            <a:off x="628650" y="197644"/>
            <a:ext cx="7886700" cy="392906"/>
          </a:xfrm>
        </p:spPr>
        <p:txBody>
          <a:bodyPr>
            <a:normAutofit fontScale="90000"/>
          </a:bodyPr>
          <a:lstStyle/>
          <a:p>
            <a:r>
              <a:rPr lang="en-US"/>
              <a:t>Roi Pooling</a:t>
            </a:r>
          </a:p>
        </p:txBody>
      </p:sp>
      <p:sp>
        <p:nvSpPr>
          <p:cNvPr id="4" name="TextBox 3">
            <a:extLst>
              <a:ext uri="{FF2B5EF4-FFF2-40B4-BE49-F238E27FC236}">
                <a16:creationId xmlns:a16="http://schemas.microsoft.com/office/drawing/2014/main" id="{57D8728E-750C-4DE0-97FD-DBAD0B9054D1}"/>
              </a:ext>
            </a:extLst>
          </p:cNvPr>
          <p:cNvSpPr txBox="1"/>
          <p:nvPr/>
        </p:nvSpPr>
        <p:spPr>
          <a:xfrm>
            <a:off x="381000" y="2647950"/>
            <a:ext cx="8763000" cy="2321085"/>
          </a:xfrm>
          <a:prstGeom prst="rect">
            <a:avLst/>
          </a:prstGeom>
          <a:noFill/>
        </p:spPr>
        <p:txBody>
          <a:bodyPr wrap="square" rtlCol="0">
            <a:spAutoFit/>
          </a:bodyPr>
          <a:lstStyle/>
          <a:p>
            <a:pPr>
              <a:lnSpc>
                <a:spcPct val="150000"/>
              </a:lnSpc>
            </a:pPr>
            <a:r>
              <a:rPr lang="en-US" sz="1400"/>
              <a:t>The given feature map was decreased k times from the original image (via convolutions). It means that each coordinate can be decreased k times.</a:t>
            </a:r>
          </a:p>
          <a:p>
            <a:pPr>
              <a:lnSpc>
                <a:spcPct val="150000"/>
              </a:lnSpc>
            </a:pPr>
            <a:r>
              <a:rPr lang="en-US" sz="1400"/>
              <a:t>1. Divide each coordinate by k and take an </a:t>
            </a:r>
            <a:r>
              <a:rPr lang="en-US" sz="1400" b="1"/>
              <a:t>integer par</a:t>
            </a:r>
            <a:r>
              <a:rPr lang="en-US" sz="1400"/>
              <a:t>t: [x / k].</a:t>
            </a:r>
          </a:p>
          <a:p>
            <a:pPr>
              <a:lnSpc>
                <a:spcPct val="150000"/>
              </a:lnSpc>
            </a:pPr>
            <a:r>
              <a:rPr lang="en-US" sz="1400"/>
              <a:t>After that we have new coordinates relative to feature map size. For getting needed part from the feature map that responses for the supposed object, needed part is cropped using new coordinates.</a:t>
            </a:r>
          </a:p>
          <a:p>
            <a:pPr>
              <a:lnSpc>
                <a:spcPct val="150000"/>
              </a:lnSpc>
            </a:pPr>
            <a:r>
              <a:rPr lang="en-US" sz="1400"/>
              <a:t>2. Quantizations: for getting fixed size output from ROI pooling, cropped part is </a:t>
            </a:r>
            <a:r>
              <a:rPr lang="en-US" sz="1400" b="1"/>
              <a:t>divided into bins</a:t>
            </a:r>
            <a:r>
              <a:rPr lang="en-US" sz="1400"/>
              <a:t>. Such kind of division gives n x n grid. And from each bin can be taken maximum or average value.</a:t>
            </a:r>
          </a:p>
        </p:txBody>
      </p:sp>
      <p:sp>
        <p:nvSpPr>
          <p:cNvPr id="3" name="Footer Placeholder 2">
            <a:extLst>
              <a:ext uri="{FF2B5EF4-FFF2-40B4-BE49-F238E27FC236}">
                <a16:creationId xmlns:a16="http://schemas.microsoft.com/office/drawing/2014/main" id="{D996C773-AF58-400F-BC3F-4A63E4022AE2}"/>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90146449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A065C6-9303-4C02-9B05-2027102B5C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2000" y="361950"/>
            <a:ext cx="7496854" cy="4516277"/>
          </a:xfrm>
          <a:prstGeom prst="rect">
            <a:avLst/>
          </a:prstGeom>
        </p:spPr>
      </p:pic>
      <p:sp>
        <p:nvSpPr>
          <p:cNvPr id="2" name="Title 1">
            <a:extLst>
              <a:ext uri="{FF2B5EF4-FFF2-40B4-BE49-F238E27FC236}">
                <a16:creationId xmlns:a16="http://schemas.microsoft.com/office/drawing/2014/main" id="{809BFA26-819E-4D27-8E28-B583E4FEAEA5}"/>
              </a:ext>
            </a:extLst>
          </p:cNvPr>
          <p:cNvSpPr>
            <a:spLocks noGrp="1"/>
          </p:cNvSpPr>
          <p:nvPr>
            <p:ph type="title"/>
          </p:nvPr>
        </p:nvSpPr>
        <p:spPr>
          <a:xfrm>
            <a:off x="628650" y="57150"/>
            <a:ext cx="7886700" cy="994172"/>
          </a:xfrm>
        </p:spPr>
        <p:txBody>
          <a:bodyPr/>
          <a:lstStyle/>
          <a:p>
            <a:r>
              <a:rPr lang="en-US"/>
              <a:t>Roi Pooling</a:t>
            </a:r>
          </a:p>
        </p:txBody>
      </p:sp>
      <p:pic>
        <p:nvPicPr>
          <p:cNvPr id="4" name="Picture 3">
            <a:extLst>
              <a:ext uri="{FF2B5EF4-FFF2-40B4-BE49-F238E27FC236}">
                <a16:creationId xmlns:a16="http://schemas.microsoft.com/office/drawing/2014/main" id="{AEF22816-128E-49F2-97E8-9221DB15700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2000" y="3874593"/>
            <a:ext cx="3352800" cy="1003634"/>
          </a:xfrm>
          <a:prstGeom prst="rect">
            <a:avLst/>
          </a:prstGeom>
        </p:spPr>
      </p:pic>
      <p:sp>
        <p:nvSpPr>
          <p:cNvPr id="5" name="Footer Placeholder 4">
            <a:extLst>
              <a:ext uri="{FF2B5EF4-FFF2-40B4-BE49-F238E27FC236}">
                <a16:creationId xmlns:a16="http://schemas.microsoft.com/office/drawing/2014/main" id="{27465FEF-B457-422B-8D31-1C8348740FCE}"/>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331679767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2624B5-15DA-4C93-A86F-A9B8FF12D523}"/>
              </a:ext>
            </a:extLst>
          </p:cNvPr>
          <p:cNvPicPr>
            <a:picLocks noChangeAspect="1"/>
          </p:cNvPicPr>
          <p:nvPr/>
        </p:nvPicPr>
        <p:blipFill>
          <a:blip r:embed="rId3"/>
          <a:stretch>
            <a:fillRect/>
          </a:stretch>
        </p:blipFill>
        <p:spPr>
          <a:xfrm>
            <a:off x="404812" y="376237"/>
            <a:ext cx="8334375" cy="4391025"/>
          </a:xfrm>
          <a:prstGeom prst="rect">
            <a:avLst/>
          </a:prstGeom>
        </p:spPr>
      </p:pic>
      <p:sp>
        <p:nvSpPr>
          <p:cNvPr id="2" name="Title 1">
            <a:extLst>
              <a:ext uri="{FF2B5EF4-FFF2-40B4-BE49-F238E27FC236}">
                <a16:creationId xmlns:a16="http://schemas.microsoft.com/office/drawing/2014/main" id="{3F073F04-02C6-4AC7-9DD6-4DDFBB36A99F}"/>
              </a:ext>
            </a:extLst>
          </p:cNvPr>
          <p:cNvSpPr>
            <a:spLocks noGrp="1"/>
          </p:cNvSpPr>
          <p:nvPr>
            <p:ph type="title"/>
          </p:nvPr>
        </p:nvSpPr>
        <p:spPr>
          <a:xfrm>
            <a:off x="628650" y="273844"/>
            <a:ext cx="7886700" cy="545306"/>
          </a:xfrm>
        </p:spPr>
        <p:txBody>
          <a:bodyPr/>
          <a:lstStyle/>
          <a:p>
            <a:r>
              <a:rPr lang="en-US"/>
              <a:t>ROI Pooling</a:t>
            </a:r>
          </a:p>
        </p:txBody>
      </p:sp>
      <p:sp>
        <p:nvSpPr>
          <p:cNvPr id="4" name="Footer Placeholder 3">
            <a:extLst>
              <a:ext uri="{FF2B5EF4-FFF2-40B4-BE49-F238E27FC236}">
                <a16:creationId xmlns:a16="http://schemas.microsoft.com/office/drawing/2014/main" id="{66F97E8D-4C1B-4129-8147-6D4ED8F4F663}"/>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197571730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56672" y="3367825"/>
            <a:ext cx="3499479" cy="1157865"/>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 name="object 3"/>
          <p:cNvSpPr/>
          <p:nvPr/>
        </p:nvSpPr>
        <p:spPr>
          <a:xfrm>
            <a:off x="1256672" y="3367825"/>
            <a:ext cx="3499485" cy="1158240"/>
          </a:xfrm>
          <a:custGeom>
            <a:avLst/>
            <a:gdLst/>
            <a:ahLst/>
            <a:cxnLst/>
            <a:rect l="l" t="t" r="r" b="b"/>
            <a:pathLst>
              <a:path w="3499485" h="1158239">
                <a:moveTo>
                  <a:pt x="0" y="1157865"/>
                </a:moveTo>
                <a:lnTo>
                  <a:pt x="1070203" y="0"/>
                </a:lnTo>
                <a:lnTo>
                  <a:pt x="3499479" y="0"/>
                </a:lnTo>
                <a:lnTo>
                  <a:pt x="2429275" y="1157865"/>
                </a:lnTo>
                <a:lnTo>
                  <a:pt x="0" y="1157865"/>
                </a:lnTo>
                <a:close/>
              </a:path>
            </a:pathLst>
          </a:custGeom>
          <a:ln w="12699">
            <a:solidFill>
              <a:srgbClr val="1C7F66"/>
            </a:solidFill>
          </a:ln>
        </p:spPr>
        <p:txBody>
          <a:bodyPr wrap="square" lIns="0" tIns="0" rIns="0" bIns="0" rtlCol="0"/>
          <a:lstStyle/>
          <a:p>
            <a:endParaRPr/>
          </a:p>
        </p:txBody>
      </p:sp>
      <p:sp>
        <p:nvSpPr>
          <p:cNvPr id="4" name="object 4"/>
          <p:cNvSpPr/>
          <p:nvPr/>
        </p:nvSpPr>
        <p:spPr>
          <a:xfrm>
            <a:off x="2042207" y="3137749"/>
            <a:ext cx="1686560" cy="1049655"/>
          </a:xfrm>
          <a:custGeom>
            <a:avLst/>
            <a:gdLst/>
            <a:ahLst/>
            <a:cxnLst/>
            <a:rect l="l" t="t" r="r" b="b"/>
            <a:pathLst>
              <a:path w="1686560" h="1049654">
                <a:moveTo>
                  <a:pt x="0" y="0"/>
                </a:moveTo>
                <a:lnTo>
                  <a:pt x="1686525" y="0"/>
                </a:lnTo>
                <a:lnTo>
                  <a:pt x="1686525" y="1049412"/>
                </a:lnTo>
                <a:lnTo>
                  <a:pt x="0" y="1049412"/>
                </a:lnTo>
                <a:lnTo>
                  <a:pt x="0" y="0"/>
                </a:lnTo>
                <a:close/>
              </a:path>
            </a:pathLst>
          </a:custGeom>
          <a:solidFill>
            <a:srgbClr val="FFFFFF">
              <a:alpha val="92939"/>
            </a:srgbClr>
          </a:solidFill>
        </p:spPr>
        <p:txBody>
          <a:bodyPr wrap="square" lIns="0" tIns="0" rIns="0" bIns="0" rtlCol="0"/>
          <a:lstStyle/>
          <a:p>
            <a:endParaRPr/>
          </a:p>
        </p:txBody>
      </p:sp>
      <p:sp>
        <p:nvSpPr>
          <p:cNvPr id="5" name="object 5"/>
          <p:cNvSpPr/>
          <p:nvPr/>
        </p:nvSpPr>
        <p:spPr>
          <a:xfrm>
            <a:off x="3728733" y="2787945"/>
            <a:ext cx="349885" cy="1399540"/>
          </a:xfrm>
          <a:custGeom>
            <a:avLst/>
            <a:gdLst/>
            <a:ahLst/>
            <a:cxnLst/>
            <a:rect l="l" t="t" r="r" b="b"/>
            <a:pathLst>
              <a:path w="349885" h="1399539">
                <a:moveTo>
                  <a:pt x="0" y="1399216"/>
                </a:moveTo>
                <a:lnTo>
                  <a:pt x="0" y="349804"/>
                </a:lnTo>
                <a:lnTo>
                  <a:pt x="349804" y="0"/>
                </a:lnTo>
                <a:lnTo>
                  <a:pt x="349804" y="1049412"/>
                </a:lnTo>
                <a:lnTo>
                  <a:pt x="0" y="1399216"/>
                </a:lnTo>
                <a:close/>
              </a:path>
            </a:pathLst>
          </a:custGeom>
          <a:solidFill>
            <a:srgbClr val="CBCBCB">
              <a:alpha val="92939"/>
            </a:srgbClr>
          </a:solidFill>
        </p:spPr>
        <p:txBody>
          <a:bodyPr wrap="square" lIns="0" tIns="0" rIns="0" bIns="0" rtlCol="0"/>
          <a:lstStyle/>
          <a:p>
            <a:endParaRPr/>
          </a:p>
        </p:txBody>
      </p:sp>
      <p:sp>
        <p:nvSpPr>
          <p:cNvPr id="6" name="object 6"/>
          <p:cNvSpPr/>
          <p:nvPr/>
        </p:nvSpPr>
        <p:spPr>
          <a:xfrm>
            <a:off x="2042207" y="2787945"/>
            <a:ext cx="2036445" cy="349885"/>
          </a:xfrm>
          <a:custGeom>
            <a:avLst/>
            <a:gdLst/>
            <a:ahLst/>
            <a:cxnLst/>
            <a:rect l="l" t="t" r="r" b="b"/>
            <a:pathLst>
              <a:path w="2036445" h="349885">
                <a:moveTo>
                  <a:pt x="1686525" y="349804"/>
                </a:moveTo>
                <a:lnTo>
                  <a:pt x="0" y="349804"/>
                </a:lnTo>
                <a:lnTo>
                  <a:pt x="349803" y="0"/>
                </a:lnTo>
                <a:lnTo>
                  <a:pt x="2036330" y="0"/>
                </a:lnTo>
                <a:lnTo>
                  <a:pt x="1686525" y="349804"/>
                </a:lnTo>
                <a:close/>
              </a:path>
            </a:pathLst>
          </a:custGeom>
          <a:solidFill>
            <a:srgbClr val="FFFFFF">
              <a:alpha val="92939"/>
            </a:srgbClr>
          </a:solidFill>
        </p:spPr>
        <p:txBody>
          <a:bodyPr wrap="square" lIns="0" tIns="0" rIns="0" bIns="0" rtlCol="0"/>
          <a:lstStyle/>
          <a:p>
            <a:endParaRPr/>
          </a:p>
        </p:txBody>
      </p:sp>
      <p:sp>
        <p:nvSpPr>
          <p:cNvPr id="7" name="object 7"/>
          <p:cNvSpPr/>
          <p:nvPr/>
        </p:nvSpPr>
        <p:spPr>
          <a:xfrm>
            <a:off x="2042207" y="2787945"/>
            <a:ext cx="2036445" cy="1399540"/>
          </a:xfrm>
          <a:custGeom>
            <a:avLst/>
            <a:gdLst/>
            <a:ahLst/>
            <a:cxnLst/>
            <a:rect l="l" t="t" r="r" b="b"/>
            <a:pathLst>
              <a:path w="2036445" h="1399539">
                <a:moveTo>
                  <a:pt x="0" y="349804"/>
                </a:moveTo>
                <a:lnTo>
                  <a:pt x="349803" y="0"/>
                </a:lnTo>
                <a:lnTo>
                  <a:pt x="2036330" y="0"/>
                </a:lnTo>
                <a:lnTo>
                  <a:pt x="2036330" y="1049412"/>
                </a:lnTo>
                <a:lnTo>
                  <a:pt x="1686525" y="1399216"/>
                </a:lnTo>
                <a:lnTo>
                  <a:pt x="0" y="1399216"/>
                </a:lnTo>
                <a:lnTo>
                  <a:pt x="0" y="349804"/>
                </a:lnTo>
                <a:close/>
              </a:path>
            </a:pathLst>
          </a:custGeom>
          <a:ln w="12699">
            <a:solidFill>
              <a:srgbClr val="1C7F66"/>
            </a:solidFill>
          </a:ln>
        </p:spPr>
        <p:txBody>
          <a:bodyPr wrap="square" lIns="0" tIns="0" rIns="0" bIns="0" rtlCol="0"/>
          <a:lstStyle/>
          <a:p>
            <a:endParaRPr/>
          </a:p>
        </p:txBody>
      </p:sp>
      <p:sp>
        <p:nvSpPr>
          <p:cNvPr id="8" name="object 8"/>
          <p:cNvSpPr/>
          <p:nvPr/>
        </p:nvSpPr>
        <p:spPr>
          <a:xfrm>
            <a:off x="2042207" y="2787945"/>
            <a:ext cx="2036445" cy="349885"/>
          </a:xfrm>
          <a:custGeom>
            <a:avLst/>
            <a:gdLst/>
            <a:ahLst/>
            <a:cxnLst/>
            <a:rect l="l" t="t" r="r" b="b"/>
            <a:pathLst>
              <a:path w="2036445" h="349885">
                <a:moveTo>
                  <a:pt x="0" y="349804"/>
                </a:moveTo>
                <a:lnTo>
                  <a:pt x="1686525" y="349804"/>
                </a:lnTo>
                <a:lnTo>
                  <a:pt x="2036330" y="0"/>
                </a:lnTo>
              </a:path>
            </a:pathLst>
          </a:custGeom>
          <a:ln w="12699">
            <a:solidFill>
              <a:srgbClr val="1C7F66"/>
            </a:solidFill>
          </a:ln>
        </p:spPr>
        <p:txBody>
          <a:bodyPr wrap="square" lIns="0" tIns="0" rIns="0" bIns="0" rtlCol="0"/>
          <a:lstStyle/>
          <a:p>
            <a:endParaRPr/>
          </a:p>
        </p:txBody>
      </p:sp>
      <p:sp>
        <p:nvSpPr>
          <p:cNvPr id="9" name="object 9"/>
          <p:cNvSpPr/>
          <p:nvPr/>
        </p:nvSpPr>
        <p:spPr>
          <a:xfrm>
            <a:off x="3728733" y="3137749"/>
            <a:ext cx="0" cy="1049655"/>
          </a:xfrm>
          <a:custGeom>
            <a:avLst/>
            <a:gdLst/>
            <a:ahLst/>
            <a:cxnLst/>
            <a:rect l="l" t="t" r="r" b="b"/>
            <a:pathLst>
              <a:path h="1049654">
                <a:moveTo>
                  <a:pt x="0" y="0"/>
                </a:moveTo>
                <a:lnTo>
                  <a:pt x="0" y="1049412"/>
                </a:lnTo>
              </a:path>
            </a:pathLst>
          </a:custGeom>
          <a:ln w="12699">
            <a:solidFill>
              <a:srgbClr val="1C7F66"/>
            </a:solidFill>
          </a:ln>
        </p:spPr>
        <p:txBody>
          <a:bodyPr wrap="square" lIns="0" tIns="0" rIns="0" bIns="0" rtlCol="0"/>
          <a:lstStyle/>
          <a:p>
            <a:endParaRPr/>
          </a:p>
        </p:txBody>
      </p:sp>
      <p:sp>
        <p:nvSpPr>
          <p:cNvPr id="10" name="object 10"/>
          <p:cNvSpPr/>
          <p:nvPr/>
        </p:nvSpPr>
        <p:spPr>
          <a:xfrm>
            <a:off x="2494498" y="3597501"/>
            <a:ext cx="785589" cy="148381"/>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1" name="object 11"/>
          <p:cNvSpPr/>
          <p:nvPr/>
        </p:nvSpPr>
        <p:spPr>
          <a:xfrm>
            <a:off x="2042207" y="2383379"/>
            <a:ext cx="2036445" cy="344170"/>
          </a:xfrm>
          <a:custGeom>
            <a:avLst/>
            <a:gdLst/>
            <a:ahLst/>
            <a:cxnLst/>
            <a:rect l="l" t="t" r="r" b="b"/>
            <a:pathLst>
              <a:path w="2036445" h="344169">
                <a:moveTo>
                  <a:pt x="1718581" y="343775"/>
                </a:moveTo>
                <a:lnTo>
                  <a:pt x="0" y="343775"/>
                </a:lnTo>
                <a:lnTo>
                  <a:pt x="317748" y="0"/>
                </a:lnTo>
                <a:lnTo>
                  <a:pt x="2036330" y="0"/>
                </a:lnTo>
                <a:lnTo>
                  <a:pt x="1718581" y="343775"/>
                </a:lnTo>
                <a:close/>
              </a:path>
            </a:pathLst>
          </a:custGeom>
          <a:solidFill>
            <a:srgbClr val="E7E6E6"/>
          </a:solidFill>
        </p:spPr>
        <p:txBody>
          <a:bodyPr wrap="square" lIns="0" tIns="0" rIns="0" bIns="0" rtlCol="0"/>
          <a:lstStyle/>
          <a:p>
            <a:endParaRPr/>
          </a:p>
        </p:txBody>
      </p:sp>
      <p:sp>
        <p:nvSpPr>
          <p:cNvPr id="12" name="object 12"/>
          <p:cNvSpPr/>
          <p:nvPr/>
        </p:nvSpPr>
        <p:spPr>
          <a:xfrm>
            <a:off x="2042207" y="2383379"/>
            <a:ext cx="2036445" cy="344170"/>
          </a:xfrm>
          <a:custGeom>
            <a:avLst/>
            <a:gdLst/>
            <a:ahLst/>
            <a:cxnLst/>
            <a:rect l="l" t="t" r="r" b="b"/>
            <a:pathLst>
              <a:path w="2036445" h="344169">
                <a:moveTo>
                  <a:pt x="0" y="343775"/>
                </a:moveTo>
                <a:lnTo>
                  <a:pt x="317748" y="0"/>
                </a:lnTo>
                <a:lnTo>
                  <a:pt x="2036330" y="0"/>
                </a:lnTo>
                <a:lnTo>
                  <a:pt x="1718581" y="343775"/>
                </a:lnTo>
                <a:lnTo>
                  <a:pt x="0" y="343775"/>
                </a:lnTo>
                <a:close/>
              </a:path>
            </a:pathLst>
          </a:custGeom>
          <a:ln w="12699">
            <a:solidFill>
              <a:srgbClr val="1C7F66"/>
            </a:solidFill>
          </a:ln>
        </p:spPr>
        <p:txBody>
          <a:bodyPr wrap="square" lIns="0" tIns="0" rIns="0" bIns="0" rtlCol="0"/>
          <a:lstStyle/>
          <a:p>
            <a:endParaRPr/>
          </a:p>
        </p:txBody>
      </p:sp>
      <p:sp>
        <p:nvSpPr>
          <p:cNvPr id="13" name="object 13"/>
          <p:cNvSpPr/>
          <p:nvPr/>
        </p:nvSpPr>
        <p:spPr>
          <a:xfrm>
            <a:off x="2919162" y="2737768"/>
            <a:ext cx="191445" cy="235247"/>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4" name="object 14"/>
          <p:cNvSpPr/>
          <p:nvPr/>
        </p:nvSpPr>
        <p:spPr>
          <a:xfrm>
            <a:off x="2081374" y="909100"/>
            <a:ext cx="1885007" cy="1780770"/>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5" name="object 15"/>
          <p:cNvSpPr/>
          <p:nvPr/>
        </p:nvSpPr>
        <p:spPr>
          <a:xfrm>
            <a:off x="4378799" y="4024197"/>
            <a:ext cx="1081980" cy="188862"/>
          </a:xfrm>
          <a:prstGeom prst="rect">
            <a:avLst/>
          </a:prstGeom>
          <a:blipFill>
            <a:blip r:embed="rId6"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6" name="object 16"/>
          <p:cNvSpPr txBox="1">
            <a:spLocks noGrp="1"/>
          </p:cNvSpPr>
          <p:nvPr>
            <p:ph type="title"/>
          </p:nvPr>
        </p:nvSpPr>
        <p:spPr>
          <a:xfrm>
            <a:off x="382950" y="62179"/>
            <a:ext cx="1958975" cy="880744"/>
          </a:xfrm>
          <a:prstGeom prst="rect">
            <a:avLst/>
          </a:prstGeom>
        </p:spPr>
        <p:txBody>
          <a:bodyPr vert="horz" wrap="square" lIns="0" tIns="10795" rIns="0" bIns="0" rtlCol="0">
            <a:spAutoFit/>
          </a:bodyPr>
          <a:lstStyle/>
          <a:p>
            <a:pPr marL="12700" marR="5080">
              <a:lnSpc>
                <a:spcPct val="100400"/>
              </a:lnSpc>
              <a:spcBef>
                <a:spcPts val="85"/>
              </a:spcBef>
            </a:pPr>
            <a:r>
              <a:rPr spc="-5" dirty="0"/>
              <a:t>Fast</a:t>
            </a:r>
            <a:r>
              <a:rPr spc="-105" dirty="0"/>
              <a:t> </a:t>
            </a:r>
            <a:r>
              <a:rPr spc="-5" dirty="0"/>
              <a:t>R-CNN  </a:t>
            </a:r>
            <a:r>
              <a:rPr dirty="0"/>
              <a:t>(Training)</a:t>
            </a:r>
          </a:p>
        </p:txBody>
      </p:sp>
      <p:sp>
        <p:nvSpPr>
          <p:cNvPr id="17" name="object 17"/>
          <p:cNvSpPr/>
          <p:nvPr/>
        </p:nvSpPr>
        <p:spPr>
          <a:xfrm>
            <a:off x="2936749" y="401774"/>
            <a:ext cx="2060575" cy="272415"/>
          </a:xfrm>
          <a:custGeom>
            <a:avLst/>
            <a:gdLst/>
            <a:ahLst/>
            <a:cxnLst/>
            <a:rect l="l" t="t" r="r" b="b"/>
            <a:pathLst>
              <a:path w="2060575" h="272415">
                <a:moveTo>
                  <a:pt x="0" y="0"/>
                </a:moveTo>
                <a:lnTo>
                  <a:pt x="2060099" y="0"/>
                </a:lnTo>
                <a:lnTo>
                  <a:pt x="2060099" y="272399"/>
                </a:lnTo>
                <a:lnTo>
                  <a:pt x="0" y="272399"/>
                </a:lnTo>
                <a:lnTo>
                  <a:pt x="0" y="0"/>
                </a:lnTo>
                <a:close/>
              </a:path>
            </a:pathLst>
          </a:custGeom>
          <a:ln w="19049">
            <a:solidFill>
              <a:srgbClr val="29AE8C"/>
            </a:solidFill>
          </a:ln>
        </p:spPr>
        <p:txBody>
          <a:bodyPr wrap="square" lIns="0" tIns="0" rIns="0" bIns="0" rtlCol="0"/>
          <a:lstStyle/>
          <a:p>
            <a:endParaRPr/>
          </a:p>
        </p:txBody>
      </p:sp>
      <p:sp>
        <p:nvSpPr>
          <p:cNvPr id="18" name="object 18"/>
          <p:cNvSpPr/>
          <p:nvPr/>
        </p:nvSpPr>
        <p:spPr>
          <a:xfrm>
            <a:off x="3037709" y="487482"/>
            <a:ext cx="1795759" cy="155376"/>
          </a:xfrm>
          <a:prstGeom prst="rect">
            <a:avLst/>
          </a:prstGeom>
          <a:blipFill>
            <a:blip r:embed="rId7"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9" name="object 19"/>
          <p:cNvSpPr/>
          <p:nvPr/>
        </p:nvSpPr>
        <p:spPr>
          <a:xfrm>
            <a:off x="2895125" y="713159"/>
            <a:ext cx="210399" cy="201060"/>
          </a:xfrm>
          <a:prstGeom prst="rect">
            <a:avLst/>
          </a:prstGeom>
          <a:blipFill>
            <a:blip r:embed="rId8"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0" name="object 20"/>
          <p:cNvSpPr/>
          <p:nvPr/>
        </p:nvSpPr>
        <p:spPr>
          <a:xfrm>
            <a:off x="3536646" y="765511"/>
            <a:ext cx="191499" cy="234999"/>
          </a:xfrm>
          <a:prstGeom prst="rect">
            <a:avLst/>
          </a:prstGeom>
          <a:blipFill>
            <a:blip r:embed="rId9"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1" name="object 21"/>
          <p:cNvSpPr/>
          <p:nvPr/>
        </p:nvSpPr>
        <p:spPr>
          <a:xfrm>
            <a:off x="5205053" y="467232"/>
            <a:ext cx="1028090" cy="124717"/>
          </a:xfrm>
          <a:prstGeom prst="rect">
            <a:avLst/>
          </a:prstGeom>
          <a:blipFill>
            <a:blip r:embed="rId10"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2" name="object 22"/>
          <p:cNvSpPr txBox="1"/>
          <p:nvPr/>
        </p:nvSpPr>
        <p:spPr>
          <a:xfrm>
            <a:off x="5521349" y="4318735"/>
            <a:ext cx="3416300" cy="262890"/>
          </a:xfrm>
          <a:prstGeom prst="rect">
            <a:avLst/>
          </a:prstGeom>
        </p:spPr>
        <p:txBody>
          <a:bodyPr vert="horz" wrap="square" lIns="0" tIns="3175" rIns="0" bIns="0" rtlCol="0">
            <a:spAutoFit/>
          </a:bodyPr>
          <a:lstStyle/>
          <a:p>
            <a:pPr marL="12700">
              <a:lnSpc>
                <a:spcPct val="100000"/>
              </a:lnSpc>
              <a:spcBef>
                <a:spcPts val="25"/>
              </a:spcBef>
            </a:pPr>
            <a:r>
              <a:rPr sz="800" spc="-5" dirty="0">
                <a:latin typeface="Arial"/>
                <a:cs typeface="Arial"/>
              </a:rPr>
              <a:t>Girshick, </a:t>
            </a:r>
            <a:r>
              <a:rPr sz="800" dirty="0">
                <a:latin typeface="Arial"/>
                <a:cs typeface="Arial"/>
              </a:rPr>
              <a:t>“Fast </a:t>
            </a:r>
            <a:r>
              <a:rPr sz="800" spc="-5" dirty="0">
                <a:latin typeface="Arial"/>
                <a:cs typeface="Arial"/>
              </a:rPr>
              <a:t>R-CNN”, ICCV</a:t>
            </a:r>
            <a:r>
              <a:rPr sz="800" spc="-15" dirty="0">
                <a:latin typeface="Arial"/>
                <a:cs typeface="Arial"/>
              </a:rPr>
              <a:t> </a:t>
            </a:r>
            <a:r>
              <a:rPr sz="800" spc="-5" dirty="0">
                <a:latin typeface="Arial"/>
                <a:cs typeface="Arial"/>
              </a:rPr>
              <a:t>2015.</a:t>
            </a:r>
            <a:endParaRPr sz="800">
              <a:latin typeface="Arial"/>
              <a:cs typeface="Arial"/>
            </a:endParaRPr>
          </a:p>
          <a:p>
            <a:pPr marL="12700">
              <a:lnSpc>
                <a:spcPct val="100000"/>
              </a:lnSpc>
              <a:spcBef>
                <a:spcPts val="15"/>
              </a:spcBef>
            </a:pPr>
            <a:r>
              <a:rPr sz="800" spc="-5" dirty="0">
                <a:latin typeface="Arial"/>
                <a:cs typeface="Arial"/>
              </a:rPr>
              <a:t>Figure </a:t>
            </a:r>
            <a:r>
              <a:rPr sz="800" dirty="0">
                <a:latin typeface="Arial"/>
                <a:cs typeface="Arial"/>
              </a:rPr>
              <a:t>copyright </a:t>
            </a:r>
            <a:r>
              <a:rPr sz="800" spc="-5" dirty="0">
                <a:latin typeface="Arial"/>
                <a:cs typeface="Arial"/>
              </a:rPr>
              <a:t>Ross Girshick, 2015; </a:t>
            </a:r>
            <a:r>
              <a:rPr sz="800" u="sng" spc="-5" dirty="0">
                <a:solidFill>
                  <a:srgbClr val="1155CC"/>
                </a:solidFill>
                <a:uFill>
                  <a:solidFill>
                    <a:srgbClr val="1155CC"/>
                  </a:solidFill>
                </a:uFill>
                <a:latin typeface="Arial"/>
                <a:cs typeface="Arial"/>
                <a:hlinkClick r:id="rId11"/>
              </a:rPr>
              <a:t>source</a:t>
            </a:r>
            <a:r>
              <a:rPr sz="800" spc="-5" dirty="0">
                <a:latin typeface="Arial"/>
                <a:cs typeface="Arial"/>
              </a:rPr>
              <a:t>. Reproduced with</a:t>
            </a:r>
            <a:r>
              <a:rPr sz="800" spc="-30" dirty="0">
                <a:latin typeface="Arial"/>
                <a:cs typeface="Arial"/>
              </a:rPr>
              <a:t> </a:t>
            </a:r>
            <a:r>
              <a:rPr sz="800" spc="-5" dirty="0">
                <a:latin typeface="Arial"/>
                <a:cs typeface="Arial"/>
              </a:rPr>
              <a:t>permission.</a:t>
            </a:r>
            <a:endParaRPr sz="800">
              <a:latin typeface="Arial"/>
              <a:cs typeface="Arial"/>
            </a:endParaRPr>
          </a:p>
        </p:txBody>
      </p:sp>
      <p:sp>
        <p:nvSpPr>
          <p:cNvPr id="24" name="object 24"/>
          <p:cNvSpPr txBox="1"/>
          <p:nvPr/>
        </p:nvSpPr>
        <p:spPr>
          <a:xfrm>
            <a:off x="7456525" y="4704900"/>
            <a:ext cx="1564005" cy="309245"/>
          </a:xfrm>
          <a:prstGeom prst="rect">
            <a:avLst/>
          </a:prstGeom>
        </p:spPr>
        <p:txBody>
          <a:bodyPr vert="horz" wrap="square" lIns="0" tIns="0" rIns="0" bIns="0" rtlCol="0">
            <a:spAutoFit/>
          </a:bodyPr>
          <a:lstStyle/>
          <a:p>
            <a:pPr marL="12700">
              <a:lnSpc>
                <a:spcPts val="2310"/>
              </a:lnSpc>
            </a:pPr>
            <a:r>
              <a:rPr sz="2000" dirty="0">
                <a:solidFill>
                  <a:srgbClr val="FFFFFF"/>
                </a:solidFill>
                <a:latin typeface="Arial"/>
                <a:cs typeface="Arial"/>
              </a:rPr>
              <a:t>May </a:t>
            </a:r>
            <a:r>
              <a:rPr sz="2000" spc="-5" dirty="0">
                <a:solidFill>
                  <a:srgbClr val="FFFFFF"/>
                </a:solidFill>
                <a:latin typeface="Arial"/>
                <a:cs typeface="Arial"/>
              </a:rPr>
              <a:t>10,</a:t>
            </a:r>
            <a:r>
              <a:rPr sz="2000" spc="-95" dirty="0">
                <a:solidFill>
                  <a:srgbClr val="FFFFFF"/>
                </a:solidFill>
                <a:latin typeface="Arial"/>
                <a:cs typeface="Arial"/>
              </a:rPr>
              <a:t> </a:t>
            </a:r>
            <a:r>
              <a:rPr sz="2000" spc="-5" dirty="0">
                <a:solidFill>
                  <a:srgbClr val="FFFFFF"/>
                </a:solidFill>
                <a:latin typeface="Arial"/>
                <a:cs typeface="Arial"/>
              </a:rPr>
              <a:t>2017</a:t>
            </a:r>
            <a:endParaRPr sz="2000">
              <a:latin typeface="Arial"/>
              <a:cs typeface="Arial"/>
            </a:endParaRPr>
          </a:p>
        </p:txBody>
      </p:sp>
      <p:sp>
        <p:nvSpPr>
          <p:cNvPr id="23" name="Footer Placeholder 22">
            <a:extLst>
              <a:ext uri="{FF2B5EF4-FFF2-40B4-BE49-F238E27FC236}">
                <a16:creationId xmlns:a16="http://schemas.microsoft.com/office/drawing/2014/main" id="{0198DE04-6A16-4642-B703-A5F97ECD2044}"/>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73025" y="54736"/>
            <a:ext cx="4593590" cy="574040"/>
          </a:xfrm>
          <a:prstGeom prst="rect">
            <a:avLst/>
          </a:prstGeom>
        </p:spPr>
        <p:txBody>
          <a:bodyPr vert="horz" wrap="square" lIns="0" tIns="12700" rIns="0" bIns="0" rtlCol="0">
            <a:spAutoFit/>
          </a:bodyPr>
          <a:lstStyle/>
          <a:p>
            <a:pPr marL="12700">
              <a:lnSpc>
                <a:spcPct val="100000"/>
              </a:lnSpc>
              <a:spcBef>
                <a:spcPts val="100"/>
              </a:spcBef>
            </a:pPr>
            <a:r>
              <a:rPr sz="3600" spc="-10" dirty="0"/>
              <a:t>Fully </a:t>
            </a:r>
            <a:r>
              <a:rPr sz="3600" spc="-5" dirty="0"/>
              <a:t>Connected</a:t>
            </a:r>
            <a:r>
              <a:rPr sz="3600" spc="-85" dirty="0"/>
              <a:t> </a:t>
            </a:r>
            <a:r>
              <a:rPr sz="3600" spc="-5" dirty="0"/>
              <a:t>Layer</a:t>
            </a:r>
            <a:endParaRPr sz="3600"/>
          </a:p>
        </p:txBody>
      </p:sp>
      <p:pic>
        <p:nvPicPr>
          <p:cNvPr id="34" name="Picture 33">
            <a:extLst>
              <a:ext uri="{FF2B5EF4-FFF2-40B4-BE49-F238E27FC236}">
                <a16:creationId xmlns:a16="http://schemas.microsoft.com/office/drawing/2014/main" id="{76C94188-1D57-47C1-BE87-7D28EC353CB8}"/>
              </a:ext>
            </a:extLst>
          </p:cNvPr>
          <p:cNvPicPr>
            <a:picLocks noChangeAspect="1"/>
          </p:cNvPicPr>
          <p:nvPr/>
        </p:nvPicPr>
        <p:blipFill>
          <a:blip r:embed="rId2"/>
          <a:stretch>
            <a:fillRect/>
          </a:stretch>
        </p:blipFill>
        <p:spPr>
          <a:xfrm>
            <a:off x="685800" y="1247298"/>
            <a:ext cx="3225800" cy="2667613"/>
          </a:xfrm>
          <a:prstGeom prst="rect">
            <a:avLst/>
          </a:prstGeom>
        </p:spPr>
      </p:pic>
      <p:pic>
        <p:nvPicPr>
          <p:cNvPr id="35" name="Picture 34">
            <a:extLst>
              <a:ext uri="{FF2B5EF4-FFF2-40B4-BE49-F238E27FC236}">
                <a16:creationId xmlns:a16="http://schemas.microsoft.com/office/drawing/2014/main" id="{A95C37AE-6F47-42BD-8C73-9A0AF0010E3B}"/>
              </a:ext>
            </a:extLst>
          </p:cNvPr>
          <p:cNvPicPr>
            <a:picLocks noChangeAspect="1"/>
          </p:cNvPicPr>
          <p:nvPr/>
        </p:nvPicPr>
        <p:blipFill>
          <a:blip r:embed="rId3"/>
          <a:stretch>
            <a:fillRect/>
          </a:stretch>
        </p:blipFill>
        <p:spPr>
          <a:xfrm>
            <a:off x="4876800" y="1220628"/>
            <a:ext cx="3225800" cy="2419350"/>
          </a:xfrm>
          <a:prstGeom prst="rect">
            <a:avLst/>
          </a:prstGeom>
        </p:spPr>
      </p:pic>
      <p:sp>
        <p:nvSpPr>
          <p:cNvPr id="2" name="Footer Placeholder 1">
            <a:extLst>
              <a:ext uri="{FF2B5EF4-FFF2-40B4-BE49-F238E27FC236}">
                <a16:creationId xmlns:a16="http://schemas.microsoft.com/office/drawing/2014/main" id="{91FE7473-D104-4D74-8F7D-677B061AE0F2}"/>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56672" y="3367825"/>
            <a:ext cx="3499499" cy="1157999"/>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 name="object 3"/>
          <p:cNvSpPr/>
          <p:nvPr/>
        </p:nvSpPr>
        <p:spPr>
          <a:xfrm>
            <a:off x="1256672" y="3367825"/>
            <a:ext cx="3500120" cy="1158240"/>
          </a:xfrm>
          <a:custGeom>
            <a:avLst/>
            <a:gdLst/>
            <a:ahLst/>
            <a:cxnLst/>
            <a:rect l="l" t="t" r="r" b="b"/>
            <a:pathLst>
              <a:path w="3500120" h="1158239">
                <a:moveTo>
                  <a:pt x="0" y="1157999"/>
                </a:moveTo>
                <a:lnTo>
                  <a:pt x="1070327" y="0"/>
                </a:lnTo>
                <a:lnTo>
                  <a:pt x="3499499" y="0"/>
                </a:lnTo>
                <a:lnTo>
                  <a:pt x="2429172" y="1157999"/>
                </a:lnTo>
                <a:lnTo>
                  <a:pt x="0" y="1157999"/>
                </a:lnTo>
                <a:close/>
              </a:path>
            </a:pathLst>
          </a:custGeom>
          <a:ln w="12699">
            <a:solidFill>
              <a:srgbClr val="1C7F66"/>
            </a:solidFill>
          </a:ln>
        </p:spPr>
        <p:txBody>
          <a:bodyPr wrap="square" lIns="0" tIns="0" rIns="0" bIns="0" rtlCol="0"/>
          <a:lstStyle/>
          <a:p>
            <a:endParaRPr/>
          </a:p>
        </p:txBody>
      </p:sp>
      <p:sp>
        <p:nvSpPr>
          <p:cNvPr id="4" name="object 4"/>
          <p:cNvSpPr/>
          <p:nvPr/>
        </p:nvSpPr>
        <p:spPr>
          <a:xfrm>
            <a:off x="2042207" y="3137745"/>
            <a:ext cx="1687195" cy="1049655"/>
          </a:xfrm>
          <a:custGeom>
            <a:avLst/>
            <a:gdLst/>
            <a:ahLst/>
            <a:cxnLst/>
            <a:rect l="l" t="t" r="r" b="b"/>
            <a:pathLst>
              <a:path w="1687195" h="1049654">
                <a:moveTo>
                  <a:pt x="0" y="0"/>
                </a:moveTo>
                <a:lnTo>
                  <a:pt x="1686600" y="0"/>
                </a:lnTo>
                <a:lnTo>
                  <a:pt x="1686600" y="1049399"/>
                </a:lnTo>
                <a:lnTo>
                  <a:pt x="0" y="1049399"/>
                </a:lnTo>
                <a:lnTo>
                  <a:pt x="0" y="0"/>
                </a:lnTo>
                <a:close/>
              </a:path>
            </a:pathLst>
          </a:custGeom>
          <a:solidFill>
            <a:srgbClr val="FFFFFF">
              <a:alpha val="92939"/>
            </a:srgbClr>
          </a:solidFill>
        </p:spPr>
        <p:txBody>
          <a:bodyPr wrap="square" lIns="0" tIns="0" rIns="0" bIns="0" rtlCol="0"/>
          <a:lstStyle/>
          <a:p>
            <a:endParaRPr/>
          </a:p>
        </p:txBody>
      </p:sp>
      <p:sp>
        <p:nvSpPr>
          <p:cNvPr id="5" name="object 5"/>
          <p:cNvSpPr/>
          <p:nvPr/>
        </p:nvSpPr>
        <p:spPr>
          <a:xfrm>
            <a:off x="3728807" y="2787945"/>
            <a:ext cx="349885" cy="1399540"/>
          </a:xfrm>
          <a:custGeom>
            <a:avLst/>
            <a:gdLst/>
            <a:ahLst/>
            <a:cxnLst/>
            <a:rect l="l" t="t" r="r" b="b"/>
            <a:pathLst>
              <a:path w="349885" h="1399539">
                <a:moveTo>
                  <a:pt x="0" y="1399199"/>
                </a:moveTo>
                <a:lnTo>
                  <a:pt x="0" y="349799"/>
                </a:lnTo>
                <a:lnTo>
                  <a:pt x="349799" y="0"/>
                </a:lnTo>
                <a:lnTo>
                  <a:pt x="349799" y="1049399"/>
                </a:lnTo>
                <a:lnTo>
                  <a:pt x="0" y="1399199"/>
                </a:lnTo>
                <a:close/>
              </a:path>
            </a:pathLst>
          </a:custGeom>
          <a:solidFill>
            <a:srgbClr val="CBCBCB">
              <a:alpha val="92939"/>
            </a:srgbClr>
          </a:solidFill>
        </p:spPr>
        <p:txBody>
          <a:bodyPr wrap="square" lIns="0" tIns="0" rIns="0" bIns="0" rtlCol="0"/>
          <a:lstStyle/>
          <a:p>
            <a:endParaRPr/>
          </a:p>
        </p:txBody>
      </p:sp>
      <p:sp>
        <p:nvSpPr>
          <p:cNvPr id="6" name="object 6"/>
          <p:cNvSpPr/>
          <p:nvPr/>
        </p:nvSpPr>
        <p:spPr>
          <a:xfrm>
            <a:off x="2042207" y="2787945"/>
            <a:ext cx="2036445" cy="349885"/>
          </a:xfrm>
          <a:custGeom>
            <a:avLst/>
            <a:gdLst/>
            <a:ahLst/>
            <a:cxnLst/>
            <a:rect l="l" t="t" r="r" b="b"/>
            <a:pathLst>
              <a:path w="2036445" h="349885">
                <a:moveTo>
                  <a:pt x="1686600" y="349799"/>
                </a:moveTo>
                <a:lnTo>
                  <a:pt x="0" y="349799"/>
                </a:lnTo>
                <a:lnTo>
                  <a:pt x="349799" y="0"/>
                </a:lnTo>
                <a:lnTo>
                  <a:pt x="2036400" y="0"/>
                </a:lnTo>
                <a:lnTo>
                  <a:pt x="1686600" y="349799"/>
                </a:lnTo>
                <a:close/>
              </a:path>
            </a:pathLst>
          </a:custGeom>
          <a:solidFill>
            <a:srgbClr val="FFFFFF">
              <a:alpha val="92939"/>
            </a:srgbClr>
          </a:solidFill>
        </p:spPr>
        <p:txBody>
          <a:bodyPr wrap="square" lIns="0" tIns="0" rIns="0" bIns="0" rtlCol="0"/>
          <a:lstStyle/>
          <a:p>
            <a:endParaRPr/>
          </a:p>
        </p:txBody>
      </p:sp>
      <p:sp>
        <p:nvSpPr>
          <p:cNvPr id="7" name="object 7"/>
          <p:cNvSpPr/>
          <p:nvPr/>
        </p:nvSpPr>
        <p:spPr>
          <a:xfrm>
            <a:off x="2042207" y="2787945"/>
            <a:ext cx="2036445" cy="1399540"/>
          </a:xfrm>
          <a:custGeom>
            <a:avLst/>
            <a:gdLst/>
            <a:ahLst/>
            <a:cxnLst/>
            <a:rect l="l" t="t" r="r" b="b"/>
            <a:pathLst>
              <a:path w="2036445" h="1399539">
                <a:moveTo>
                  <a:pt x="0" y="349799"/>
                </a:moveTo>
                <a:lnTo>
                  <a:pt x="349799" y="0"/>
                </a:lnTo>
                <a:lnTo>
                  <a:pt x="2036400" y="0"/>
                </a:lnTo>
                <a:lnTo>
                  <a:pt x="2036400" y="1049399"/>
                </a:lnTo>
                <a:lnTo>
                  <a:pt x="1686600" y="1399199"/>
                </a:lnTo>
                <a:lnTo>
                  <a:pt x="0" y="1399199"/>
                </a:lnTo>
                <a:lnTo>
                  <a:pt x="0" y="349799"/>
                </a:lnTo>
                <a:close/>
              </a:path>
            </a:pathLst>
          </a:custGeom>
          <a:ln w="12699">
            <a:solidFill>
              <a:srgbClr val="1C7F66"/>
            </a:solidFill>
          </a:ln>
        </p:spPr>
        <p:txBody>
          <a:bodyPr wrap="square" lIns="0" tIns="0" rIns="0" bIns="0" rtlCol="0"/>
          <a:lstStyle/>
          <a:p>
            <a:endParaRPr/>
          </a:p>
        </p:txBody>
      </p:sp>
      <p:sp>
        <p:nvSpPr>
          <p:cNvPr id="8" name="object 8"/>
          <p:cNvSpPr/>
          <p:nvPr/>
        </p:nvSpPr>
        <p:spPr>
          <a:xfrm>
            <a:off x="2042207" y="2787945"/>
            <a:ext cx="2036445" cy="349885"/>
          </a:xfrm>
          <a:custGeom>
            <a:avLst/>
            <a:gdLst/>
            <a:ahLst/>
            <a:cxnLst/>
            <a:rect l="l" t="t" r="r" b="b"/>
            <a:pathLst>
              <a:path w="2036445" h="349885">
                <a:moveTo>
                  <a:pt x="0" y="349799"/>
                </a:moveTo>
                <a:lnTo>
                  <a:pt x="1686600" y="349799"/>
                </a:lnTo>
                <a:lnTo>
                  <a:pt x="2036400" y="0"/>
                </a:lnTo>
              </a:path>
            </a:pathLst>
          </a:custGeom>
          <a:ln w="12699">
            <a:solidFill>
              <a:srgbClr val="1C7F66"/>
            </a:solidFill>
          </a:ln>
        </p:spPr>
        <p:txBody>
          <a:bodyPr wrap="square" lIns="0" tIns="0" rIns="0" bIns="0" rtlCol="0"/>
          <a:lstStyle/>
          <a:p>
            <a:endParaRPr/>
          </a:p>
        </p:txBody>
      </p:sp>
      <p:sp>
        <p:nvSpPr>
          <p:cNvPr id="9" name="object 9"/>
          <p:cNvSpPr/>
          <p:nvPr/>
        </p:nvSpPr>
        <p:spPr>
          <a:xfrm>
            <a:off x="3728807" y="3137745"/>
            <a:ext cx="0" cy="1049655"/>
          </a:xfrm>
          <a:custGeom>
            <a:avLst/>
            <a:gdLst/>
            <a:ahLst/>
            <a:cxnLst/>
            <a:rect l="l" t="t" r="r" b="b"/>
            <a:pathLst>
              <a:path h="1049654">
                <a:moveTo>
                  <a:pt x="0" y="0"/>
                </a:moveTo>
                <a:lnTo>
                  <a:pt x="0" y="1049399"/>
                </a:lnTo>
              </a:path>
            </a:pathLst>
          </a:custGeom>
          <a:ln w="12699">
            <a:solidFill>
              <a:srgbClr val="1C7F66"/>
            </a:solidFill>
          </a:ln>
        </p:spPr>
        <p:txBody>
          <a:bodyPr wrap="square" lIns="0" tIns="0" rIns="0" bIns="0" rtlCol="0"/>
          <a:lstStyle/>
          <a:p>
            <a:endParaRPr/>
          </a:p>
        </p:txBody>
      </p:sp>
      <p:sp>
        <p:nvSpPr>
          <p:cNvPr id="10" name="object 10"/>
          <p:cNvSpPr/>
          <p:nvPr/>
        </p:nvSpPr>
        <p:spPr>
          <a:xfrm>
            <a:off x="2494535" y="3597491"/>
            <a:ext cx="785589" cy="148381"/>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1" name="object 11"/>
          <p:cNvSpPr/>
          <p:nvPr/>
        </p:nvSpPr>
        <p:spPr>
          <a:xfrm>
            <a:off x="2042207" y="2383379"/>
            <a:ext cx="2036445" cy="344170"/>
          </a:xfrm>
          <a:custGeom>
            <a:avLst/>
            <a:gdLst/>
            <a:ahLst/>
            <a:cxnLst/>
            <a:rect l="l" t="t" r="r" b="b"/>
            <a:pathLst>
              <a:path w="2036445" h="344169">
                <a:moveTo>
                  <a:pt x="1718628" y="343799"/>
                </a:moveTo>
                <a:lnTo>
                  <a:pt x="0" y="343799"/>
                </a:lnTo>
                <a:lnTo>
                  <a:pt x="317770" y="0"/>
                </a:lnTo>
                <a:lnTo>
                  <a:pt x="2036400" y="0"/>
                </a:lnTo>
                <a:lnTo>
                  <a:pt x="1718628" y="343799"/>
                </a:lnTo>
                <a:close/>
              </a:path>
            </a:pathLst>
          </a:custGeom>
          <a:solidFill>
            <a:srgbClr val="E7E6E6"/>
          </a:solidFill>
        </p:spPr>
        <p:txBody>
          <a:bodyPr wrap="square" lIns="0" tIns="0" rIns="0" bIns="0" rtlCol="0"/>
          <a:lstStyle/>
          <a:p>
            <a:endParaRPr/>
          </a:p>
        </p:txBody>
      </p:sp>
      <p:sp>
        <p:nvSpPr>
          <p:cNvPr id="12" name="object 12"/>
          <p:cNvSpPr/>
          <p:nvPr/>
        </p:nvSpPr>
        <p:spPr>
          <a:xfrm>
            <a:off x="2042207" y="2383379"/>
            <a:ext cx="2036445" cy="344170"/>
          </a:xfrm>
          <a:custGeom>
            <a:avLst/>
            <a:gdLst/>
            <a:ahLst/>
            <a:cxnLst/>
            <a:rect l="l" t="t" r="r" b="b"/>
            <a:pathLst>
              <a:path w="2036445" h="344169">
                <a:moveTo>
                  <a:pt x="0" y="343799"/>
                </a:moveTo>
                <a:lnTo>
                  <a:pt x="317770" y="0"/>
                </a:lnTo>
                <a:lnTo>
                  <a:pt x="2036400" y="0"/>
                </a:lnTo>
                <a:lnTo>
                  <a:pt x="1718628" y="343799"/>
                </a:lnTo>
                <a:lnTo>
                  <a:pt x="0" y="343799"/>
                </a:lnTo>
                <a:close/>
              </a:path>
            </a:pathLst>
          </a:custGeom>
          <a:ln w="12699">
            <a:solidFill>
              <a:srgbClr val="1C7F66"/>
            </a:solidFill>
          </a:ln>
        </p:spPr>
        <p:txBody>
          <a:bodyPr wrap="square" lIns="0" tIns="0" rIns="0" bIns="0" rtlCol="0"/>
          <a:lstStyle/>
          <a:p>
            <a:endParaRPr/>
          </a:p>
        </p:txBody>
      </p:sp>
      <p:sp>
        <p:nvSpPr>
          <p:cNvPr id="13" name="object 13"/>
          <p:cNvSpPr/>
          <p:nvPr/>
        </p:nvSpPr>
        <p:spPr>
          <a:xfrm>
            <a:off x="2919162" y="2737768"/>
            <a:ext cx="191499" cy="235299"/>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4" name="object 14"/>
          <p:cNvSpPr/>
          <p:nvPr/>
        </p:nvSpPr>
        <p:spPr>
          <a:xfrm>
            <a:off x="2081374" y="909100"/>
            <a:ext cx="1884899" cy="1780841"/>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5" name="object 15"/>
          <p:cNvSpPr/>
          <p:nvPr/>
        </p:nvSpPr>
        <p:spPr>
          <a:xfrm>
            <a:off x="4378799" y="4024197"/>
            <a:ext cx="1081980" cy="188862"/>
          </a:xfrm>
          <a:prstGeom prst="rect">
            <a:avLst/>
          </a:prstGeom>
          <a:blipFill>
            <a:blip r:embed="rId6"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6" name="object 16"/>
          <p:cNvSpPr txBox="1">
            <a:spLocks noGrp="1"/>
          </p:cNvSpPr>
          <p:nvPr>
            <p:ph type="title"/>
          </p:nvPr>
        </p:nvSpPr>
        <p:spPr>
          <a:xfrm>
            <a:off x="382950" y="62179"/>
            <a:ext cx="1958975" cy="880744"/>
          </a:xfrm>
          <a:prstGeom prst="rect">
            <a:avLst/>
          </a:prstGeom>
        </p:spPr>
        <p:txBody>
          <a:bodyPr vert="horz" wrap="square" lIns="0" tIns="10795" rIns="0" bIns="0" rtlCol="0">
            <a:spAutoFit/>
          </a:bodyPr>
          <a:lstStyle/>
          <a:p>
            <a:pPr marL="12700" marR="5080">
              <a:lnSpc>
                <a:spcPct val="100400"/>
              </a:lnSpc>
              <a:spcBef>
                <a:spcPts val="85"/>
              </a:spcBef>
            </a:pPr>
            <a:r>
              <a:rPr spc="-5" dirty="0"/>
              <a:t>Fast</a:t>
            </a:r>
            <a:r>
              <a:rPr spc="-105" dirty="0"/>
              <a:t> </a:t>
            </a:r>
            <a:r>
              <a:rPr spc="-5" dirty="0"/>
              <a:t>R-CNN  </a:t>
            </a:r>
            <a:r>
              <a:rPr dirty="0"/>
              <a:t>(Training)</a:t>
            </a:r>
          </a:p>
        </p:txBody>
      </p:sp>
      <p:sp>
        <p:nvSpPr>
          <p:cNvPr id="17" name="object 17"/>
          <p:cNvSpPr/>
          <p:nvPr/>
        </p:nvSpPr>
        <p:spPr>
          <a:xfrm>
            <a:off x="2936749" y="401774"/>
            <a:ext cx="2060575" cy="272415"/>
          </a:xfrm>
          <a:custGeom>
            <a:avLst/>
            <a:gdLst/>
            <a:ahLst/>
            <a:cxnLst/>
            <a:rect l="l" t="t" r="r" b="b"/>
            <a:pathLst>
              <a:path w="2060575" h="272415">
                <a:moveTo>
                  <a:pt x="0" y="0"/>
                </a:moveTo>
                <a:lnTo>
                  <a:pt x="2060099" y="0"/>
                </a:lnTo>
                <a:lnTo>
                  <a:pt x="2060099" y="272399"/>
                </a:lnTo>
                <a:lnTo>
                  <a:pt x="0" y="272399"/>
                </a:lnTo>
                <a:lnTo>
                  <a:pt x="0" y="0"/>
                </a:lnTo>
                <a:close/>
              </a:path>
            </a:pathLst>
          </a:custGeom>
          <a:ln w="19049">
            <a:solidFill>
              <a:srgbClr val="29AE8C"/>
            </a:solidFill>
          </a:ln>
        </p:spPr>
        <p:txBody>
          <a:bodyPr wrap="square" lIns="0" tIns="0" rIns="0" bIns="0" rtlCol="0"/>
          <a:lstStyle/>
          <a:p>
            <a:endParaRPr/>
          </a:p>
        </p:txBody>
      </p:sp>
      <p:sp>
        <p:nvSpPr>
          <p:cNvPr id="18" name="object 18"/>
          <p:cNvSpPr/>
          <p:nvPr/>
        </p:nvSpPr>
        <p:spPr>
          <a:xfrm>
            <a:off x="3037709" y="487482"/>
            <a:ext cx="1795759" cy="155376"/>
          </a:xfrm>
          <a:prstGeom prst="rect">
            <a:avLst/>
          </a:prstGeom>
          <a:blipFill>
            <a:blip r:embed="rId7"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9" name="object 19"/>
          <p:cNvSpPr/>
          <p:nvPr/>
        </p:nvSpPr>
        <p:spPr>
          <a:xfrm>
            <a:off x="2895125" y="713159"/>
            <a:ext cx="210399" cy="201060"/>
          </a:xfrm>
          <a:prstGeom prst="rect">
            <a:avLst/>
          </a:prstGeom>
          <a:blipFill>
            <a:blip r:embed="rId8"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0" name="object 20"/>
          <p:cNvSpPr/>
          <p:nvPr/>
        </p:nvSpPr>
        <p:spPr>
          <a:xfrm>
            <a:off x="3536646" y="765511"/>
            <a:ext cx="191499" cy="234999"/>
          </a:xfrm>
          <a:prstGeom prst="rect">
            <a:avLst/>
          </a:prstGeom>
          <a:blipFill>
            <a:blip r:embed="rId9"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1" name="object 21"/>
          <p:cNvSpPr/>
          <p:nvPr/>
        </p:nvSpPr>
        <p:spPr>
          <a:xfrm>
            <a:off x="5205053" y="467232"/>
            <a:ext cx="1028090" cy="124717"/>
          </a:xfrm>
          <a:prstGeom prst="rect">
            <a:avLst/>
          </a:prstGeom>
          <a:blipFill>
            <a:blip r:embed="rId10"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2" name="object 22"/>
          <p:cNvSpPr/>
          <p:nvPr/>
        </p:nvSpPr>
        <p:spPr>
          <a:xfrm>
            <a:off x="3015468" y="762319"/>
            <a:ext cx="275003" cy="273611"/>
          </a:xfrm>
          <a:prstGeom prst="rect">
            <a:avLst/>
          </a:prstGeom>
          <a:blipFill>
            <a:blip r:embed="rId11"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3" name="object 23"/>
          <p:cNvSpPr/>
          <p:nvPr/>
        </p:nvSpPr>
        <p:spPr>
          <a:xfrm>
            <a:off x="3556817" y="1394049"/>
            <a:ext cx="170657" cy="170657"/>
          </a:xfrm>
          <a:prstGeom prst="rect">
            <a:avLst/>
          </a:prstGeom>
          <a:blipFill>
            <a:blip r:embed="rId1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4" name="object 24"/>
          <p:cNvSpPr/>
          <p:nvPr/>
        </p:nvSpPr>
        <p:spPr>
          <a:xfrm>
            <a:off x="2787892" y="1941875"/>
            <a:ext cx="170657" cy="170657"/>
          </a:xfrm>
          <a:prstGeom prst="rect">
            <a:avLst/>
          </a:prstGeom>
          <a:blipFill>
            <a:blip r:embed="rId1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5" name="object 25"/>
          <p:cNvSpPr/>
          <p:nvPr/>
        </p:nvSpPr>
        <p:spPr>
          <a:xfrm>
            <a:off x="3751509" y="792999"/>
            <a:ext cx="81980" cy="213575"/>
          </a:xfrm>
          <a:prstGeom prst="rect">
            <a:avLst/>
          </a:prstGeom>
          <a:blipFill>
            <a:blip r:embed="rId1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6" name="object 26"/>
          <p:cNvSpPr/>
          <p:nvPr/>
        </p:nvSpPr>
        <p:spPr>
          <a:xfrm>
            <a:off x="2917019" y="1397085"/>
            <a:ext cx="202484" cy="181205"/>
          </a:xfrm>
          <a:prstGeom prst="rect">
            <a:avLst/>
          </a:prstGeom>
          <a:blipFill>
            <a:blip r:embed="rId1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7" name="object 27"/>
          <p:cNvSpPr/>
          <p:nvPr/>
        </p:nvSpPr>
        <p:spPr>
          <a:xfrm>
            <a:off x="3431282" y="1976811"/>
            <a:ext cx="152357" cy="152357"/>
          </a:xfrm>
          <a:prstGeom prst="rect">
            <a:avLst/>
          </a:prstGeom>
          <a:blipFill>
            <a:blip r:embed="rId1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8" name="object 28"/>
          <p:cNvSpPr/>
          <p:nvPr/>
        </p:nvSpPr>
        <p:spPr>
          <a:xfrm>
            <a:off x="3233459" y="1939250"/>
            <a:ext cx="81980" cy="177275"/>
          </a:xfrm>
          <a:prstGeom prst="rect">
            <a:avLst/>
          </a:prstGeom>
          <a:blipFill>
            <a:blip r:embed="rId16"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9" name="object 29"/>
          <p:cNvSpPr/>
          <p:nvPr/>
        </p:nvSpPr>
        <p:spPr>
          <a:xfrm>
            <a:off x="3210734" y="2404899"/>
            <a:ext cx="81980" cy="177275"/>
          </a:xfrm>
          <a:prstGeom prst="rect">
            <a:avLst/>
          </a:prstGeom>
          <a:blipFill>
            <a:blip r:embed="rId16"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0" name="object 30"/>
          <p:cNvSpPr/>
          <p:nvPr/>
        </p:nvSpPr>
        <p:spPr>
          <a:xfrm>
            <a:off x="2671784" y="2319937"/>
            <a:ext cx="81980" cy="177275"/>
          </a:xfrm>
          <a:prstGeom prst="rect">
            <a:avLst/>
          </a:prstGeom>
          <a:blipFill>
            <a:blip r:embed="rId16"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1" name="object 31"/>
          <p:cNvSpPr/>
          <p:nvPr/>
        </p:nvSpPr>
        <p:spPr>
          <a:xfrm>
            <a:off x="3779159" y="2328699"/>
            <a:ext cx="81980" cy="177275"/>
          </a:xfrm>
          <a:prstGeom prst="rect">
            <a:avLst/>
          </a:prstGeom>
          <a:blipFill>
            <a:blip r:embed="rId16"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2" name="object 32"/>
          <p:cNvSpPr/>
          <p:nvPr/>
        </p:nvSpPr>
        <p:spPr>
          <a:xfrm>
            <a:off x="3157709" y="2757624"/>
            <a:ext cx="81980" cy="177275"/>
          </a:xfrm>
          <a:prstGeom prst="rect">
            <a:avLst/>
          </a:prstGeom>
          <a:blipFill>
            <a:blip r:embed="rId16"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3" name="object 33"/>
          <p:cNvSpPr txBox="1"/>
          <p:nvPr/>
        </p:nvSpPr>
        <p:spPr>
          <a:xfrm>
            <a:off x="5521349" y="4318735"/>
            <a:ext cx="3416300" cy="262890"/>
          </a:xfrm>
          <a:prstGeom prst="rect">
            <a:avLst/>
          </a:prstGeom>
        </p:spPr>
        <p:txBody>
          <a:bodyPr vert="horz" wrap="square" lIns="0" tIns="3175" rIns="0" bIns="0" rtlCol="0">
            <a:spAutoFit/>
          </a:bodyPr>
          <a:lstStyle/>
          <a:p>
            <a:pPr marL="12700">
              <a:lnSpc>
                <a:spcPct val="100000"/>
              </a:lnSpc>
              <a:spcBef>
                <a:spcPts val="25"/>
              </a:spcBef>
            </a:pPr>
            <a:r>
              <a:rPr sz="800" spc="-5" dirty="0">
                <a:latin typeface="Arial"/>
                <a:cs typeface="Arial"/>
              </a:rPr>
              <a:t>Girshick, </a:t>
            </a:r>
            <a:r>
              <a:rPr sz="800" dirty="0">
                <a:latin typeface="Arial"/>
                <a:cs typeface="Arial"/>
              </a:rPr>
              <a:t>“Fast </a:t>
            </a:r>
            <a:r>
              <a:rPr sz="800" spc="-5" dirty="0">
                <a:latin typeface="Arial"/>
                <a:cs typeface="Arial"/>
              </a:rPr>
              <a:t>R-CNN”, ICCV</a:t>
            </a:r>
            <a:r>
              <a:rPr sz="800" spc="-15" dirty="0">
                <a:latin typeface="Arial"/>
                <a:cs typeface="Arial"/>
              </a:rPr>
              <a:t> </a:t>
            </a:r>
            <a:r>
              <a:rPr sz="800" spc="-5" dirty="0">
                <a:latin typeface="Arial"/>
                <a:cs typeface="Arial"/>
              </a:rPr>
              <a:t>2015.</a:t>
            </a:r>
            <a:endParaRPr sz="800">
              <a:latin typeface="Arial"/>
              <a:cs typeface="Arial"/>
            </a:endParaRPr>
          </a:p>
          <a:p>
            <a:pPr marL="12700">
              <a:lnSpc>
                <a:spcPct val="100000"/>
              </a:lnSpc>
              <a:spcBef>
                <a:spcPts val="15"/>
              </a:spcBef>
            </a:pPr>
            <a:r>
              <a:rPr sz="800" spc="-5" dirty="0">
                <a:latin typeface="Arial"/>
                <a:cs typeface="Arial"/>
              </a:rPr>
              <a:t>Figure </a:t>
            </a:r>
            <a:r>
              <a:rPr sz="800" dirty="0">
                <a:latin typeface="Arial"/>
                <a:cs typeface="Arial"/>
              </a:rPr>
              <a:t>copyright </a:t>
            </a:r>
            <a:r>
              <a:rPr sz="800" spc="-5" dirty="0">
                <a:latin typeface="Arial"/>
                <a:cs typeface="Arial"/>
              </a:rPr>
              <a:t>Ross Girshick, 2015; </a:t>
            </a:r>
            <a:r>
              <a:rPr sz="800" u="sng" spc="-5" dirty="0">
                <a:solidFill>
                  <a:srgbClr val="1155CC"/>
                </a:solidFill>
                <a:uFill>
                  <a:solidFill>
                    <a:srgbClr val="1155CC"/>
                  </a:solidFill>
                </a:uFill>
                <a:latin typeface="Arial"/>
                <a:cs typeface="Arial"/>
                <a:hlinkClick r:id="rId17"/>
              </a:rPr>
              <a:t>source</a:t>
            </a:r>
            <a:r>
              <a:rPr sz="800" spc="-5" dirty="0">
                <a:latin typeface="Arial"/>
                <a:cs typeface="Arial"/>
              </a:rPr>
              <a:t>. Reproduced with</a:t>
            </a:r>
            <a:r>
              <a:rPr sz="800" spc="-30" dirty="0">
                <a:latin typeface="Arial"/>
                <a:cs typeface="Arial"/>
              </a:rPr>
              <a:t> </a:t>
            </a:r>
            <a:r>
              <a:rPr sz="800" spc="-5" dirty="0">
                <a:latin typeface="Arial"/>
                <a:cs typeface="Arial"/>
              </a:rPr>
              <a:t>permission.</a:t>
            </a:r>
            <a:endParaRPr sz="800">
              <a:latin typeface="Arial"/>
              <a:cs typeface="Arial"/>
            </a:endParaRPr>
          </a:p>
        </p:txBody>
      </p:sp>
      <p:sp>
        <p:nvSpPr>
          <p:cNvPr id="35" name="object 35"/>
          <p:cNvSpPr txBox="1"/>
          <p:nvPr/>
        </p:nvSpPr>
        <p:spPr>
          <a:xfrm>
            <a:off x="7456525" y="4704900"/>
            <a:ext cx="1564005" cy="309245"/>
          </a:xfrm>
          <a:prstGeom prst="rect">
            <a:avLst/>
          </a:prstGeom>
        </p:spPr>
        <p:txBody>
          <a:bodyPr vert="horz" wrap="square" lIns="0" tIns="0" rIns="0" bIns="0" rtlCol="0">
            <a:spAutoFit/>
          </a:bodyPr>
          <a:lstStyle/>
          <a:p>
            <a:pPr marL="12700">
              <a:lnSpc>
                <a:spcPts val="2310"/>
              </a:lnSpc>
            </a:pPr>
            <a:r>
              <a:rPr sz="2000" dirty="0">
                <a:solidFill>
                  <a:srgbClr val="FFFFFF"/>
                </a:solidFill>
                <a:latin typeface="Arial"/>
                <a:cs typeface="Arial"/>
              </a:rPr>
              <a:t>May </a:t>
            </a:r>
            <a:r>
              <a:rPr sz="2000" spc="-5" dirty="0">
                <a:solidFill>
                  <a:srgbClr val="FFFFFF"/>
                </a:solidFill>
                <a:latin typeface="Arial"/>
                <a:cs typeface="Arial"/>
              </a:rPr>
              <a:t>10,</a:t>
            </a:r>
            <a:r>
              <a:rPr sz="2000" spc="-95" dirty="0">
                <a:solidFill>
                  <a:srgbClr val="FFFFFF"/>
                </a:solidFill>
                <a:latin typeface="Arial"/>
                <a:cs typeface="Arial"/>
              </a:rPr>
              <a:t> </a:t>
            </a:r>
            <a:r>
              <a:rPr sz="2000" spc="-5" dirty="0">
                <a:solidFill>
                  <a:srgbClr val="FFFFFF"/>
                </a:solidFill>
                <a:latin typeface="Arial"/>
                <a:cs typeface="Arial"/>
              </a:rPr>
              <a:t>2017</a:t>
            </a:r>
            <a:endParaRPr sz="2000">
              <a:latin typeface="Arial"/>
              <a:cs typeface="Arial"/>
            </a:endParaRPr>
          </a:p>
        </p:txBody>
      </p:sp>
      <p:sp>
        <p:nvSpPr>
          <p:cNvPr id="34" name="Footer Placeholder 33">
            <a:extLst>
              <a:ext uri="{FF2B5EF4-FFF2-40B4-BE49-F238E27FC236}">
                <a16:creationId xmlns:a16="http://schemas.microsoft.com/office/drawing/2014/main" id="{8FDBBAFF-A25F-4725-B61C-A22E7B0C9B66}"/>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5700" y="1603632"/>
            <a:ext cx="1461599" cy="126514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 name="object 3"/>
          <p:cNvSpPr txBox="1">
            <a:spLocks noGrp="1"/>
          </p:cNvSpPr>
          <p:nvPr>
            <p:ph type="title"/>
          </p:nvPr>
        </p:nvSpPr>
        <p:spPr>
          <a:xfrm>
            <a:off x="382950" y="276492"/>
            <a:ext cx="4305935" cy="452120"/>
          </a:xfrm>
          <a:prstGeom prst="rect">
            <a:avLst/>
          </a:prstGeom>
        </p:spPr>
        <p:txBody>
          <a:bodyPr vert="horz" wrap="square" lIns="0" tIns="12700" rIns="0" bIns="0" rtlCol="0">
            <a:spAutoFit/>
          </a:bodyPr>
          <a:lstStyle/>
          <a:p>
            <a:pPr marL="12700">
              <a:lnSpc>
                <a:spcPct val="100000"/>
              </a:lnSpc>
              <a:spcBef>
                <a:spcPts val="100"/>
              </a:spcBef>
            </a:pPr>
            <a:r>
              <a:rPr spc="-5" dirty="0"/>
              <a:t>Faster R-CNN: RoI</a:t>
            </a:r>
            <a:r>
              <a:rPr spc="-90" dirty="0"/>
              <a:t> </a:t>
            </a:r>
            <a:r>
              <a:rPr spc="-5" dirty="0"/>
              <a:t>Pooling</a:t>
            </a:r>
          </a:p>
        </p:txBody>
      </p:sp>
      <p:sp>
        <p:nvSpPr>
          <p:cNvPr id="4" name="object 4"/>
          <p:cNvSpPr/>
          <p:nvPr/>
        </p:nvSpPr>
        <p:spPr>
          <a:xfrm>
            <a:off x="2949774" y="2046057"/>
            <a:ext cx="881380" cy="838835"/>
          </a:xfrm>
          <a:custGeom>
            <a:avLst/>
            <a:gdLst/>
            <a:ahLst/>
            <a:cxnLst/>
            <a:rect l="l" t="t" r="r" b="b"/>
            <a:pathLst>
              <a:path w="881379" h="838835">
                <a:moveTo>
                  <a:pt x="0" y="0"/>
                </a:moveTo>
                <a:lnTo>
                  <a:pt x="880817" y="0"/>
                </a:lnTo>
                <a:lnTo>
                  <a:pt x="880817" y="838817"/>
                </a:lnTo>
                <a:lnTo>
                  <a:pt x="0" y="838817"/>
                </a:lnTo>
                <a:lnTo>
                  <a:pt x="0" y="0"/>
                </a:lnTo>
                <a:close/>
              </a:path>
            </a:pathLst>
          </a:custGeom>
          <a:solidFill>
            <a:srgbClr val="CCCCCC"/>
          </a:solidFill>
        </p:spPr>
        <p:txBody>
          <a:bodyPr wrap="square" lIns="0" tIns="0" rIns="0" bIns="0" rtlCol="0"/>
          <a:lstStyle/>
          <a:p>
            <a:endParaRPr/>
          </a:p>
        </p:txBody>
      </p:sp>
      <p:sp>
        <p:nvSpPr>
          <p:cNvPr id="5" name="object 5"/>
          <p:cNvSpPr/>
          <p:nvPr/>
        </p:nvSpPr>
        <p:spPr>
          <a:xfrm>
            <a:off x="3830592" y="1567574"/>
            <a:ext cx="478790" cy="1317625"/>
          </a:xfrm>
          <a:custGeom>
            <a:avLst/>
            <a:gdLst/>
            <a:ahLst/>
            <a:cxnLst/>
            <a:rect l="l" t="t" r="r" b="b"/>
            <a:pathLst>
              <a:path w="478789" h="1317625">
                <a:moveTo>
                  <a:pt x="0" y="1317299"/>
                </a:moveTo>
                <a:lnTo>
                  <a:pt x="0" y="478482"/>
                </a:lnTo>
                <a:lnTo>
                  <a:pt x="478482" y="0"/>
                </a:lnTo>
                <a:lnTo>
                  <a:pt x="478482" y="838817"/>
                </a:lnTo>
                <a:lnTo>
                  <a:pt x="0" y="1317299"/>
                </a:lnTo>
                <a:close/>
              </a:path>
            </a:pathLst>
          </a:custGeom>
          <a:solidFill>
            <a:srgbClr val="A3A3A3"/>
          </a:solidFill>
        </p:spPr>
        <p:txBody>
          <a:bodyPr wrap="square" lIns="0" tIns="0" rIns="0" bIns="0" rtlCol="0"/>
          <a:lstStyle/>
          <a:p>
            <a:endParaRPr/>
          </a:p>
        </p:txBody>
      </p:sp>
      <p:sp>
        <p:nvSpPr>
          <p:cNvPr id="6" name="object 6"/>
          <p:cNvSpPr/>
          <p:nvPr/>
        </p:nvSpPr>
        <p:spPr>
          <a:xfrm>
            <a:off x="2949774" y="1567574"/>
            <a:ext cx="1359535" cy="478790"/>
          </a:xfrm>
          <a:custGeom>
            <a:avLst/>
            <a:gdLst/>
            <a:ahLst/>
            <a:cxnLst/>
            <a:rect l="l" t="t" r="r" b="b"/>
            <a:pathLst>
              <a:path w="1359535" h="478789">
                <a:moveTo>
                  <a:pt x="880817" y="478482"/>
                </a:moveTo>
                <a:lnTo>
                  <a:pt x="0" y="478482"/>
                </a:lnTo>
                <a:lnTo>
                  <a:pt x="478482" y="0"/>
                </a:lnTo>
                <a:lnTo>
                  <a:pt x="1359299" y="0"/>
                </a:lnTo>
                <a:lnTo>
                  <a:pt x="880817" y="478482"/>
                </a:lnTo>
                <a:close/>
              </a:path>
            </a:pathLst>
          </a:custGeom>
          <a:solidFill>
            <a:srgbClr val="D6D6D6"/>
          </a:solidFill>
        </p:spPr>
        <p:txBody>
          <a:bodyPr wrap="square" lIns="0" tIns="0" rIns="0" bIns="0" rtlCol="0"/>
          <a:lstStyle/>
          <a:p>
            <a:endParaRPr/>
          </a:p>
        </p:txBody>
      </p:sp>
      <p:sp>
        <p:nvSpPr>
          <p:cNvPr id="7" name="object 7"/>
          <p:cNvSpPr/>
          <p:nvPr/>
        </p:nvSpPr>
        <p:spPr>
          <a:xfrm>
            <a:off x="2949774" y="1567574"/>
            <a:ext cx="1359535" cy="1317625"/>
          </a:xfrm>
          <a:custGeom>
            <a:avLst/>
            <a:gdLst/>
            <a:ahLst/>
            <a:cxnLst/>
            <a:rect l="l" t="t" r="r" b="b"/>
            <a:pathLst>
              <a:path w="1359535" h="1317625">
                <a:moveTo>
                  <a:pt x="0" y="478482"/>
                </a:moveTo>
                <a:lnTo>
                  <a:pt x="478482" y="0"/>
                </a:lnTo>
                <a:lnTo>
                  <a:pt x="1359299" y="0"/>
                </a:lnTo>
                <a:lnTo>
                  <a:pt x="1359299" y="838817"/>
                </a:lnTo>
                <a:lnTo>
                  <a:pt x="880817" y="1317299"/>
                </a:lnTo>
                <a:lnTo>
                  <a:pt x="0" y="1317299"/>
                </a:lnTo>
                <a:lnTo>
                  <a:pt x="0" y="478482"/>
                </a:lnTo>
                <a:close/>
              </a:path>
            </a:pathLst>
          </a:custGeom>
          <a:ln w="9524">
            <a:solidFill>
              <a:srgbClr val="666666"/>
            </a:solidFill>
          </a:ln>
        </p:spPr>
        <p:txBody>
          <a:bodyPr wrap="square" lIns="0" tIns="0" rIns="0" bIns="0" rtlCol="0"/>
          <a:lstStyle/>
          <a:p>
            <a:endParaRPr/>
          </a:p>
        </p:txBody>
      </p:sp>
      <p:sp>
        <p:nvSpPr>
          <p:cNvPr id="8" name="object 8"/>
          <p:cNvSpPr/>
          <p:nvPr/>
        </p:nvSpPr>
        <p:spPr>
          <a:xfrm>
            <a:off x="2949774" y="1567574"/>
            <a:ext cx="1359535" cy="478790"/>
          </a:xfrm>
          <a:custGeom>
            <a:avLst/>
            <a:gdLst/>
            <a:ahLst/>
            <a:cxnLst/>
            <a:rect l="l" t="t" r="r" b="b"/>
            <a:pathLst>
              <a:path w="1359535" h="478789">
                <a:moveTo>
                  <a:pt x="0" y="478482"/>
                </a:moveTo>
                <a:lnTo>
                  <a:pt x="880817" y="478482"/>
                </a:lnTo>
                <a:lnTo>
                  <a:pt x="1359299" y="0"/>
                </a:lnTo>
              </a:path>
            </a:pathLst>
          </a:custGeom>
          <a:ln w="9524">
            <a:solidFill>
              <a:srgbClr val="666666"/>
            </a:solidFill>
          </a:ln>
        </p:spPr>
        <p:txBody>
          <a:bodyPr wrap="square" lIns="0" tIns="0" rIns="0" bIns="0" rtlCol="0"/>
          <a:lstStyle/>
          <a:p>
            <a:endParaRPr/>
          </a:p>
        </p:txBody>
      </p:sp>
      <p:sp>
        <p:nvSpPr>
          <p:cNvPr id="9" name="object 9"/>
          <p:cNvSpPr/>
          <p:nvPr/>
        </p:nvSpPr>
        <p:spPr>
          <a:xfrm>
            <a:off x="3830592" y="2046057"/>
            <a:ext cx="0" cy="838835"/>
          </a:xfrm>
          <a:custGeom>
            <a:avLst/>
            <a:gdLst/>
            <a:ahLst/>
            <a:cxnLst/>
            <a:rect l="l" t="t" r="r" b="b"/>
            <a:pathLst>
              <a:path h="838835">
                <a:moveTo>
                  <a:pt x="0" y="0"/>
                </a:moveTo>
                <a:lnTo>
                  <a:pt x="0" y="838817"/>
                </a:lnTo>
              </a:path>
            </a:pathLst>
          </a:custGeom>
          <a:ln w="9524">
            <a:solidFill>
              <a:srgbClr val="666666"/>
            </a:solidFill>
          </a:ln>
        </p:spPr>
        <p:txBody>
          <a:bodyPr wrap="square" lIns="0" tIns="0" rIns="0" bIns="0" rtlCol="0"/>
          <a:lstStyle/>
          <a:p>
            <a:endParaRPr/>
          </a:p>
        </p:txBody>
      </p:sp>
      <p:sp>
        <p:nvSpPr>
          <p:cNvPr id="10" name="object 10"/>
          <p:cNvSpPr txBox="1"/>
          <p:nvPr/>
        </p:nvSpPr>
        <p:spPr>
          <a:xfrm>
            <a:off x="272184" y="3037663"/>
            <a:ext cx="1516380" cy="867410"/>
          </a:xfrm>
          <a:prstGeom prst="rect">
            <a:avLst/>
          </a:prstGeom>
        </p:spPr>
        <p:txBody>
          <a:bodyPr vert="horz" wrap="square" lIns="0" tIns="22860" rIns="0" bIns="0" rtlCol="0">
            <a:spAutoFit/>
          </a:bodyPr>
          <a:lstStyle/>
          <a:p>
            <a:pPr marL="12065" marR="5080" algn="ctr">
              <a:lnSpc>
                <a:spcPts val="1650"/>
              </a:lnSpc>
              <a:spcBef>
                <a:spcPts val="180"/>
              </a:spcBef>
            </a:pPr>
            <a:r>
              <a:rPr sz="1400" spc="-5" dirty="0">
                <a:latin typeface="Arial"/>
                <a:cs typeface="Arial"/>
              </a:rPr>
              <a:t>Hi-res input</a:t>
            </a:r>
            <a:r>
              <a:rPr sz="1400" spc="-90" dirty="0">
                <a:latin typeface="Arial"/>
                <a:cs typeface="Arial"/>
              </a:rPr>
              <a:t> </a:t>
            </a:r>
            <a:r>
              <a:rPr sz="1400" spc="-5" dirty="0">
                <a:latin typeface="Arial"/>
                <a:cs typeface="Arial"/>
              </a:rPr>
              <a:t>image:  </a:t>
            </a:r>
            <a:r>
              <a:rPr sz="1400" dirty="0">
                <a:latin typeface="Arial"/>
                <a:cs typeface="Arial"/>
              </a:rPr>
              <a:t>3 x </a:t>
            </a:r>
            <a:r>
              <a:rPr sz="1400" spc="-5" dirty="0">
                <a:latin typeface="Arial"/>
                <a:cs typeface="Arial"/>
              </a:rPr>
              <a:t>640 </a:t>
            </a:r>
            <a:r>
              <a:rPr sz="1400" dirty="0">
                <a:latin typeface="Arial"/>
                <a:cs typeface="Arial"/>
              </a:rPr>
              <a:t>x</a:t>
            </a:r>
            <a:r>
              <a:rPr sz="1400" spc="-65" dirty="0">
                <a:latin typeface="Arial"/>
                <a:cs typeface="Arial"/>
              </a:rPr>
              <a:t> </a:t>
            </a:r>
            <a:r>
              <a:rPr sz="1400" spc="-5" dirty="0">
                <a:latin typeface="Arial"/>
                <a:cs typeface="Arial"/>
              </a:rPr>
              <a:t>480</a:t>
            </a:r>
            <a:endParaRPr sz="1400">
              <a:latin typeface="Arial"/>
              <a:cs typeface="Arial"/>
            </a:endParaRPr>
          </a:p>
          <a:p>
            <a:pPr marL="328295" marR="321310" algn="ctr">
              <a:lnSpc>
                <a:spcPts val="1650"/>
              </a:lnSpc>
            </a:pPr>
            <a:r>
              <a:rPr sz="1400" spc="-5" dirty="0">
                <a:latin typeface="Arial"/>
                <a:cs typeface="Arial"/>
              </a:rPr>
              <a:t>with</a:t>
            </a:r>
            <a:r>
              <a:rPr sz="1400" spc="-100" dirty="0">
                <a:latin typeface="Arial"/>
                <a:cs typeface="Arial"/>
              </a:rPr>
              <a:t> </a:t>
            </a:r>
            <a:r>
              <a:rPr sz="1400" dirty="0">
                <a:latin typeface="Arial"/>
                <a:cs typeface="Arial"/>
              </a:rPr>
              <a:t>region  </a:t>
            </a:r>
            <a:r>
              <a:rPr sz="1400" spc="-5" dirty="0">
                <a:latin typeface="Arial"/>
                <a:cs typeface="Arial"/>
              </a:rPr>
              <a:t>proposal</a:t>
            </a:r>
            <a:endParaRPr sz="1400">
              <a:latin typeface="Arial"/>
              <a:cs typeface="Arial"/>
            </a:endParaRPr>
          </a:p>
        </p:txBody>
      </p:sp>
      <p:sp>
        <p:nvSpPr>
          <p:cNvPr id="11" name="object 11"/>
          <p:cNvSpPr/>
          <p:nvPr/>
        </p:nvSpPr>
        <p:spPr>
          <a:xfrm>
            <a:off x="622774" y="1689082"/>
            <a:ext cx="806450" cy="1074420"/>
          </a:xfrm>
          <a:custGeom>
            <a:avLst/>
            <a:gdLst/>
            <a:ahLst/>
            <a:cxnLst/>
            <a:rect l="l" t="t" r="r" b="b"/>
            <a:pathLst>
              <a:path w="806450" h="1074420">
                <a:moveTo>
                  <a:pt x="0" y="0"/>
                </a:moveTo>
                <a:lnTo>
                  <a:pt x="806400" y="0"/>
                </a:lnTo>
                <a:lnTo>
                  <a:pt x="806400" y="1074299"/>
                </a:lnTo>
                <a:lnTo>
                  <a:pt x="0" y="1074299"/>
                </a:lnTo>
                <a:lnTo>
                  <a:pt x="0" y="0"/>
                </a:lnTo>
                <a:close/>
              </a:path>
            </a:pathLst>
          </a:custGeom>
          <a:ln w="38099">
            <a:solidFill>
              <a:srgbClr val="00FF00"/>
            </a:solidFill>
          </a:ln>
        </p:spPr>
        <p:txBody>
          <a:bodyPr wrap="square" lIns="0" tIns="0" rIns="0" bIns="0" rtlCol="0"/>
          <a:lstStyle/>
          <a:p>
            <a:endParaRPr/>
          </a:p>
        </p:txBody>
      </p:sp>
      <p:sp>
        <p:nvSpPr>
          <p:cNvPr id="12" name="object 12"/>
          <p:cNvSpPr/>
          <p:nvPr/>
        </p:nvSpPr>
        <p:spPr>
          <a:xfrm>
            <a:off x="1872325" y="1778387"/>
            <a:ext cx="718185" cy="1050925"/>
          </a:xfrm>
          <a:custGeom>
            <a:avLst/>
            <a:gdLst/>
            <a:ahLst/>
            <a:cxnLst/>
            <a:rect l="l" t="t" r="r" b="b"/>
            <a:pathLst>
              <a:path w="718185" h="1050925">
                <a:moveTo>
                  <a:pt x="0" y="1050899"/>
                </a:moveTo>
                <a:lnTo>
                  <a:pt x="0" y="0"/>
                </a:lnTo>
                <a:lnTo>
                  <a:pt x="717899" y="179474"/>
                </a:lnTo>
                <a:lnTo>
                  <a:pt x="717899" y="871424"/>
                </a:lnTo>
                <a:lnTo>
                  <a:pt x="0" y="1050899"/>
                </a:lnTo>
                <a:close/>
              </a:path>
            </a:pathLst>
          </a:custGeom>
          <a:solidFill>
            <a:srgbClr val="CCCCCC"/>
          </a:solidFill>
        </p:spPr>
        <p:txBody>
          <a:bodyPr wrap="square" lIns="0" tIns="0" rIns="0" bIns="0" rtlCol="0"/>
          <a:lstStyle/>
          <a:p>
            <a:endParaRPr/>
          </a:p>
        </p:txBody>
      </p:sp>
      <p:sp>
        <p:nvSpPr>
          <p:cNvPr id="13" name="object 13"/>
          <p:cNvSpPr/>
          <p:nvPr/>
        </p:nvSpPr>
        <p:spPr>
          <a:xfrm>
            <a:off x="1872325" y="1778387"/>
            <a:ext cx="718185" cy="1050925"/>
          </a:xfrm>
          <a:custGeom>
            <a:avLst/>
            <a:gdLst/>
            <a:ahLst/>
            <a:cxnLst/>
            <a:rect l="l" t="t" r="r" b="b"/>
            <a:pathLst>
              <a:path w="718185" h="1050925">
                <a:moveTo>
                  <a:pt x="0" y="0"/>
                </a:moveTo>
                <a:lnTo>
                  <a:pt x="717899" y="179474"/>
                </a:lnTo>
                <a:lnTo>
                  <a:pt x="717899" y="871424"/>
                </a:lnTo>
                <a:lnTo>
                  <a:pt x="0" y="1050899"/>
                </a:lnTo>
                <a:lnTo>
                  <a:pt x="0" y="0"/>
                </a:lnTo>
                <a:close/>
              </a:path>
            </a:pathLst>
          </a:custGeom>
          <a:ln w="9524">
            <a:solidFill>
              <a:srgbClr val="666666"/>
            </a:solidFill>
          </a:ln>
        </p:spPr>
        <p:txBody>
          <a:bodyPr wrap="square" lIns="0" tIns="0" rIns="0" bIns="0" rtlCol="0"/>
          <a:lstStyle/>
          <a:p>
            <a:endParaRPr/>
          </a:p>
        </p:txBody>
      </p:sp>
      <p:sp>
        <p:nvSpPr>
          <p:cNvPr id="14" name="object 14"/>
          <p:cNvSpPr txBox="1"/>
          <p:nvPr/>
        </p:nvSpPr>
        <p:spPr>
          <a:xfrm>
            <a:off x="2593328" y="3106037"/>
            <a:ext cx="1664335" cy="448309"/>
          </a:xfrm>
          <a:prstGeom prst="rect">
            <a:avLst/>
          </a:prstGeom>
        </p:spPr>
        <p:txBody>
          <a:bodyPr vert="horz" wrap="square" lIns="0" tIns="22860" rIns="0" bIns="0" rtlCol="0">
            <a:spAutoFit/>
          </a:bodyPr>
          <a:lstStyle/>
          <a:p>
            <a:pPr marL="273685" marR="5080" indent="-261620">
              <a:lnSpc>
                <a:spcPts val="1650"/>
              </a:lnSpc>
              <a:spcBef>
                <a:spcPts val="180"/>
              </a:spcBef>
            </a:pPr>
            <a:r>
              <a:rPr sz="1400" spc="-5" dirty="0">
                <a:latin typeface="Arial"/>
                <a:cs typeface="Arial"/>
              </a:rPr>
              <a:t>Hi-res </a:t>
            </a:r>
            <a:r>
              <a:rPr sz="1400" dirty="0">
                <a:latin typeface="Arial"/>
                <a:cs typeface="Arial"/>
              </a:rPr>
              <a:t>conv</a:t>
            </a:r>
            <a:r>
              <a:rPr sz="1400" spc="-95" dirty="0">
                <a:latin typeface="Arial"/>
                <a:cs typeface="Arial"/>
              </a:rPr>
              <a:t> </a:t>
            </a:r>
            <a:r>
              <a:rPr sz="1400" spc="-5" dirty="0">
                <a:latin typeface="Arial"/>
                <a:cs typeface="Arial"/>
              </a:rPr>
              <a:t>features:  512 </a:t>
            </a:r>
            <a:r>
              <a:rPr sz="1400" dirty="0">
                <a:latin typeface="Arial"/>
                <a:cs typeface="Arial"/>
              </a:rPr>
              <a:t>x </a:t>
            </a:r>
            <a:r>
              <a:rPr sz="1400" spc="-5" dirty="0">
                <a:latin typeface="Arial"/>
                <a:cs typeface="Arial"/>
              </a:rPr>
              <a:t>20 </a:t>
            </a:r>
            <a:r>
              <a:rPr sz="1400" dirty="0">
                <a:latin typeface="Arial"/>
                <a:cs typeface="Arial"/>
              </a:rPr>
              <a:t>x</a:t>
            </a:r>
            <a:r>
              <a:rPr sz="1400" spc="-50" dirty="0">
                <a:latin typeface="Arial"/>
                <a:cs typeface="Arial"/>
              </a:rPr>
              <a:t> </a:t>
            </a:r>
            <a:r>
              <a:rPr sz="1400" spc="-5" dirty="0">
                <a:latin typeface="Arial"/>
                <a:cs typeface="Arial"/>
              </a:rPr>
              <a:t>15;</a:t>
            </a:r>
            <a:endParaRPr sz="1400">
              <a:latin typeface="Arial"/>
              <a:cs typeface="Arial"/>
            </a:endParaRPr>
          </a:p>
        </p:txBody>
      </p:sp>
      <p:sp>
        <p:nvSpPr>
          <p:cNvPr id="15" name="object 15"/>
          <p:cNvSpPr txBox="1"/>
          <p:nvPr/>
        </p:nvSpPr>
        <p:spPr>
          <a:xfrm>
            <a:off x="2765996" y="3734687"/>
            <a:ext cx="1316990" cy="657860"/>
          </a:xfrm>
          <a:prstGeom prst="rect">
            <a:avLst/>
          </a:prstGeom>
        </p:spPr>
        <p:txBody>
          <a:bodyPr vert="horz" wrap="square" lIns="0" tIns="22860" rIns="0" bIns="0" rtlCol="0">
            <a:spAutoFit/>
          </a:bodyPr>
          <a:lstStyle/>
          <a:p>
            <a:pPr marL="12065" marR="5080" algn="ctr">
              <a:lnSpc>
                <a:spcPts val="1650"/>
              </a:lnSpc>
              <a:spcBef>
                <a:spcPts val="180"/>
              </a:spcBef>
            </a:pPr>
            <a:r>
              <a:rPr sz="1400" spc="-5" dirty="0">
                <a:latin typeface="Arial"/>
                <a:cs typeface="Arial"/>
              </a:rPr>
              <a:t>Projected</a:t>
            </a:r>
            <a:r>
              <a:rPr sz="1400" spc="-100" dirty="0">
                <a:latin typeface="Arial"/>
                <a:cs typeface="Arial"/>
              </a:rPr>
              <a:t> </a:t>
            </a:r>
            <a:r>
              <a:rPr sz="1400" dirty="0">
                <a:latin typeface="Arial"/>
                <a:cs typeface="Arial"/>
              </a:rPr>
              <a:t>region  </a:t>
            </a:r>
            <a:r>
              <a:rPr sz="1400" spc="-5" dirty="0">
                <a:latin typeface="Arial"/>
                <a:cs typeface="Arial"/>
              </a:rPr>
              <a:t>proposal is e.g.  512 </a:t>
            </a:r>
            <a:r>
              <a:rPr sz="1400" dirty="0">
                <a:latin typeface="Arial"/>
                <a:cs typeface="Arial"/>
              </a:rPr>
              <a:t>x </a:t>
            </a:r>
            <a:r>
              <a:rPr sz="1400" spc="-5" dirty="0">
                <a:latin typeface="Arial"/>
                <a:cs typeface="Arial"/>
              </a:rPr>
              <a:t>18 </a:t>
            </a:r>
            <a:r>
              <a:rPr sz="1400" dirty="0">
                <a:latin typeface="Arial"/>
                <a:cs typeface="Arial"/>
              </a:rPr>
              <a:t>x</a:t>
            </a:r>
            <a:r>
              <a:rPr sz="1400" spc="-60" dirty="0">
                <a:latin typeface="Arial"/>
                <a:cs typeface="Arial"/>
              </a:rPr>
              <a:t> </a:t>
            </a:r>
            <a:r>
              <a:rPr sz="1400" dirty="0">
                <a:latin typeface="Arial"/>
                <a:cs typeface="Arial"/>
              </a:rPr>
              <a:t>8</a:t>
            </a:r>
            <a:endParaRPr sz="1400">
              <a:latin typeface="Arial"/>
              <a:cs typeface="Arial"/>
            </a:endParaRPr>
          </a:p>
        </p:txBody>
      </p:sp>
      <p:sp>
        <p:nvSpPr>
          <p:cNvPr id="16" name="object 16"/>
          <p:cNvSpPr/>
          <p:nvPr/>
        </p:nvSpPr>
        <p:spPr>
          <a:xfrm>
            <a:off x="7437574" y="1777904"/>
            <a:ext cx="106680" cy="1128395"/>
          </a:xfrm>
          <a:custGeom>
            <a:avLst/>
            <a:gdLst/>
            <a:ahLst/>
            <a:cxnLst/>
            <a:rect l="l" t="t" r="r" b="b"/>
            <a:pathLst>
              <a:path w="106679" h="1128395">
                <a:moveTo>
                  <a:pt x="0" y="0"/>
                </a:moveTo>
                <a:lnTo>
                  <a:pt x="106499" y="0"/>
                </a:lnTo>
                <a:lnTo>
                  <a:pt x="106499" y="1127999"/>
                </a:lnTo>
                <a:lnTo>
                  <a:pt x="0" y="1127999"/>
                </a:lnTo>
                <a:lnTo>
                  <a:pt x="0" y="0"/>
                </a:lnTo>
                <a:close/>
              </a:path>
            </a:pathLst>
          </a:custGeom>
          <a:solidFill>
            <a:srgbClr val="CCCCCC"/>
          </a:solidFill>
        </p:spPr>
        <p:txBody>
          <a:bodyPr wrap="square" lIns="0" tIns="0" rIns="0" bIns="0" rtlCol="0"/>
          <a:lstStyle/>
          <a:p>
            <a:endParaRPr/>
          </a:p>
        </p:txBody>
      </p:sp>
      <p:sp>
        <p:nvSpPr>
          <p:cNvPr id="17" name="object 17"/>
          <p:cNvSpPr/>
          <p:nvPr/>
        </p:nvSpPr>
        <p:spPr>
          <a:xfrm>
            <a:off x="7437574" y="1777904"/>
            <a:ext cx="106680" cy="1128395"/>
          </a:xfrm>
          <a:custGeom>
            <a:avLst/>
            <a:gdLst/>
            <a:ahLst/>
            <a:cxnLst/>
            <a:rect l="l" t="t" r="r" b="b"/>
            <a:pathLst>
              <a:path w="106679" h="1128395">
                <a:moveTo>
                  <a:pt x="0" y="0"/>
                </a:moveTo>
                <a:lnTo>
                  <a:pt x="106499" y="0"/>
                </a:lnTo>
                <a:lnTo>
                  <a:pt x="106499" y="1127999"/>
                </a:lnTo>
                <a:lnTo>
                  <a:pt x="0" y="1127999"/>
                </a:lnTo>
                <a:lnTo>
                  <a:pt x="0" y="0"/>
                </a:lnTo>
                <a:close/>
              </a:path>
            </a:pathLst>
          </a:custGeom>
          <a:ln w="9524">
            <a:solidFill>
              <a:srgbClr val="666666"/>
            </a:solidFill>
          </a:ln>
        </p:spPr>
        <p:txBody>
          <a:bodyPr wrap="square" lIns="0" tIns="0" rIns="0" bIns="0" rtlCol="0"/>
          <a:lstStyle/>
          <a:p>
            <a:endParaRPr/>
          </a:p>
        </p:txBody>
      </p:sp>
      <p:sp>
        <p:nvSpPr>
          <p:cNvPr id="18" name="object 18"/>
          <p:cNvSpPr/>
          <p:nvPr/>
        </p:nvSpPr>
        <p:spPr>
          <a:xfrm>
            <a:off x="7726125" y="1909587"/>
            <a:ext cx="106680" cy="864869"/>
          </a:xfrm>
          <a:custGeom>
            <a:avLst/>
            <a:gdLst/>
            <a:ahLst/>
            <a:cxnLst/>
            <a:rect l="l" t="t" r="r" b="b"/>
            <a:pathLst>
              <a:path w="106679" h="864869">
                <a:moveTo>
                  <a:pt x="0" y="0"/>
                </a:moveTo>
                <a:lnTo>
                  <a:pt x="106499" y="0"/>
                </a:lnTo>
                <a:lnTo>
                  <a:pt x="106499" y="864599"/>
                </a:lnTo>
                <a:lnTo>
                  <a:pt x="0" y="864599"/>
                </a:lnTo>
                <a:lnTo>
                  <a:pt x="0" y="0"/>
                </a:lnTo>
                <a:close/>
              </a:path>
            </a:pathLst>
          </a:custGeom>
          <a:solidFill>
            <a:srgbClr val="CCCCCC"/>
          </a:solidFill>
        </p:spPr>
        <p:txBody>
          <a:bodyPr wrap="square" lIns="0" tIns="0" rIns="0" bIns="0" rtlCol="0"/>
          <a:lstStyle/>
          <a:p>
            <a:endParaRPr/>
          </a:p>
        </p:txBody>
      </p:sp>
      <p:sp>
        <p:nvSpPr>
          <p:cNvPr id="19" name="object 19"/>
          <p:cNvSpPr/>
          <p:nvPr/>
        </p:nvSpPr>
        <p:spPr>
          <a:xfrm>
            <a:off x="7726125" y="1909587"/>
            <a:ext cx="106680" cy="864869"/>
          </a:xfrm>
          <a:custGeom>
            <a:avLst/>
            <a:gdLst/>
            <a:ahLst/>
            <a:cxnLst/>
            <a:rect l="l" t="t" r="r" b="b"/>
            <a:pathLst>
              <a:path w="106679" h="864869">
                <a:moveTo>
                  <a:pt x="0" y="0"/>
                </a:moveTo>
                <a:lnTo>
                  <a:pt x="106499" y="0"/>
                </a:lnTo>
                <a:lnTo>
                  <a:pt x="106499" y="864599"/>
                </a:lnTo>
                <a:lnTo>
                  <a:pt x="0" y="864599"/>
                </a:lnTo>
                <a:lnTo>
                  <a:pt x="0" y="0"/>
                </a:lnTo>
                <a:close/>
              </a:path>
            </a:pathLst>
          </a:custGeom>
          <a:ln w="9524">
            <a:solidFill>
              <a:srgbClr val="666666"/>
            </a:solidFill>
          </a:ln>
        </p:spPr>
        <p:txBody>
          <a:bodyPr wrap="square" lIns="0" tIns="0" rIns="0" bIns="0" rtlCol="0"/>
          <a:lstStyle/>
          <a:p>
            <a:endParaRPr/>
          </a:p>
        </p:txBody>
      </p:sp>
      <p:sp>
        <p:nvSpPr>
          <p:cNvPr id="20" name="object 20"/>
          <p:cNvSpPr/>
          <p:nvPr/>
        </p:nvSpPr>
        <p:spPr>
          <a:xfrm>
            <a:off x="7976524" y="2057937"/>
            <a:ext cx="106680" cy="547370"/>
          </a:xfrm>
          <a:custGeom>
            <a:avLst/>
            <a:gdLst/>
            <a:ahLst/>
            <a:cxnLst/>
            <a:rect l="l" t="t" r="r" b="b"/>
            <a:pathLst>
              <a:path w="106679" h="547369">
                <a:moveTo>
                  <a:pt x="0" y="0"/>
                </a:moveTo>
                <a:lnTo>
                  <a:pt x="106499" y="0"/>
                </a:lnTo>
                <a:lnTo>
                  <a:pt x="106499" y="546899"/>
                </a:lnTo>
                <a:lnTo>
                  <a:pt x="0" y="546899"/>
                </a:lnTo>
                <a:lnTo>
                  <a:pt x="0" y="0"/>
                </a:lnTo>
                <a:close/>
              </a:path>
            </a:pathLst>
          </a:custGeom>
          <a:solidFill>
            <a:srgbClr val="CCCCCC"/>
          </a:solidFill>
        </p:spPr>
        <p:txBody>
          <a:bodyPr wrap="square" lIns="0" tIns="0" rIns="0" bIns="0" rtlCol="0"/>
          <a:lstStyle/>
          <a:p>
            <a:endParaRPr/>
          </a:p>
        </p:txBody>
      </p:sp>
      <p:sp>
        <p:nvSpPr>
          <p:cNvPr id="21" name="object 21"/>
          <p:cNvSpPr/>
          <p:nvPr/>
        </p:nvSpPr>
        <p:spPr>
          <a:xfrm>
            <a:off x="7976524" y="2057937"/>
            <a:ext cx="106680" cy="547370"/>
          </a:xfrm>
          <a:custGeom>
            <a:avLst/>
            <a:gdLst/>
            <a:ahLst/>
            <a:cxnLst/>
            <a:rect l="l" t="t" r="r" b="b"/>
            <a:pathLst>
              <a:path w="106679" h="547369">
                <a:moveTo>
                  <a:pt x="0" y="0"/>
                </a:moveTo>
                <a:lnTo>
                  <a:pt x="106499" y="0"/>
                </a:lnTo>
                <a:lnTo>
                  <a:pt x="106499" y="546899"/>
                </a:lnTo>
                <a:lnTo>
                  <a:pt x="0" y="546899"/>
                </a:lnTo>
                <a:lnTo>
                  <a:pt x="0" y="0"/>
                </a:lnTo>
                <a:close/>
              </a:path>
            </a:pathLst>
          </a:custGeom>
          <a:ln w="9524">
            <a:solidFill>
              <a:srgbClr val="666666"/>
            </a:solidFill>
          </a:ln>
        </p:spPr>
        <p:txBody>
          <a:bodyPr wrap="square" lIns="0" tIns="0" rIns="0" bIns="0" rtlCol="0"/>
          <a:lstStyle/>
          <a:p>
            <a:endParaRPr/>
          </a:p>
        </p:txBody>
      </p:sp>
      <p:sp>
        <p:nvSpPr>
          <p:cNvPr id="22" name="object 22"/>
          <p:cNvSpPr txBox="1"/>
          <p:nvPr/>
        </p:nvSpPr>
        <p:spPr>
          <a:xfrm>
            <a:off x="7139472" y="1171550"/>
            <a:ext cx="1276350" cy="448309"/>
          </a:xfrm>
          <a:prstGeom prst="rect">
            <a:avLst/>
          </a:prstGeom>
        </p:spPr>
        <p:txBody>
          <a:bodyPr vert="horz" wrap="square" lIns="0" tIns="22860" rIns="0" bIns="0" rtlCol="0">
            <a:spAutoFit/>
          </a:bodyPr>
          <a:lstStyle/>
          <a:p>
            <a:pPr marL="402590" marR="5080" indent="-390525">
              <a:lnSpc>
                <a:spcPts val="1650"/>
              </a:lnSpc>
              <a:spcBef>
                <a:spcPts val="180"/>
              </a:spcBef>
            </a:pPr>
            <a:r>
              <a:rPr sz="1400" spc="-5" dirty="0">
                <a:latin typeface="Arial"/>
                <a:cs typeface="Arial"/>
              </a:rPr>
              <a:t>Fully-connected  layers</a:t>
            </a:r>
            <a:endParaRPr sz="1400">
              <a:latin typeface="Arial"/>
              <a:cs typeface="Arial"/>
            </a:endParaRPr>
          </a:p>
        </p:txBody>
      </p:sp>
      <p:sp>
        <p:nvSpPr>
          <p:cNvPr id="23" name="object 23"/>
          <p:cNvSpPr/>
          <p:nvPr/>
        </p:nvSpPr>
        <p:spPr>
          <a:xfrm>
            <a:off x="5140911" y="2281592"/>
            <a:ext cx="535305" cy="501015"/>
          </a:xfrm>
          <a:custGeom>
            <a:avLst/>
            <a:gdLst/>
            <a:ahLst/>
            <a:cxnLst/>
            <a:rect l="l" t="t" r="r" b="b"/>
            <a:pathLst>
              <a:path w="535304" h="501014">
                <a:moveTo>
                  <a:pt x="0" y="0"/>
                </a:moveTo>
                <a:lnTo>
                  <a:pt x="534812" y="0"/>
                </a:lnTo>
                <a:lnTo>
                  <a:pt x="534812" y="500613"/>
                </a:lnTo>
                <a:lnTo>
                  <a:pt x="0" y="500613"/>
                </a:lnTo>
                <a:lnTo>
                  <a:pt x="0" y="0"/>
                </a:lnTo>
                <a:close/>
              </a:path>
            </a:pathLst>
          </a:custGeom>
          <a:solidFill>
            <a:srgbClr val="CCCCCC"/>
          </a:solidFill>
        </p:spPr>
        <p:txBody>
          <a:bodyPr wrap="square" lIns="0" tIns="0" rIns="0" bIns="0" rtlCol="0"/>
          <a:lstStyle/>
          <a:p>
            <a:endParaRPr/>
          </a:p>
        </p:txBody>
      </p:sp>
      <p:sp>
        <p:nvSpPr>
          <p:cNvPr id="24" name="object 24"/>
          <p:cNvSpPr/>
          <p:nvPr/>
        </p:nvSpPr>
        <p:spPr>
          <a:xfrm>
            <a:off x="5675724" y="1707905"/>
            <a:ext cx="574040" cy="1074420"/>
          </a:xfrm>
          <a:custGeom>
            <a:avLst/>
            <a:gdLst/>
            <a:ahLst/>
            <a:cxnLst/>
            <a:rect l="l" t="t" r="r" b="b"/>
            <a:pathLst>
              <a:path w="574039" h="1074420">
                <a:moveTo>
                  <a:pt x="0" y="1074299"/>
                </a:moveTo>
                <a:lnTo>
                  <a:pt x="0" y="573686"/>
                </a:lnTo>
                <a:lnTo>
                  <a:pt x="573686" y="0"/>
                </a:lnTo>
                <a:lnTo>
                  <a:pt x="573686" y="500612"/>
                </a:lnTo>
                <a:lnTo>
                  <a:pt x="0" y="1074299"/>
                </a:lnTo>
                <a:close/>
              </a:path>
            </a:pathLst>
          </a:custGeom>
          <a:solidFill>
            <a:srgbClr val="A3A3A3"/>
          </a:solidFill>
        </p:spPr>
        <p:txBody>
          <a:bodyPr wrap="square" lIns="0" tIns="0" rIns="0" bIns="0" rtlCol="0"/>
          <a:lstStyle/>
          <a:p>
            <a:endParaRPr/>
          </a:p>
        </p:txBody>
      </p:sp>
      <p:sp>
        <p:nvSpPr>
          <p:cNvPr id="25" name="object 25"/>
          <p:cNvSpPr/>
          <p:nvPr/>
        </p:nvSpPr>
        <p:spPr>
          <a:xfrm>
            <a:off x="5140911" y="1707905"/>
            <a:ext cx="1108710" cy="574040"/>
          </a:xfrm>
          <a:custGeom>
            <a:avLst/>
            <a:gdLst/>
            <a:ahLst/>
            <a:cxnLst/>
            <a:rect l="l" t="t" r="r" b="b"/>
            <a:pathLst>
              <a:path w="1108710" h="574039">
                <a:moveTo>
                  <a:pt x="534812" y="573686"/>
                </a:moveTo>
                <a:lnTo>
                  <a:pt x="0" y="573686"/>
                </a:lnTo>
                <a:lnTo>
                  <a:pt x="573687" y="0"/>
                </a:lnTo>
                <a:lnTo>
                  <a:pt x="1108499" y="0"/>
                </a:lnTo>
                <a:lnTo>
                  <a:pt x="534812" y="573686"/>
                </a:lnTo>
                <a:close/>
              </a:path>
            </a:pathLst>
          </a:custGeom>
          <a:solidFill>
            <a:srgbClr val="D6D6D6"/>
          </a:solidFill>
        </p:spPr>
        <p:txBody>
          <a:bodyPr wrap="square" lIns="0" tIns="0" rIns="0" bIns="0" rtlCol="0"/>
          <a:lstStyle/>
          <a:p>
            <a:endParaRPr/>
          </a:p>
        </p:txBody>
      </p:sp>
      <p:sp>
        <p:nvSpPr>
          <p:cNvPr id="26" name="object 26"/>
          <p:cNvSpPr/>
          <p:nvPr/>
        </p:nvSpPr>
        <p:spPr>
          <a:xfrm>
            <a:off x="5140912" y="1707905"/>
            <a:ext cx="1108710" cy="1074420"/>
          </a:xfrm>
          <a:custGeom>
            <a:avLst/>
            <a:gdLst/>
            <a:ahLst/>
            <a:cxnLst/>
            <a:rect l="l" t="t" r="r" b="b"/>
            <a:pathLst>
              <a:path w="1108710" h="1074420">
                <a:moveTo>
                  <a:pt x="0" y="573686"/>
                </a:moveTo>
                <a:lnTo>
                  <a:pt x="573687" y="0"/>
                </a:lnTo>
                <a:lnTo>
                  <a:pt x="1108499" y="0"/>
                </a:lnTo>
                <a:lnTo>
                  <a:pt x="1108499" y="500612"/>
                </a:lnTo>
                <a:lnTo>
                  <a:pt x="534812" y="1074299"/>
                </a:lnTo>
                <a:lnTo>
                  <a:pt x="0" y="1074299"/>
                </a:lnTo>
                <a:lnTo>
                  <a:pt x="0" y="573686"/>
                </a:lnTo>
                <a:close/>
              </a:path>
            </a:pathLst>
          </a:custGeom>
          <a:ln w="9524">
            <a:solidFill>
              <a:srgbClr val="666666"/>
            </a:solidFill>
          </a:ln>
        </p:spPr>
        <p:txBody>
          <a:bodyPr wrap="square" lIns="0" tIns="0" rIns="0" bIns="0" rtlCol="0"/>
          <a:lstStyle/>
          <a:p>
            <a:endParaRPr/>
          </a:p>
        </p:txBody>
      </p:sp>
      <p:sp>
        <p:nvSpPr>
          <p:cNvPr id="27" name="object 27"/>
          <p:cNvSpPr/>
          <p:nvPr/>
        </p:nvSpPr>
        <p:spPr>
          <a:xfrm>
            <a:off x="5140912" y="1707905"/>
            <a:ext cx="1108710" cy="574040"/>
          </a:xfrm>
          <a:custGeom>
            <a:avLst/>
            <a:gdLst/>
            <a:ahLst/>
            <a:cxnLst/>
            <a:rect l="l" t="t" r="r" b="b"/>
            <a:pathLst>
              <a:path w="1108710" h="574039">
                <a:moveTo>
                  <a:pt x="0" y="573686"/>
                </a:moveTo>
                <a:lnTo>
                  <a:pt x="534812" y="573686"/>
                </a:lnTo>
                <a:lnTo>
                  <a:pt x="1108499" y="0"/>
                </a:lnTo>
              </a:path>
            </a:pathLst>
          </a:custGeom>
          <a:ln w="9524">
            <a:solidFill>
              <a:srgbClr val="666666"/>
            </a:solidFill>
          </a:ln>
        </p:spPr>
        <p:txBody>
          <a:bodyPr wrap="square" lIns="0" tIns="0" rIns="0" bIns="0" rtlCol="0"/>
          <a:lstStyle/>
          <a:p>
            <a:endParaRPr/>
          </a:p>
        </p:txBody>
      </p:sp>
      <p:sp>
        <p:nvSpPr>
          <p:cNvPr id="28" name="object 28"/>
          <p:cNvSpPr/>
          <p:nvPr/>
        </p:nvSpPr>
        <p:spPr>
          <a:xfrm>
            <a:off x="5675724" y="2281592"/>
            <a:ext cx="0" cy="501015"/>
          </a:xfrm>
          <a:custGeom>
            <a:avLst/>
            <a:gdLst/>
            <a:ahLst/>
            <a:cxnLst/>
            <a:rect l="l" t="t" r="r" b="b"/>
            <a:pathLst>
              <a:path h="501014">
                <a:moveTo>
                  <a:pt x="0" y="0"/>
                </a:moveTo>
                <a:lnTo>
                  <a:pt x="0" y="500613"/>
                </a:lnTo>
              </a:path>
            </a:pathLst>
          </a:custGeom>
          <a:ln w="9524">
            <a:solidFill>
              <a:srgbClr val="666666"/>
            </a:solidFill>
          </a:ln>
        </p:spPr>
        <p:txBody>
          <a:bodyPr wrap="square" lIns="0" tIns="0" rIns="0" bIns="0" rtlCol="0"/>
          <a:lstStyle/>
          <a:p>
            <a:endParaRPr/>
          </a:p>
        </p:txBody>
      </p:sp>
      <p:sp>
        <p:nvSpPr>
          <p:cNvPr id="29" name="object 29"/>
          <p:cNvSpPr/>
          <p:nvPr/>
        </p:nvSpPr>
        <p:spPr>
          <a:xfrm>
            <a:off x="5141207" y="2373771"/>
            <a:ext cx="535940" cy="19050"/>
          </a:xfrm>
          <a:custGeom>
            <a:avLst/>
            <a:gdLst/>
            <a:ahLst/>
            <a:cxnLst/>
            <a:rect l="l" t="t" r="r" b="b"/>
            <a:pathLst>
              <a:path w="535939" h="19050">
                <a:moveTo>
                  <a:pt x="0" y="0"/>
                </a:moveTo>
                <a:lnTo>
                  <a:pt x="535499" y="0"/>
                </a:lnTo>
                <a:lnTo>
                  <a:pt x="535499" y="19049"/>
                </a:lnTo>
                <a:lnTo>
                  <a:pt x="0" y="19049"/>
                </a:lnTo>
                <a:lnTo>
                  <a:pt x="0" y="0"/>
                </a:lnTo>
                <a:close/>
              </a:path>
            </a:pathLst>
          </a:custGeom>
          <a:solidFill>
            <a:srgbClr val="666666"/>
          </a:solidFill>
        </p:spPr>
        <p:txBody>
          <a:bodyPr wrap="square" lIns="0" tIns="0" rIns="0" bIns="0" rtlCol="0"/>
          <a:lstStyle/>
          <a:p>
            <a:endParaRPr/>
          </a:p>
        </p:txBody>
      </p:sp>
      <p:sp>
        <p:nvSpPr>
          <p:cNvPr id="30" name="object 30"/>
          <p:cNvSpPr/>
          <p:nvPr/>
        </p:nvSpPr>
        <p:spPr>
          <a:xfrm>
            <a:off x="5136629" y="2479078"/>
            <a:ext cx="535940" cy="19050"/>
          </a:xfrm>
          <a:custGeom>
            <a:avLst/>
            <a:gdLst/>
            <a:ahLst/>
            <a:cxnLst/>
            <a:rect l="l" t="t" r="r" b="b"/>
            <a:pathLst>
              <a:path w="535939" h="19050">
                <a:moveTo>
                  <a:pt x="0" y="0"/>
                </a:moveTo>
                <a:lnTo>
                  <a:pt x="535499" y="0"/>
                </a:lnTo>
                <a:lnTo>
                  <a:pt x="535499" y="19049"/>
                </a:lnTo>
                <a:lnTo>
                  <a:pt x="0" y="19049"/>
                </a:lnTo>
                <a:lnTo>
                  <a:pt x="0" y="0"/>
                </a:lnTo>
                <a:close/>
              </a:path>
            </a:pathLst>
          </a:custGeom>
          <a:solidFill>
            <a:srgbClr val="666666"/>
          </a:solidFill>
        </p:spPr>
        <p:txBody>
          <a:bodyPr wrap="square" lIns="0" tIns="0" rIns="0" bIns="0" rtlCol="0"/>
          <a:lstStyle/>
          <a:p>
            <a:endParaRPr/>
          </a:p>
        </p:txBody>
      </p:sp>
      <p:sp>
        <p:nvSpPr>
          <p:cNvPr id="31" name="object 31"/>
          <p:cNvSpPr/>
          <p:nvPr/>
        </p:nvSpPr>
        <p:spPr>
          <a:xfrm>
            <a:off x="5139899" y="2576535"/>
            <a:ext cx="535940" cy="19050"/>
          </a:xfrm>
          <a:custGeom>
            <a:avLst/>
            <a:gdLst/>
            <a:ahLst/>
            <a:cxnLst/>
            <a:rect l="l" t="t" r="r" b="b"/>
            <a:pathLst>
              <a:path w="535939" h="19050">
                <a:moveTo>
                  <a:pt x="0" y="0"/>
                </a:moveTo>
                <a:lnTo>
                  <a:pt x="535499" y="0"/>
                </a:lnTo>
                <a:lnTo>
                  <a:pt x="535499" y="19049"/>
                </a:lnTo>
                <a:lnTo>
                  <a:pt x="0" y="19049"/>
                </a:lnTo>
                <a:lnTo>
                  <a:pt x="0" y="0"/>
                </a:lnTo>
                <a:close/>
              </a:path>
            </a:pathLst>
          </a:custGeom>
          <a:solidFill>
            <a:srgbClr val="666666"/>
          </a:solidFill>
        </p:spPr>
        <p:txBody>
          <a:bodyPr wrap="square" lIns="0" tIns="0" rIns="0" bIns="0" rtlCol="0"/>
          <a:lstStyle/>
          <a:p>
            <a:endParaRPr/>
          </a:p>
        </p:txBody>
      </p:sp>
      <p:sp>
        <p:nvSpPr>
          <p:cNvPr id="32" name="object 32"/>
          <p:cNvSpPr/>
          <p:nvPr/>
        </p:nvSpPr>
        <p:spPr>
          <a:xfrm>
            <a:off x="5143169" y="2683517"/>
            <a:ext cx="535940" cy="0"/>
          </a:xfrm>
          <a:custGeom>
            <a:avLst/>
            <a:gdLst/>
            <a:ahLst/>
            <a:cxnLst/>
            <a:rect l="l" t="t" r="r" b="b"/>
            <a:pathLst>
              <a:path w="535939">
                <a:moveTo>
                  <a:pt x="535499" y="0"/>
                </a:moveTo>
                <a:lnTo>
                  <a:pt x="0" y="0"/>
                </a:lnTo>
              </a:path>
            </a:pathLst>
          </a:custGeom>
          <a:ln w="19049">
            <a:solidFill>
              <a:srgbClr val="666666"/>
            </a:solidFill>
          </a:ln>
        </p:spPr>
        <p:txBody>
          <a:bodyPr wrap="square" lIns="0" tIns="0" rIns="0" bIns="0" rtlCol="0"/>
          <a:lstStyle/>
          <a:p>
            <a:endParaRPr/>
          </a:p>
        </p:txBody>
      </p:sp>
      <p:sp>
        <p:nvSpPr>
          <p:cNvPr id="33" name="object 33"/>
          <p:cNvSpPr/>
          <p:nvPr/>
        </p:nvSpPr>
        <p:spPr>
          <a:xfrm>
            <a:off x="5570848" y="2270565"/>
            <a:ext cx="0" cy="535940"/>
          </a:xfrm>
          <a:custGeom>
            <a:avLst/>
            <a:gdLst/>
            <a:ahLst/>
            <a:cxnLst/>
            <a:rect l="l" t="t" r="r" b="b"/>
            <a:pathLst>
              <a:path h="535939">
                <a:moveTo>
                  <a:pt x="0" y="535499"/>
                </a:moveTo>
                <a:lnTo>
                  <a:pt x="0" y="0"/>
                </a:lnTo>
              </a:path>
            </a:pathLst>
          </a:custGeom>
          <a:ln w="19049">
            <a:solidFill>
              <a:srgbClr val="666666"/>
            </a:solidFill>
          </a:ln>
        </p:spPr>
        <p:txBody>
          <a:bodyPr wrap="square" lIns="0" tIns="0" rIns="0" bIns="0" rtlCol="0"/>
          <a:lstStyle/>
          <a:p>
            <a:endParaRPr/>
          </a:p>
        </p:txBody>
      </p:sp>
      <p:sp>
        <p:nvSpPr>
          <p:cNvPr id="34" name="object 34"/>
          <p:cNvSpPr/>
          <p:nvPr/>
        </p:nvSpPr>
        <p:spPr>
          <a:xfrm>
            <a:off x="5465542" y="2265986"/>
            <a:ext cx="0" cy="535940"/>
          </a:xfrm>
          <a:custGeom>
            <a:avLst/>
            <a:gdLst/>
            <a:ahLst/>
            <a:cxnLst/>
            <a:rect l="l" t="t" r="r" b="b"/>
            <a:pathLst>
              <a:path h="535939">
                <a:moveTo>
                  <a:pt x="0" y="535499"/>
                </a:moveTo>
                <a:lnTo>
                  <a:pt x="0" y="0"/>
                </a:lnTo>
              </a:path>
            </a:pathLst>
          </a:custGeom>
          <a:ln w="19049">
            <a:solidFill>
              <a:srgbClr val="666666"/>
            </a:solidFill>
          </a:ln>
        </p:spPr>
        <p:txBody>
          <a:bodyPr wrap="square" lIns="0" tIns="0" rIns="0" bIns="0" rtlCol="0"/>
          <a:lstStyle/>
          <a:p>
            <a:endParaRPr/>
          </a:p>
        </p:txBody>
      </p:sp>
      <p:sp>
        <p:nvSpPr>
          <p:cNvPr id="35" name="object 35"/>
          <p:cNvSpPr/>
          <p:nvPr/>
        </p:nvSpPr>
        <p:spPr>
          <a:xfrm>
            <a:off x="5368085" y="2269257"/>
            <a:ext cx="0" cy="535940"/>
          </a:xfrm>
          <a:custGeom>
            <a:avLst/>
            <a:gdLst/>
            <a:ahLst/>
            <a:cxnLst/>
            <a:rect l="l" t="t" r="r" b="b"/>
            <a:pathLst>
              <a:path h="535939">
                <a:moveTo>
                  <a:pt x="0" y="535499"/>
                </a:moveTo>
                <a:lnTo>
                  <a:pt x="0" y="0"/>
                </a:lnTo>
              </a:path>
            </a:pathLst>
          </a:custGeom>
          <a:ln w="19049">
            <a:solidFill>
              <a:srgbClr val="666666"/>
            </a:solidFill>
          </a:ln>
        </p:spPr>
        <p:txBody>
          <a:bodyPr wrap="square" lIns="0" tIns="0" rIns="0" bIns="0" rtlCol="0"/>
          <a:lstStyle/>
          <a:p>
            <a:endParaRPr/>
          </a:p>
        </p:txBody>
      </p:sp>
      <p:sp>
        <p:nvSpPr>
          <p:cNvPr id="36" name="object 36"/>
          <p:cNvSpPr/>
          <p:nvPr/>
        </p:nvSpPr>
        <p:spPr>
          <a:xfrm>
            <a:off x="5270627" y="2272527"/>
            <a:ext cx="0" cy="535940"/>
          </a:xfrm>
          <a:custGeom>
            <a:avLst/>
            <a:gdLst/>
            <a:ahLst/>
            <a:cxnLst/>
            <a:rect l="l" t="t" r="r" b="b"/>
            <a:pathLst>
              <a:path h="535939">
                <a:moveTo>
                  <a:pt x="0" y="535499"/>
                </a:moveTo>
                <a:lnTo>
                  <a:pt x="0" y="0"/>
                </a:lnTo>
              </a:path>
            </a:pathLst>
          </a:custGeom>
          <a:ln w="19049">
            <a:solidFill>
              <a:srgbClr val="666666"/>
            </a:solidFill>
          </a:ln>
        </p:spPr>
        <p:txBody>
          <a:bodyPr wrap="square" lIns="0" tIns="0" rIns="0" bIns="0" rtlCol="0"/>
          <a:lstStyle/>
          <a:p>
            <a:endParaRPr/>
          </a:p>
        </p:txBody>
      </p:sp>
      <p:graphicFrame>
        <p:nvGraphicFramePr>
          <p:cNvPr id="37" name="object 37"/>
          <p:cNvGraphicFramePr>
            <a:graphicFrameLocks noGrp="1"/>
          </p:cNvGraphicFramePr>
          <p:nvPr/>
        </p:nvGraphicFramePr>
        <p:xfrm>
          <a:off x="3105227" y="2077904"/>
          <a:ext cx="548639" cy="737098"/>
        </p:xfrm>
        <a:graphic>
          <a:graphicData uri="http://schemas.openxmlformats.org/drawingml/2006/table">
            <a:tbl>
              <a:tblPr firstRow="1" bandRow="1">
                <a:tableStyleId>{2D5ABB26-0587-4C30-8999-92F81FD0307C}</a:tableStyleId>
              </a:tblPr>
              <a:tblGrid>
                <a:gridCol w="109220">
                  <a:extLst>
                    <a:ext uri="{9D8B030D-6E8A-4147-A177-3AD203B41FA5}">
                      <a16:colId xmlns:a16="http://schemas.microsoft.com/office/drawing/2014/main" val="20000"/>
                    </a:ext>
                  </a:extLst>
                </a:gridCol>
                <a:gridCol w="113030">
                  <a:extLst>
                    <a:ext uri="{9D8B030D-6E8A-4147-A177-3AD203B41FA5}">
                      <a16:colId xmlns:a16="http://schemas.microsoft.com/office/drawing/2014/main" val="20001"/>
                    </a:ext>
                  </a:extLst>
                </a:gridCol>
                <a:gridCol w="128904">
                  <a:extLst>
                    <a:ext uri="{9D8B030D-6E8A-4147-A177-3AD203B41FA5}">
                      <a16:colId xmlns:a16="http://schemas.microsoft.com/office/drawing/2014/main" val="20002"/>
                    </a:ext>
                  </a:extLst>
                </a:gridCol>
                <a:gridCol w="105410">
                  <a:extLst>
                    <a:ext uri="{9D8B030D-6E8A-4147-A177-3AD203B41FA5}">
                      <a16:colId xmlns:a16="http://schemas.microsoft.com/office/drawing/2014/main" val="20003"/>
                    </a:ext>
                  </a:extLst>
                </a:gridCol>
                <a:gridCol w="92075">
                  <a:extLst>
                    <a:ext uri="{9D8B030D-6E8A-4147-A177-3AD203B41FA5}">
                      <a16:colId xmlns:a16="http://schemas.microsoft.com/office/drawing/2014/main" val="20004"/>
                    </a:ext>
                  </a:extLst>
                </a:gridCol>
              </a:tblGrid>
              <a:tr h="173201">
                <a:tc>
                  <a:txBody>
                    <a:bodyPr/>
                    <a:lstStyle/>
                    <a:p>
                      <a:pPr>
                        <a:lnSpc>
                          <a:spcPct val="100000"/>
                        </a:lnSpc>
                      </a:pPr>
                      <a:endParaRPr sz="1000">
                        <a:latin typeface="Times New Roman"/>
                        <a:cs typeface="Times New Roman"/>
                      </a:endParaRPr>
                    </a:p>
                  </a:txBody>
                  <a:tcPr marL="0" marR="0" marT="0" marB="0">
                    <a:lnL w="38100">
                      <a:solidFill>
                        <a:srgbClr val="00FF00"/>
                      </a:solidFill>
                      <a:prstDash val="solid"/>
                    </a:lnL>
                    <a:lnR w="19050">
                      <a:solidFill>
                        <a:srgbClr val="666666"/>
                      </a:solidFill>
                      <a:prstDash val="solid"/>
                    </a:lnR>
                    <a:lnT w="38100">
                      <a:solidFill>
                        <a:srgbClr val="00FF00"/>
                      </a:solidFill>
                      <a:prstDash val="solid"/>
                    </a:lnT>
                    <a:lnB w="19050">
                      <a:solidFill>
                        <a:srgbClr val="666666"/>
                      </a:solidFill>
                      <a:prstDash val="solid"/>
                    </a:lnB>
                    <a:solidFill>
                      <a:srgbClr val="CCCCCC"/>
                    </a:solidFill>
                  </a:tcPr>
                </a:tc>
                <a:tc>
                  <a:txBody>
                    <a:bodyPr/>
                    <a:lstStyle/>
                    <a:p>
                      <a:pPr>
                        <a:lnSpc>
                          <a:spcPct val="100000"/>
                        </a:lnSpc>
                      </a:pPr>
                      <a:endParaRPr sz="1000">
                        <a:latin typeface="Times New Roman"/>
                        <a:cs typeface="Times New Roman"/>
                      </a:endParaRPr>
                    </a:p>
                  </a:txBody>
                  <a:tcPr marL="0" marR="0" marT="0" marB="0">
                    <a:lnL w="19050">
                      <a:solidFill>
                        <a:srgbClr val="666666"/>
                      </a:solidFill>
                      <a:prstDash val="solid"/>
                    </a:lnL>
                    <a:lnR w="19050">
                      <a:solidFill>
                        <a:srgbClr val="666666"/>
                      </a:solidFill>
                      <a:prstDash val="solid"/>
                    </a:lnR>
                    <a:lnT w="38100">
                      <a:solidFill>
                        <a:srgbClr val="00FF00"/>
                      </a:solidFill>
                      <a:prstDash val="solid"/>
                    </a:lnT>
                    <a:lnB w="19050">
                      <a:solidFill>
                        <a:srgbClr val="666666"/>
                      </a:solidFill>
                      <a:prstDash val="solid"/>
                    </a:lnB>
                    <a:solidFill>
                      <a:srgbClr val="CCCCCC"/>
                    </a:solidFill>
                  </a:tcPr>
                </a:tc>
                <a:tc>
                  <a:txBody>
                    <a:bodyPr/>
                    <a:lstStyle/>
                    <a:p>
                      <a:pPr>
                        <a:lnSpc>
                          <a:spcPct val="100000"/>
                        </a:lnSpc>
                      </a:pPr>
                      <a:endParaRPr sz="1000">
                        <a:latin typeface="Times New Roman"/>
                        <a:cs typeface="Times New Roman"/>
                      </a:endParaRPr>
                    </a:p>
                  </a:txBody>
                  <a:tcPr marL="0" marR="0" marT="0" marB="0">
                    <a:lnL w="19050">
                      <a:solidFill>
                        <a:srgbClr val="666666"/>
                      </a:solidFill>
                      <a:prstDash val="solid"/>
                    </a:lnL>
                    <a:lnR w="19050">
                      <a:solidFill>
                        <a:srgbClr val="666666"/>
                      </a:solidFill>
                      <a:prstDash val="solid"/>
                    </a:lnR>
                    <a:lnT w="38100">
                      <a:solidFill>
                        <a:srgbClr val="00FF00"/>
                      </a:solidFill>
                      <a:prstDash val="solid"/>
                    </a:lnT>
                    <a:lnB w="19050">
                      <a:solidFill>
                        <a:srgbClr val="666666"/>
                      </a:solidFill>
                      <a:prstDash val="solid"/>
                    </a:lnB>
                    <a:solidFill>
                      <a:srgbClr val="CCCCCC"/>
                    </a:solidFill>
                  </a:tcPr>
                </a:tc>
                <a:tc>
                  <a:txBody>
                    <a:bodyPr/>
                    <a:lstStyle/>
                    <a:p>
                      <a:pPr>
                        <a:lnSpc>
                          <a:spcPct val="100000"/>
                        </a:lnSpc>
                      </a:pPr>
                      <a:endParaRPr sz="1000">
                        <a:latin typeface="Times New Roman"/>
                        <a:cs typeface="Times New Roman"/>
                      </a:endParaRPr>
                    </a:p>
                  </a:txBody>
                  <a:tcPr marL="0" marR="0" marT="0" marB="0">
                    <a:lnL w="19050">
                      <a:solidFill>
                        <a:srgbClr val="666666"/>
                      </a:solidFill>
                      <a:prstDash val="solid"/>
                    </a:lnL>
                    <a:lnR w="19050">
                      <a:solidFill>
                        <a:srgbClr val="666666"/>
                      </a:solidFill>
                      <a:prstDash val="solid"/>
                    </a:lnR>
                    <a:lnT w="38100">
                      <a:solidFill>
                        <a:srgbClr val="00FF00"/>
                      </a:solidFill>
                      <a:prstDash val="solid"/>
                    </a:lnT>
                    <a:lnB w="19050">
                      <a:solidFill>
                        <a:srgbClr val="666666"/>
                      </a:solidFill>
                      <a:prstDash val="solid"/>
                    </a:lnB>
                    <a:solidFill>
                      <a:srgbClr val="CCCCCC"/>
                    </a:solidFill>
                  </a:tcPr>
                </a:tc>
                <a:tc>
                  <a:txBody>
                    <a:bodyPr/>
                    <a:lstStyle/>
                    <a:p>
                      <a:pPr>
                        <a:lnSpc>
                          <a:spcPct val="100000"/>
                        </a:lnSpc>
                      </a:pPr>
                      <a:endParaRPr sz="1000">
                        <a:latin typeface="Times New Roman"/>
                        <a:cs typeface="Times New Roman"/>
                      </a:endParaRPr>
                    </a:p>
                  </a:txBody>
                  <a:tcPr marL="0" marR="0" marT="0" marB="0">
                    <a:lnL w="19050">
                      <a:solidFill>
                        <a:srgbClr val="666666"/>
                      </a:solidFill>
                      <a:prstDash val="solid"/>
                    </a:lnL>
                    <a:lnR w="38100">
                      <a:solidFill>
                        <a:srgbClr val="00FF00"/>
                      </a:solidFill>
                      <a:prstDash val="solid"/>
                    </a:lnR>
                    <a:lnT w="38100">
                      <a:solidFill>
                        <a:srgbClr val="00FF00"/>
                      </a:solidFill>
                      <a:prstDash val="solid"/>
                    </a:lnT>
                    <a:lnB w="19050">
                      <a:solidFill>
                        <a:srgbClr val="666666"/>
                      </a:solidFill>
                      <a:prstDash val="solid"/>
                    </a:lnB>
                    <a:solidFill>
                      <a:srgbClr val="CCCCCC"/>
                    </a:solidFill>
                  </a:tcPr>
                </a:tc>
                <a:extLst>
                  <a:ext uri="{0D108BD9-81ED-4DB2-BD59-A6C34878D82A}">
                    <a16:rowId xmlns:a16="http://schemas.microsoft.com/office/drawing/2014/main" val="10000"/>
                  </a:ext>
                </a:extLst>
              </a:tr>
              <a:tr h="171801">
                <a:tc>
                  <a:txBody>
                    <a:bodyPr/>
                    <a:lstStyle/>
                    <a:p>
                      <a:pPr>
                        <a:lnSpc>
                          <a:spcPct val="100000"/>
                        </a:lnSpc>
                      </a:pPr>
                      <a:endParaRPr sz="1000">
                        <a:latin typeface="Times New Roman"/>
                        <a:cs typeface="Times New Roman"/>
                      </a:endParaRPr>
                    </a:p>
                  </a:txBody>
                  <a:tcPr marL="0" marR="0" marT="0" marB="0">
                    <a:lnL w="38100">
                      <a:solidFill>
                        <a:srgbClr val="00FF00"/>
                      </a:solidFill>
                      <a:prstDash val="solid"/>
                    </a:lnL>
                    <a:lnR w="19050">
                      <a:solidFill>
                        <a:srgbClr val="666666"/>
                      </a:solidFill>
                      <a:prstDash val="solid"/>
                    </a:lnR>
                    <a:lnT w="19050">
                      <a:solidFill>
                        <a:srgbClr val="666666"/>
                      </a:solidFill>
                      <a:prstDash val="solid"/>
                    </a:lnT>
                    <a:lnB w="19050">
                      <a:solidFill>
                        <a:srgbClr val="666666"/>
                      </a:solidFill>
                      <a:prstDash val="solid"/>
                    </a:lnB>
                    <a:solidFill>
                      <a:srgbClr val="CCCCCC"/>
                    </a:solidFill>
                  </a:tcPr>
                </a:tc>
                <a:tc>
                  <a:txBody>
                    <a:bodyPr/>
                    <a:lstStyle/>
                    <a:p>
                      <a:pPr>
                        <a:lnSpc>
                          <a:spcPct val="100000"/>
                        </a:lnSpc>
                      </a:pPr>
                      <a:endParaRPr sz="1000">
                        <a:latin typeface="Times New Roman"/>
                        <a:cs typeface="Times New Roman"/>
                      </a:endParaRPr>
                    </a:p>
                  </a:txBody>
                  <a:tcPr marL="0" marR="0" marT="0" marB="0">
                    <a:lnL w="19050">
                      <a:solidFill>
                        <a:srgbClr val="666666"/>
                      </a:solidFill>
                      <a:prstDash val="solid"/>
                    </a:lnL>
                    <a:lnR w="19050">
                      <a:solidFill>
                        <a:srgbClr val="666666"/>
                      </a:solidFill>
                      <a:prstDash val="solid"/>
                    </a:lnR>
                    <a:lnT w="19050">
                      <a:solidFill>
                        <a:srgbClr val="666666"/>
                      </a:solidFill>
                      <a:prstDash val="solid"/>
                    </a:lnT>
                    <a:lnB w="19050">
                      <a:solidFill>
                        <a:srgbClr val="666666"/>
                      </a:solidFill>
                      <a:prstDash val="solid"/>
                    </a:lnB>
                    <a:solidFill>
                      <a:srgbClr val="CCCCCC"/>
                    </a:solidFill>
                  </a:tcPr>
                </a:tc>
                <a:tc>
                  <a:txBody>
                    <a:bodyPr/>
                    <a:lstStyle/>
                    <a:p>
                      <a:pPr>
                        <a:lnSpc>
                          <a:spcPct val="100000"/>
                        </a:lnSpc>
                      </a:pPr>
                      <a:endParaRPr sz="1000">
                        <a:latin typeface="Times New Roman"/>
                        <a:cs typeface="Times New Roman"/>
                      </a:endParaRPr>
                    </a:p>
                  </a:txBody>
                  <a:tcPr marL="0" marR="0" marT="0" marB="0">
                    <a:lnL w="19050">
                      <a:solidFill>
                        <a:srgbClr val="666666"/>
                      </a:solidFill>
                      <a:prstDash val="solid"/>
                    </a:lnL>
                    <a:lnR w="19050">
                      <a:solidFill>
                        <a:srgbClr val="666666"/>
                      </a:solidFill>
                      <a:prstDash val="solid"/>
                    </a:lnR>
                    <a:lnT w="19050">
                      <a:solidFill>
                        <a:srgbClr val="666666"/>
                      </a:solidFill>
                      <a:prstDash val="solid"/>
                    </a:lnT>
                    <a:lnB w="19050">
                      <a:solidFill>
                        <a:srgbClr val="666666"/>
                      </a:solidFill>
                      <a:prstDash val="solid"/>
                    </a:lnB>
                    <a:solidFill>
                      <a:srgbClr val="CCCCCC"/>
                    </a:solidFill>
                  </a:tcPr>
                </a:tc>
                <a:tc>
                  <a:txBody>
                    <a:bodyPr/>
                    <a:lstStyle/>
                    <a:p>
                      <a:pPr>
                        <a:lnSpc>
                          <a:spcPct val="100000"/>
                        </a:lnSpc>
                      </a:pPr>
                      <a:endParaRPr sz="1000">
                        <a:latin typeface="Times New Roman"/>
                        <a:cs typeface="Times New Roman"/>
                      </a:endParaRPr>
                    </a:p>
                  </a:txBody>
                  <a:tcPr marL="0" marR="0" marT="0" marB="0">
                    <a:lnL w="19050">
                      <a:solidFill>
                        <a:srgbClr val="666666"/>
                      </a:solidFill>
                      <a:prstDash val="solid"/>
                    </a:lnL>
                    <a:lnR w="19050">
                      <a:solidFill>
                        <a:srgbClr val="666666"/>
                      </a:solidFill>
                      <a:prstDash val="solid"/>
                    </a:lnR>
                    <a:lnT w="19050">
                      <a:solidFill>
                        <a:srgbClr val="666666"/>
                      </a:solidFill>
                      <a:prstDash val="solid"/>
                    </a:lnT>
                    <a:lnB w="19050">
                      <a:solidFill>
                        <a:srgbClr val="666666"/>
                      </a:solidFill>
                      <a:prstDash val="solid"/>
                    </a:lnB>
                    <a:solidFill>
                      <a:srgbClr val="CCCCCC"/>
                    </a:solidFill>
                  </a:tcPr>
                </a:tc>
                <a:tc>
                  <a:txBody>
                    <a:bodyPr/>
                    <a:lstStyle/>
                    <a:p>
                      <a:pPr>
                        <a:lnSpc>
                          <a:spcPct val="100000"/>
                        </a:lnSpc>
                      </a:pPr>
                      <a:endParaRPr sz="1000">
                        <a:latin typeface="Times New Roman"/>
                        <a:cs typeface="Times New Roman"/>
                      </a:endParaRPr>
                    </a:p>
                  </a:txBody>
                  <a:tcPr marL="0" marR="0" marT="0" marB="0">
                    <a:lnL w="19050">
                      <a:solidFill>
                        <a:srgbClr val="666666"/>
                      </a:solidFill>
                      <a:prstDash val="solid"/>
                    </a:lnL>
                    <a:lnR w="38100">
                      <a:solidFill>
                        <a:srgbClr val="00FF00"/>
                      </a:solidFill>
                      <a:prstDash val="solid"/>
                    </a:lnR>
                    <a:lnT w="19050">
                      <a:solidFill>
                        <a:srgbClr val="666666"/>
                      </a:solidFill>
                      <a:prstDash val="solid"/>
                    </a:lnT>
                    <a:lnB w="19050">
                      <a:solidFill>
                        <a:srgbClr val="666666"/>
                      </a:solidFill>
                      <a:prstDash val="solid"/>
                    </a:lnB>
                    <a:solidFill>
                      <a:srgbClr val="CCCCCC"/>
                    </a:solidFill>
                  </a:tcPr>
                </a:tc>
                <a:extLst>
                  <a:ext uri="{0D108BD9-81ED-4DB2-BD59-A6C34878D82A}">
                    <a16:rowId xmlns:a16="http://schemas.microsoft.com/office/drawing/2014/main" val="10001"/>
                  </a:ext>
                </a:extLst>
              </a:tr>
              <a:tr h="153343">
                <a:tc>
                  <a:txBody>
                    <a:bodyPr/>
                    <a:lstStyle/>
                    <a:p>
                      <a:pPr>
                        <a:lnSpc>
                          <a:spcPct val="100000"/>
                        </a:lnSpc>
                      </a:pPr>
                      <a:endParaRPr sz="800">
                        <a:latin typeface="Times New Roman"/>
                        <a:cs typeface="Times New Roman"/>
                      </a:endParaRPr>
                    </a:p>
                  </a:txBody>
                  <a:tcPr marL="0" marR="0" marT="0" marB="0">
                    <a:lnL w="38100">
                      <a:solidFill>
                        <a:srgbClr val="00FF00"/>
                      </a:solidFill>
                      <a:prstDash val="solid"/>
                    </a:lnL>
                    <a:lnR w="19050">
                      <a:solidFill>
                        <a:srgbClr val="666666"/>
                      </a:solidFill>
                      <a:prstDash val="solid"/>
                    </a:lnR>
                    <a:lnT w="19050">
                      <a:solidFill>
                        <a:srgbClr val="666666"/>
                      </a:solidFill>
                      <a:prstDash val="solid"/>
                    </a:lnT>
                    <a:lnB w="19050">
                      <a:solidFill>
                        <a:srgbClr val="666666"/>
                      </a:solidFill>
                      <a:prstDash val="solid"/>
                    </a:lnB>
                    <a:solidFill>
                      <a:srgbClr val="CCCCCC"/>
                    </a:solidFill>
                  </a:tcPr>
                </a:tc>
                <a:tc>
                  <a:txBody>
                    <a:bodyPr/>
                    <a:lstStyle/>
                    <a:p>
                      <a:pPr>
                        <a:lnSpc>
                          <a:spcPct val="100000"/>
                        </a:lnSpc>
                      </a:pPr>
                      <a:endParaRPr sz="800">
                        <a:latin typeface="Times New Roman"/>
                        <a:cs typeface="Times New Roman"/>
                      </a:endParaRPr>
                    </a:p>
                  </a:txBody>
                  <a:tcPr marL="0" marR="0" marT="0" marB="0">
                    <a:lnL w="19050">
                      <a:solidFill>
                        <a:srgbClr val="666666"/>
                      </a:solidFill>
                      <a:prstDash val="solid"/>
                    </a:lnL>
                    <a:lnR w="19050">
                      <a:solidFill>
                        <a:srgbClr val="666666"/>
                      </a:solidFill>
                      <a:prstDash val="solid"/>
                    </a:lnR>
                    <a:lnT w="19050">
                      <a:solidFill>
                        <a:srgbClr val="666666"/>
                      </a:solidFill>
                      <a:prstDash val="solid"/>
                    </a:lnT>
                    <a:lnB w="19050">
                      <a:solidFill>
                        <a:srgbClr val="666666"/>
                      </a:solidFill>
                      <a:prstDash val="solid"/>
                    </a:lnB>
                    <a:solidFill>
                      <a:srgbClr val="CCCCCC"/>
                    </a:solidFill>
                  </a:tcPr>
                </a:tc>
                <a:tc>
                  <a:txBody>
                    <a:bodyPr/>
                    <a:lstStyle/>
                    <a:p>
                      <a:pPr>
                        <a:lnSpc>
                          <a:spcPct val="100000"/>
                        </a:lnSpc>
                      </a:pPr>
                      <a:endParaRPr sz="800">
                        <a:latin typeface="Times New Roman"/>
                        <a:cs typeface="Times New Roman"/>
                      </a:endParaRPr>
                    </a:p>
                  </a:txBody>
                  <a:tcPr marL="0" marR="0" marT="0" marB="0">
                    <a:lnL w="19050">
                      <a:solidFill>
                        <a:srgbClr val="666666"/>
                      </a:solidFill>
                      <a:prstDash val="solid"/>
                    </a:lnL>
                    <a:lnR w="19050">
                      <a:solidFill>
                        <a:srgbClr val="666666"/>
                      </a:solidFill>
                      <a:prstDash val="solid"/>
                    </a:lnR>
                    <a:lnT w="19050">
                      <a:solidFill>
                        <a:srgbClr val="666666"/>
                      </a:solidFill>
                      <a:prstDash val="solid"/>
                    </a:lnT>
                    <a:lnB w="19050">
                      <a:solidFill>
                        <a:srgbClr val="666666"/>
                      </a:solidFill>
                      <a:prstDash val="solid"/>
                    </a:lnB>
                    <a:solidFill>
                      <a:srgbClr val="CCCCCC"/>
                    </a:solidFill>
                  </a:tcPr>
                </a:tc>
                <a:tc>
                  <a:txBody>
                    <a:bodyPr/>
                    <a:lstStyle/>
                    <a:p>
                      <a:pPr>
                        <a:lnSpc>
                          <a:spcPct val="100000"/>
                        </a:lnSpc>
                      </a:pPr>
                      <a:endParaRPr sz="800">
                        <a:latin typeface="Times New Roman"/>
                        <a:cs typeface="Times New Roman"/>
                      </a:endParaRPr>
                    </a:p>
                  </a:txBody>
                  <a:tcPr marL="0" marR="0" marT="0" marB="0">
                    <a:lnL w="19050">
                      <a:solidFill>
                        <a:srgbClr val="666666"/>
                      </a:solidFill>
                      <a:prstDash val="solid"/>
                    </a:lnL>
                    <a:lnR w="19050">
                      <a:solidFill>
                        <a:srgbClr val="666666"/>
                      </a:solidFill>
                      <a:prstDash val="solid"/>
                    </a:lnR>
                    <a:lnT w="19050">
                      <a:solidFill>
                        <a:srgbClr val="666666"/>
                      </a:solidFill>
                      <a:prstDash val="solid"/>
                    </a:lnT>
                    <a:lnB w="19050">
                      <a:solidFill>
                        <a:srgbClr val="666666"/>
                      </a:solidFill>
                      <a:prstDash val="solid"/>
                    </a:lnB>
                    <a:solidFill>
                      <a:srgbClr val="CCCCCC"/>
                    </a:solidFill>
                  </a:tcPr>
                </a:tc>
                <a:tc>
                  <a:txBody>
                    <a:bodyPr/>
                    <a:lstStyle/>
                    <a:p>
                      <a:pPr>
                        <a:lnSpc>
                          <a:spcPct val="100000"/>
                        </a:lnSpc>
                      </a:pPr>
                      <a:endParaRPr sz="800">
                        <a:latin typeface="Times New Roman"/>
                        <a:cs typeface="Times New Roman"/>
                      </a:endParaRPr>
                    </a:p>
                  </a:txBody>
                  <a:tcPr marL="0" marR="0" marT="0" marB="0">
                    <a:lnL w="19050">
                      <a:solidFill>
                        <a:srgbClr val="666666"/>
                      </a:solidFill>
                      <a:prstDash val="solid"/>
                    </a:lnL>
                    <a:lnR w="38100">
                      <a:solidFill>
                        <a:srgbClr val="00FF00"/>
                      </a:solidFill>
                      <a:prstDash val="solid"/>
                    </a:lnR>
                    <a:lnT w="19050">
                      <a:solidFill>
                        <a:srgbClr val="666666"/>
                      </a:solidFill>
                      <a:prstDash val="solid"/>
                    </a:lnT>
                    <a:lnB w="19050">
                      <a:solidFill>
                        <a:srgbClr val="666666"/>
                      </a:solidFill>
                      <a:prstDash val="solid"/>
                    </a:lnB>
                    <a:solidFill>
                      <a:srgbClr val="CCCCCC"/>
                    </a:solidFill>
                  </a:tcPr>
                </a:tc>
                <a:extLst>
                  <a:ext uri="{0D108BD9-81ED-4DB2-BD59-A6C34878D82A}">
                    <a16:rowId xmlns:a16="http://schemas.microsoft.com/office/drawing/2014/main" val="10002"/>
                  </a:ext>
                </a:extLst>
              </a:tr>
              <a:tr h="113149">
                <a:tc>
                  <a:txBody>
                    <a:bodyPr/>
                    <a:lstStyle/>
                    <a:p>
                      <a:pPr>
                        <a:lnSpc>
                          <a:spcPct val="100000"/>
                        </a:lnSpc>
                      </a:pPr>
                      <a:endParaRPr sz="600">
                        <a:latin typeface="Times New Roman"/>
                        <a:cs typeface="Times New Roman"/>
                      </a:endParaRPr>
                    </a:p>
                  </a:txBody>
                  <a:tcPr marL="0" marR="0" marT="0" marB="0">
                    <a:lnL w="38100">
                      <a:solidFill>
                        <a:srgbClr val="00FF00"/>
                      </a:solidFill>
                      <a:prstDash val="solid"/>
                    </a:lnL>
                    <a:lnR w="19050">
                      <a:solidFill>
                        <a:srgbClr val="666666"/>
                      </a:solidFill>
                      <a:prstDash val="solid"/>
                    </a:lnR>
                    <a:lnT w="19050">
                      <a:solidFill>
                        <a:srgbClr val="666666"/>
                      </a:solidFill>
                      <a:prstDash val="solid"/>
                    </a:lnT>
                    <a:lnB w="19050">
                      <a:solidFill>
                        <a:srgbClr val="666666"/>
                      </a:solidFill>
                      <a:prstDash val="solid"/>
                    </a:lnB>
                    <a:solidFill>
                      <a:srgbClr val="CCCCCC"/>
                    </a:solidFill>
                  </a:tcPr>
                </a:tc>
                <a:tc>
                  <a:txBody>
                    <a:bodyPr/>
                    <a:lstStyle/>
                    <a:p>
                      <a:pPr>
                        <a:lnSpc>
                          <a:spcPct val="100000"/>
                        </a:lnSpc>
                      </a:pPr>
                      <a:endParaRPr sz="600">
                        <a:latin typeface="Times New Roman"/>
                        <a:cs typeface="Times New Roman"/>
                      </a:endParaRPr>
                    </a:p>
                  </a:txBody>
                  <a:tcPr marL="0" marR="0" marT="0" marB="0">
                    <a:lnL w="19050">
                      <a:solidFill>
                        <a:srgbClr val="666666"/>
                      </a:solidFill>
                      <a:prstDash val="solid"/>
                    </a:lnL>
                    <a:lnR w="19050">
                      <a:solidFill>
                        <a:srgbClr val="666666"/>
                      </a:solidFill>
                      <a:prstDash val="solid"/>
                    </a:lnR>
                    <a:lnT w="19050">
                      <a:solidFill>
                        <a:srgbClr val="666666"/>
                      </a:solidFill>
                      <a:prstDash val="solid"/>
                    </a:lnT>
                    <a:lnB w="19050">
                      <a:solidFill>
                        <a:srgbClr val="666666"/>
                      </a:solidFill>
                      <a:prstDash val="solid"/>
                    </a:lnB>
                    <a:solidFill>
                      <a:srgbClr val="CCCCCC"/>
                    </a:solidFill>
                  </a:tcPr>
                </a:tc>
                <a:tc>
                  <a:txBody>
                    <a:bodyPr/>
                    <a:lstStyle/>
                    <a:p>
                      <a:pPr>
                        <a:lnSpc>
                          <a:spcPct val="100000"/>
                        </a:lnSpc>
                      </a:pPr>
                      <a:endParaRPr sz="600">
                        <a:latin typeface="Times New Roman"/>
                        <a:cs typeface="Times New Roman"/>
                      </a:endParaRPr>
                    </a:p>
                  </a:txBody>
                  <a:tcPr marL="0" marR="0" marT="0" marB="0">
                    <a:lnL w="19050">
                      <a:solidFill>
                        <a:srgbClr val="666666"/>
                      </a:solidFill>
                      <a:prstDash val="solid"/>
                    </a:lnL>
                    <a:lnR w="19050">
                      <a:solidFill>
                        <a:srgbClr val="666666"/>
                      </a:solidFill>
                      <a:prstDash val="solid"/>
                    </a:lnR>
                    <a:lnT w="19050">
                      <a:solidFill>
                        <a:srgbClr val="666666"/>
                      </a:solidFill>
                      <a:prstDash val="solid"/>
                    </a:lnT>
                    <a:lnB w="19050">
                      <a:solidFill>
                        <a:srgbClr val="666666"/>
                      </a:solidFill>
                      <a:prstDash val="solid"/>
                    </a:lnB>
                    <a:solidFill>
                      <a:srgbClr val="CCCCCC"/>
                    </a:solidFill>
                  </a:tcPr>
                </a:tc>
                <a:tc>
                  <a:txBody>
                    <a:bodyPr/>
                    <a:lstStyle/>
                    <a:p>
                      <a:pPr>
                        <a:lnSpc>
                          <a:spcPct val="100000"/>
                        </a:lnSpc>
                      </a:pPr>
                      <a:endParaRPr sz="600">
                        <a:latin typeface="Times New Roman"/>
                        <a:cs typeface="Times New Roman"/>
                      </a:endParaRPr>
                    </a:p>
                  </a:txBody>
                  <a:tcPr marL="0" marR="0" marT="0" marB="0">
                    <a:lnL w="19050">
                      <a:solidFill>
                        <a:srgbClr val="666666"/>
                      </a:solidFill>
                      <a:prstDash val="solid"/>
                    </a:lnL>
                    <a:lnR w="19050">
                      <a:solidFill>
                        <a:srgbClr val="666666"/>
                      </a:solidFill>
                      <a:prstDash val="solid"/>
                    </a:lnR>
                    <a:lnT w="19050">
                      <a:solidFill>
                        <a:srgbClr val="666666"/>
                      </a:solidFill>
                      <a:prstDash val="solid"/>
                    </a:lnT>
                    <a:lnB w="19050">
                      <a:solidFill>
                        <a:srgbClr val="666666"/>
                      </a:solidFill>
                      <a:prstDash val="solid"/>
                    </a:lnB>
                    <a:solidFill>
                      <a:srgbClr val="CCCCCC"/>
                    </a:solidFill>
                  </a:tcPr>
                </a:tc>
                <a:tc>
                  <a:txBody>
                    <a:bodyPr/>
                    <a:lstStyle/>
                    <a:p>
                      <a:pPr>
                        <a:lnSpc>
                          <a:spcPct val="100000"/>
                        </a:lnSpc>
                      </a:pPr>
                      <a:endParaRPr sz="600">
                        <a:latin typeface="Times New Roman"/>
                        <a:cs typeface="Times New Roman"/>
                      </a:endParaRPr>
                    </a:p>
                  </a:txBody>
                  <a:tcPr marL="0" marR="0" marT="0" marB="0">
                    <a:lnL w="19050">
                      <a:solidFill>
                        <a:srgbClr val="666666"/>
                      </a:solidFill>
                      <a:prstDash val="solid"/>
                    </a:lnL>
                    <a:lnR w="38100">
                      <a:solidFill>
                        <a:srgbClr val="00FF00"/>
                      </a:solidFill>
                      <a:prstDash val="solid"/>
                    </a:lnR>
                    <a:lnT w="19050">
                      <a:solidFill>
                        <a:srgbClr val="666666"/>
                      </a:solidFill>
                      <a:prstDash val="solid"/>
                    </a:lnT>
                    <a:lnB w="19050">
                      <a:solidFill>
                        <a:srgbClr val="666666"/>
                      </a:solidFill>
                      <a:prstDash val="solid"/>
                    </a:lnB>
                    <a:solidFill>
                      <a:srgbClr val="CCCCCC"/>
                    </a:solidFill>
                  </a:tcPr>
                </a:tc>
                <a:extLst>
                  <a:ext uri="{0D108BD9-81ED-4DB2-BD59-A6C34878D82A}">
                    <a16:rowId xmlns:a16="http://schemas.microsoft.com/office/drawing/2014/main" val="10003"/>
                  </a:ext>
                </a:extLst>
              </a:tr>
              <a:tr h="125604">
                <a:tc>
                  <a:txBody>
                    <a:bodyPr/>
                    <a:lstStyle/>
                    <a:p>
                      <a:pPr>
                        <a:lnSpc>
                          <a:spcPct val="100000"/>
                        </a:lnSpc>
                      </a:pPr>
                      <a:endParaRPr sz="600">
                        <a:latin typeface="Times New Roman"/>
                        <a:cs typeface="Times New Roman"/>
                      </a:endParaRPr>
                    </a:p>
                  </a:txBody>
                  <a:tcPr marL="0" marR="0" marT="0" marB="0">
                    <a:lnL w="38100">
                      <a:solidFill>
                        <a:srgbClr val="00FF00"/>
                      </a:solidFill>
                      <a:prstDash val="solid"/>
                    </a:lnL>
                    <a:lnR w="19050">
                      <a:solidFill>
                        <a:srgbClr val="666666"/>
                      </a:solidFill>
                      <a:prstDash val="solid"/>
                    </a:lnR>
                    <a:lnT w="19050">
                      <a:solidFill>
                        <a:srgbClr val="666666"/>
                      </a:solidFill>
                      <a:prstDash val="solid"/>
                    </a:lnT>
                    <a:lnB w="38100">
                      <a:solidFill>
                        <a:srgbClr val="00FF00"/>
                      </a:solidFill>
                      <a:prstDash val="solid"/>
                    </a:lnB>
                    <a:solidFill>
                      <a:srgbClr val="CCCCCC"/>
                    </a:solidFill>
                  </a:tcPr>
                </a:tc>
                <a:tc>
                  <a:txBody>
                    <a:bodyPr/>
                    <a:lstStyle/>
                    <a:p>
                      <a:pPr>
                        <a:lnSpc>
                          <a:spcPct val="100000"/>
                        </a:lnSpc>
                      </a:pPr>
                      <a:endParaRPr sz="600">
                        <a:latin typeface="Times New Roman"/>
                        <a:cs typeface="Times New Roman"/>
                      </a:endParaRPr>
                    </a:p>
                  </a:txBody>
                  <a:tcPr marL="0" marR="0" marT="0" marB="0">
                    <a:lnL w="19050">
                      <a:solidFill>
                        <a:srgbClr val="666666"/>
                      </a:solidFill>
                      <a:prstDash val="solid"/>
                    </a:lnL>
                    <a:lnR w="19050">
                      <a:solidFill>
                        <a:srgbClr val="666666"/>
                      </a:solidFill>
                      <a:prstDash val="solid"/>
                    </a:lnR>
                    <a:lnT w="19050">
                      <a:solidFill>
                        <a:srgbClr val="666666"/>
                      </a:solidFill>
                      <a:prstDash val="solid"/>
                    </a:lnT>
                    <a:lnB w="38100">
                      <a:solidFill>
                        <a:srgbClr val="00FF00"/>
                      </a:solidFill>
                      <a:prstDash val="solid"/>
                    </a:lnB>
                    <a:solidFill>
                      <a:srgbClr val="CCCCCC"/>
                    </a:solidFill>
                  </a:tcPr>
                </a:tc>
                <a:tc>
                  <a:txBody>
                    <a:bodyPr/>
                    <a:lstStyle/>
                    <a:p>
                      <a:pPr>
                        <a:lnSpc>
                          <a:spcPct val="100000"/>
                        </a:lnSpc>
                      </a:pPr>
                      <a:endParaRPr sz="600">
                        <a:latin typeface="Times New Roman"/>
                        <a:cs typeface="Times New Roman"/>
                      </a:endParaRPr>
                    </a:p>
                  </a:txBody>
                  <a:tcPr marL="0" marR="0" marT="0" marB="0">
                    <a:lnL w="19050">
                      <a:solidFill>
                        <a:srgbClr val="666666"/>
                      </a:solidFill>
                      <a:prstDash val="solid"/>
                    </a:lnL>
                    <a:lnR w="19050">
                      <a:solidFill>
                        <a:srgbClr val="666666"/>
                      </a:solidFill>
                      <a:prstDash val="solid"/>
                    </a:lnR>
                    <a:lnT w="19050">
                      <a:solidFill>
                        <a:srgbClr val="666666"/>
                      </a:solidFill>
                      <a:prstDash val="solid"/>
                    </a:lnT>
                    <a:lnB w="38100">
                      <a:solidFill>
                        <a:srgbClr val="00FF00"/>
                      </a:solidFill>
                      <a:prstDash val="solid"/>
                    </a:lnB>
                    <a:solidFill>
                      <a:srgbClr val="CCCCCC"/>
                    </a:solidFill>
                  </a:tcPr>
                </a:tc>
                <a:tc>
                  <a:txBody>
                    <a:bodyPr/>
                    <a:lstStyle/>
                    <a:p>
                      <a:pPr>
                        <a:lnSpc>
                          <a:spcPct val="100000"/>
                        </a:lnSpc>
                      </a:pPr>
                      <a:endParaRPr sz="600">
                        <a:latin typeface="Times New Roman"/>
                        <a:cs typeface="Times New Roman"/>
                      </a:endParaRPr>
                    </a:p>
                  </a:txBody>
                  <a:tcPr marL="0" marR="0" marT="0" marB="0">
                    <a:lnL w="19050">
                      <a:solidFill>
                        <a:srgbClr val="666666"/>
                      </a:solidFill>
                      <a:prstDash val="solid"/>
                    </a:lnL>
                    <a:lnR w="19050">
                      <a:solidFill>
                        <a:srgbClr val="666666"/>
                      </a:solidFill>
                      <a:prstDash val="solid"/>
                    </a:lnR>
                    <a:lnT w="19050">
                      <a:solidFill>
                        <a:srgbClr val="666666"/>
                      </a:solidFill>
                      <a:prstDash val="solid"/>
                    </a:lnT>
                    <a:lnB w="38100">
                      <a:solidFill>
                        <a:srgbClr val="00FF00"/>
                      </a:solidFill>
                      <a:prstDash val="solid"/>
                    </a:lnB>
                    <a:solidFill>
                      <a:srgbClr val="CCCCCC"/>
                    </a:solidFill>
                  </a:tcPr>
                </a:tc>
                <a:tc>
                  <a:txBody>
                    <a:bodyPr/>
                    <a:lstStyle/>
                    <a:p>
                      <a:pPr>
                        <a:lnSpc>
                          <a:spcPct val="100000"/>
                        </a:lnSpc>
                      </a:pPr>
                      <a:endParaRPr sz="600">
                        <a:latin typeface="Times New Roman"/>
                        <a:cs typeface="Times New Roman"/>
                      </a:endParaRPr>
                    </a:p>
                  </a:txBody>
                  <a:tcPr marL="0" marR="0" marT="0" marB="0">
                    <a:lnL w="19050">
                      <a:solidFill>
                        <a:srgbClr val="666666"/>
                      </a:solidFill>
                      <a:prstDash val="solid"/>
                    </a:lnL>
                    <a:lnR w="38100">
                      <a:solidFill>
                        <a:srgbClr val="00FF00"/>
                      </a:solidFill>
                      <a:prstDash val="solid"/>
                    </a:lnR>
                    <a:lnT w="19050">
                      <a:solidFill>
                        <a:srgbClr val="666666"/>
                      </a:solidFill>
                      <a:prstDash val="solid"/>
                    </a:lnT>
                    <a:lnB w="38100">
                      <a:solidFill>
                        <a:srgbClr val="00FF00"/>
                      </a:solidFill>
                      <a:prstDash val="solid"/>
                    </a:lnB>
                    <a:solidFill>
                      <a:srgbClr val="CCCCCC"/>
                    </a:solidFill>
                  </a:tcPr>
                </a:tc>
                <a:extLst>
                  <a:ext uri="{0D108BD9-81ED-4DB2-BD59-A6C34878D82A}">
                    <a16:rowId xmlns:a16="http://schemas.microsoft.com/office/drawing/2014/main" val="10004"/>
                  </a:ext>
                </a:extLst>
              </a:tr>
            </a:tbl>
          </a:graphicData>
        </a:graphic>
      </p:graphicFrame>
      <p:sp>
        <p:nvSpPr>
          <p:cNvPr id="38" name="object 38"/>
          <p:cNvSpPr txBox="1"/>
          <p:nvPr/>
        </p:nvSpPr>
        <p:spPr>
          <a:xfrm>
            <a:off x="4382100" y="845029"/>
            <a:ext cx="111760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Divide</a:t>
            </a:r>
            <a:r>
              <a:rPr sz="1200" spc="-70" dirty="0">
                <a:latin typeface="Arial"/>
                <a:cs typeface="Arial"/>
              </a:rPr>
              <a:t> </a:t>
            </a:r>
            <a:r>
              <a:rPr sz="1200" spc="-5" dirty="0">
                <a:latin typeface="Arial"/>
                <a:cs typeface="Arial"/>
              </a:rPr>
              <a:t>projected</a:t>
            </a:r>
            <a:endParaRPr sz="1200">
              <a:latin typeface="Arial"/>
              <a:cs typeface="Arial"/>
            </a:endParaRPr>
          </a:p>
        </p:txBody>
      </p:sp>
      <p:sp>
        <p:nvSpPr>
          <p:cNvPr id="39" name="object 39"/>
          <p:cNvSpPr txBox="1"/>
          <p:nvPr/>
        </p:nvSpPr>
        <p:spPr>
          <a:xfrm>
            <a:off x="4382100" y="1026004"/>
            <a:ext cx="1185545" cy="570230"/>
          </a:xfrm>
          <a:prstGeom prst="rect">
            <a:avLst/>
          </a:prstGeom>
        </p:spPr>
        <p:txBody>
          <a:bodyPr vert="horz" wrap="square" lIns="0" tIns="19685" rIns="0" bIns="0" rtlCol="0">
            <a:spAutoFit/>
          </a:bodyPr>
          <a:lstStyle/>
          <a:p>
            <a:pPr marL="12700" marR="5080">
              <a:lnSpc>
                <a:spcPts val="1430"/>
              </a:lnSpc>
              <a:spcBef>
                <a:spcPts val="155"/>
              </a:spcBef>
            </a:pPr>
            <a:r>
              <a:rPr sz="1200" spc="-5" dirty="0">
                <a:latin typeface="Arial"/>
                <a:cs typeface="Arial"/>
              </a:rPr>
              <a:t>proposal into</a:t>
            </a:r>
            <a:r>
              <a:rPr sz="1200" spc="-90" dirty="0">
                <a:latin typeface="Arial"/>
                <a:cs typeface="Arial"/>
              </a:rPr>
              <a:t> </a:t>
            </a:r>
            <a:r>
              <a:rPr sz="1200" spc="-5" dirty="0">
                <a:latin typeface="Arial"/>
                <a:cs typeface="Arial"/>
              </a:rPr>
              <a:t>7x7  grid, </a:t>
            </a:r>
            <a:r>
              <a:rPr sz="1200" dirty="0">
                <a:latin typeface="Arial"/>
                <a:cs typeface="Arial"/>
              </a:rPr>
              <a:t>max-pool  </a:t>
            </a:r>
            <a:r>
              <a:rPr sz="1200" spc="-5" dirty="0">
                <a:latin typeface="Arial"/>
                <a:cs typeface="Arial"/>
              </a:rPr>
              <a:t>within each</a:t>
            </a:r>
            <a:r>
              <a:rPr sz="1200" spc="-40" dirty="0">
                <a:latin typeface="Arial"/>
                <a:cs typeface="Arial"/>
              </a:rPr>
              <a:t> </a:t>
            </a:r>
            <a:r>
              <a:rPr sz="1200" dirty="0">
                <a:latin typeface="Arial"/>
                <a:cs typeface="Arial"/>
              </a:rPr>
              <a:t>cell</a:t>
            </a:r>
            <a:endParaRPr sz="1200">
              <a:latin typeface="Arial"/>
              <a:cs typeface="Arial"/>
            </a:endParaRPr>
          </a:p>
        </p:txBody>
      </p:sp>
      <p:sp>
        <p:nvSpPr>
          <p:cNvPr id="40" name="object 40"/>
          <p:cNvSpPr/>
          <p:nvPr/>
        </p:nvSpPr>
        <p:spPr>
          <a:xfrm>
            <a:off x="3398575" y="1115830"/>
            <a:ext cx="741045" cy="981710"/>
          </a:xfrm>
          <a:custGeom>
            <a:avLst/>
            <a:gdLst/>
            <a:ahLst/>
            <a:cxnLst/>
            <a:rect l="l" t="t" r="r" b="b"/>
            <a:pathLst>
              <a:path w="741045" h="981710">
                <a:moveTo>
                  <a:pt x="0" y="981219"/>
                </a:moveTo>
                <a:lnTo>
                  <a:pt x="1500" y="931048"/>
                </a:lnTo>
                <a:lnTo>
                  <a:pt x="5935" y="880988"/>
                </a:lnTo>
                <a:lnTo>
                  <a:pt x="13202" y="831151"/>
                </a:lnTo>
                <a:lnTo>
                  <a:pt x="23200" y="781649"/>
                </a:lnTo>
                <a:lnTo>
                  <a:pt x="35829" y="732593"/>
                </a:lnTo>
                <a:lnTo>
                  <a:pt x="50987" y="684095"/>
                </a:lnTo>
                <a:lnTo>
                  <a:pt x="68574" y="636265"/>
                </a:lnTo>
                <a:lnTo>
                  <a:pt x="88487" y="589217"/>
                </a:lnTo>
                <a:lnTo>
                  <a:pt x="110625" y="543061"/>
                </a:lnTo>
                <a:lnTo>
                  <a:pt x="134888" y="497908"/>
                </a:lnTo>
                <a:lnTo>
                  <a:pt x="161175" y="453871"/>
                </a:lnTo>
                <a:lnTo>
                  <a:pt x="189383" y="411061"/>
                </a:lnTo>
                <a:lnTo>
                  <a:pt x="219413" y="369589"/>
                </a:lnTo>
                <a:lnTo>
                  <a:pt x="251163" y="329567"/>
                </a:lnTo>
                <a:lnTo>
                  <a:pt x="284531" y="291107"/>
                </a:lnTo>
                <a:lnTo>
                  <a:pt x="321964" y="251759"/>
                </a:lnTo>
                <a:lnTo>
                  <a:pt x="361014" y="214468"/>
                </a:lnTo>
                <a:lnTo>
                  <a:pt x="401558" y="179373"/>
                </a:lnTo>
                <a:lnTo>
                  <a:pt x="443470" y="146609"/>
                </a:lnTo>
                <a:lnTo>
                  <a:pt x="486627" y="116315"/>
                </a:lnTo>
                <a:lnTo>
                  <a:pt x="530903" y="88628"/>
                </a:lnTo>
                <a:lnTo>
                  <a:pt x="576175" y="63683"/>
                </a:lnTo>
                <a:lnTo>
                  <a:pt x="616507" y="44216"/>
                </a:lnTo>
                <a:lnTo>
                  <a:pt x="657422" y="27046"/>
                </a:lnTo>
                <a:lnTo>
                  <a:pt x="698838" y="12265"/>
                </a:lnTo>
                <a:lnTo>
                  <a:pt x="719707" y="5799"/>
                </a:lnTo>
                <a:lnTo>
                  <a:pt x="723193" y="4774"/>
                </a:lnTo>
                <a:lnTo>
                  <a:pt x="726683" y="3775"/>
                </a:lnTo>
                <a:lnTo>
                  <a:pt x="730177" y="2803"/>
                </a:lnTo>
                <a:lnTo>
                  <a:pt x="731924" y="2317"/>
                </a:lnTo>
                <a:lnTo>
                  <a:pt x="733672" y="1837"/>
                </a:lnTo>
                <a:lnTo>
                  <a:pt x="735421" y="1364"/>
                </a:lnTo>
                <a:lnTo>
                  <a:pt x="740543" y="0"/>
                </a:lnTo>
              </a:path>
            </a:pathLst>
          </a:custGeom>
          <a:ln w="28574">
            <a:solidFill>
              <a:srgbClr val="666666"/>
            </a:solidFill>
          </a:ln>
        </p:spPr>
        <p:txBody>
          <a:bodyPr wrap="square" lIns="0" tIns="0" rIns="0" bIns="0" rtlCol="0"/>
          <a:lstStyle/>
          <a:p>
            <a:endParaRPr/>
          </a:p>
        </p:txBody>
      </p:sp>
      <p:sp>
        <p:nvSpPr>
          <p:cNvPr id="41" name="object 41"/>
          <p:cNvSpPr/>
          <p:nvPr/>
        </p:nvSpPr>
        <p:spPr>
          <a:xfrm>
            <a:off x="4118614" y="1054755"/>
            <a:ext cx="163337" cy="122149"/>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2" name="object 42"/>
          <p:cNvSpPr/>
          <p:nvPr/>
        </p:nvSpPr>
        <p:spPr>
          <a:xfrm>
            <a:off x="5770674" y="1093250"/>
            <a:ext cx="201295" cy="443865"/>
          </a:xfrm>
          <a:custGeom>
            <a:avLst/>
            <a:gdLst/>
            <a:ahLst/>
            <a:cxnLst/>
            <a:rect l="l" t="t" r="r" b="b"/>
            <a:pathLst>
              <a:path w="201295" h="443865">
                <a:moveTo>
                  <a:pt x="0" y="0"/>
                </a:moveTo>
                <a:lnTo>
                  <a:pt x="62515" y="34423"/>
                </a:lnTo>
                <a:lnTo>
                  <a:pt x="92188" y="74686"/>
                </a:lnTo>
                <a:lnTo>
                  <a:pt x="119961" y="127857"/>
                </a:lnTo>
                <a:lnTo>
                  <a:pt x="145199" y="192093"/>
                </a:lnTo>
                <a:lnTo>
                  <a:pt x="159405" y="237040"/>
                </a:lnTo>
                <a:lnTo>
                  <a:pt x="172218" y="285139"/>
                </a:lnTo>
                <a:lnTo>
                  <a:pt x="183485" y="335938"/>
                </a:lnTo>
                <a:lnTo>
                  <a:pt x="193049" y="388989"/>
                </a:lnTo>
                <a:lnTo>
                  <a:pt x="199013" y="429984"/>
                </a:lnTo>
                <a:lnTo>
                  <a:pt x="200724" y="443570"/>
                </a:lnTo>
              </a:path>
            </a:pathLst>
          </a:custGeom>
          <a:ln w="28574">
            <a:solidFill>
              <a:srgbClr val="666666"/>
            </a:solidFill>
          </a:ln>
        </p:spPr>
        <p:txBody>
          <a:bodyPr wrap="square" lIns="0" tIns="0" rIns="0" bIns="0" rtlCol="0"/>
          <a:lstStyle/>
          <a:p>
            <a:endParaRPr/>
          </a:p>
        </p:txBody>
      </p:sp>
      <p:sp>
        <p:nvSpPr>
          <p:cNvPr id="43" name="object 43"/>
          <p:cNvSpPr/>
          <p:nvPr/>
        </p:nvSpPr>
        <p:spPr>
          <a:xfrm>
            <a:off x="5910002" y="1519649"/>
            <a:ext cx="122794" cy="160892"/>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4" name="object 44"/>
          <p:cNvSpPr txBox="1"/>
          <p:nvPr/>
        </p:nvSpPr>
        <p:spPr>
          <a:xfrm>
            <a:off x="4680903" y="3096756"/>
            <a:ext cx="1506855" cy="657860"/>
          </a:xfrm>
          <a:prstGeom prst="rect">
            <a:avLst/>
          </a:prstGeom>
        </p:spPr>
        <p:txBody>
          <a:bodyPr vert="horz" wrap="square" lIns="0" tIns="22860" rIns="0" bIns="0" rtlCol="0">
            <a:spAutoFit/>
          </a:bodyPr>
          <a:lstStyle/>
          <a:p>
            <a:pPr marL="318770" marR="24765" indent="-286385">
              <a:lnSpc>
                <a:spcPts val="1650"/>
              </a:lnSpc>
              <a:spcBef>
                <a:spcPts val="180"/>
              </a:spcBef>
            </a:pPr>
            <a:r>
              <a:rPr sz="1400" spc="-5" dirty="0">
                <a:latin typeface="Arial"/>
                <a:cs typeface="Arial"/>
              </a:rPr>
              <a:t>RoI </a:t>
            </a:r>
            <a:r>
              <a:rPr sz="1400" dirty="0">
                <a:latin typeface="Arial"/>
                <a:cs typeface="Arial"/>
              </a:rPr>
              <a:t>conv</a:t>
            </a:r>
            <a:r>
              <a:rPr sz="1400" spc="-95" dirty="0">
                <a:latin typeface="Arial"/>
                <a:cs typeface="Arial"/>
              </a:rPr>
              <a:t> </a:t>
            </a:r>
            <a:r>
              <a:rPr sz="1400" spc="-5" dirty="0">
                <a:latin typeface="Arial"/>
                <a:cs typeface="Arial"/>
              </a:rPr>
              <a:t>features:  512 </a:t>
            </a:r>
            <a:r>
              <a:rPr sz="1400" dirty="0">
                <a:latin typeface="Arial"/>
                <a:cs typeface="Arial"/>
              </a:rPr>
              <a:t>x 7 x</a:t>
            </a:r>
            <a:r>
              <a:rPr sz="1400" spc="-55" dirty="0">
                <a:latin typeface="Arial"/>
                <a:cs typeface="Arial"/>
              </a:rPr>
              <a:t> </a:t>
            </a:r>
            <a:r>
              <a:rPr sz="1400" dirty="0">
                <a:latin typeface="Arial"/>
                <a:cs typeface="Arial"/>
              </a:rPr>
              <a:t>7</a:t>
            </a:r>
            <a:endParaRPr sz="1400">
              <a:latin typeface="Arial"/>
              <a:cs typeface="Arial"/>
            </a:endParaRPr>
          </a:p>
          <a:p>
            <a:pPr marL="12700">
              <a:lnSpc>
                <a:spcPts val="1600"/>
              </a:lnSpc>
            </a:pPr>
            <a:r>
              <a:rPr sz="1400" spc="-5" dirty="0">
                <a:latin typeface="Arial"/>
                <a:cs typeface="Arial"/>
              </a:rPr>
              <a:t>for </a:t>
            </a:r>
            <a:r>
              <a:rPr sz="1400" dirty="0">
                <a:latin typeface="Arial"/>
                <a:cs typeface="Arial"/>
              </a:rPr>
              <a:t>region</a:t>
            </a:r>
            <a:r>
              <a:rPr sz="1400" spc="-85" dirty="0">
                <a:latin typeface="Arial"/>
                <a:cs typeface="Arial"/>
              </a:rPr>
              <a:t> </a:t>
            </a:r>
            <a:r>
              <a:rPr sz="1400" spc="-5" dirty="0">
                <a:latin typeface="Arial"/>
                <a:cs typeface="Arial"/>
              </a:rPr>
              <a:t>proposal</a:t>
            </a:r>
            <a:endParaRPr sz="1400">
              <a:latin typeface="Arial"/>
              <a:cs typeface="Arial"/>
            </a:endParaRPr>
          </a:p>
        </p:txBody>
      </p:sp>
      <p:sp>
        <p:nvSpPr>
          <p:cNvPr id="45" name="object 45"/>
          <p:cNvSpPr txBox="1"/>
          <p:nvPr/>
        </p:nvSpPr>
        <p:spPr>
          <a:xfrm>
            <a:off x="6400015" y="3106037"/>
            <a:ext cx="2372360" cy="657860"/>
          </a:xfrm>
          <a:prstGeom prst="rect">
            <a:avLst/>
          </a:prstGeom>
        </p:spPr>
        <p:txBody>
          <a:bodyPr vert="horz" wrap="square" lIns="0" tIns="22860" rIns="0" bIns="0" rtlCol="0">
            <a:spAutoFit/>
          </a:bodyPr>
          <a:lstStyle/>
          <a:p>
            <a:pPr marL="12700" marR="5080" algn="ctr">
              <a:lnSpc>
                <a:spcPts val="1650"/>
              </a:lnSpc>
              <a:spcBef>
                <a:spcPts val="180"/>
              </a:spcBef>
            </a:pPr>
            <a:r>
              <a:rPr sz="1400" spc="-5" dirty="0">
                <a:latin typeface="Arial"/>
                <a:cs typeface="Arial"/>
              </a:rPr>
              <a:t>Fully-connected layers</a:t>
            </a:r>
            <a:r>
              <a:rPr sz="1400" spc="-90" dirty="0">
                <a:latin typeface="Arial"/>
                <a:cs typeface="Arial"/>
              </a:rPr>
              <a:t> </a:t>
            </a:r>
            <a:r>
              <a:rPr sz="1400" spc="-5" dirty="0">
                <a:latin typeface="Arial"/>
                <a:cs typeface="Arial"/>
              </a:rPr>
              <a:t>expect  low-res </a:t>
            </a:r>
            <a:r>
              <a:rPr sz="1400" dirty="0">
                <a:latin typeface="Arial"/>
                <a:cs typeface="Arial"/>
              </a:rPr>
              <a:t>conv</a:t>
            </a:r>
            <a:r>
              <a:rPr sz="1400" spc="-30" dirty="0">
                <a:latin typeface="Arial"/>
                <a:cs typeface="Arial"/>
              </a:rPr>
              <a:t> </a:t>
            </a:r>
            <a:r>
              <a:rPr sz="1400" spc="-5" dirty="0">
                <a:latin typeface="Arial"/>
                <a:cs typeface="Arial"/>
              </a:rPr>
              <a:t>features:</a:t>
            </a:r>
            <a:endParaRPr sz="1400">
              <a:latin typeface="Arial"/>
              <a:cs typeface="Arial"/>
            </a:endParaRPr>
          </a:p>
          <a:p>
            <a:pPr marL="3810" algn="ctr">
              <a:lnSpc>
                <a:spcPts val="1600"/>
              </a:lnSpc>
            </a:pPr>
            <a:r>
              <a:rPr sz="1400" spc="-5" dirty="0">
                <a:latin typeface="Arial"/>
                <a:cs typeface="Arial"/>
              </a:rPr>
              <a:t>512 </a:t>
            </a:r>
            <a:r>
              <a:rPr sz="1400" dirty="0">
                <a:latin typeface="Arial"/>
                <a:cs typeface="Arial"/>
              </a:rPr>
              <a:t>x 7 x</a:t>
            </a:r>
            <a:r>
              <a:rPr sz="1400" spc="-35" dirty="0">
                <a:latin typeface="Arial"/>
                <a:cs typeface="Arial"/>
              </a:rPr>
              <a:t> </a:t>
            </a:r>
            <a:r>
              <a:rPr sz="1400" dirty="0">
                <a:latin typeface="Arial"/>
                <a:cs typeface="Arial"/>
              </a:rPr>
              <a:t>7</a:t>
            </a:r>
            <a:endParaRPr sz="1400">
              <a:latin typeface="Arial"/>
              <a:cs typeface="Arial"/>
            </a:endParaRPr>
          </a:p>
        </p:txBody>
      </p:sp>
      <p:sp>
        <p:nvSpPr>
          <p:cNvPr id="46" name="object 46"/>
          <p:cNvSpPr txBox="1"/>
          <p:nvPr/>
        </p:nvSpPr>
        <p:spPr>
          <a:xfrm>
            <a:off x="1963200" y="2253013"/>
            <a:ext cx="41084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CNN</a:t>
            </a:r>
            <a:endParaRPr sz="1400">
              <a:latin typeface="Arial"/>
              <a:cs typeface="Arial"/>
            </a:endParaRPr>
          </a:p>
        </p:txBody>
      </p:sp>
      <p:sp>
        <p:nvSpPr>
          <p:cNvPr id="47" name="object 47"/>
          <p:cNvSpPr/>
          <p:nvPr/>
        </p:nvSpPr>
        <p:spPr>
          <a:xfrm>
            <a:off x="1025974" y="1441714"/>
            <a:ext cx="2322195" cy="492125"/>
          </a:xfrm>
          <a:custGeom>
            <a:avLst/>
            <a:gdLst/>
            <a:ahLst/>
            <a:cxnLst/>
            <a:rect l="l" t="t" r="r" b="b"/>
            <a:pathLst>
              <a:path w="2322195" h="492125">
                <a:moveTo>
                  <a:pt x="0" y="247367"/>
                </a:moveTo>
                <a:lnTo>
                  <a:pt x="22780" y="204534"/>
                </a:lnTo>
                <a:lnTo>
                  <a:pt x="61592" y="174954"/>
                </a:lnTo>
                <a:lnTo>
                  <a:pt x="117413" y="145420"/>
                </a:lnTo>
                <a:lnTo>
                  <a:pt x="188623" y="116677"/>
                </a:lnTo>
                <a:lnTo>
                  <a:pt x="229494" y="102833"/>
                </a:lnTo>
                <a:lnTo>
                  <a:pt x="273604" y="89466"/>
                </a:lnTo>
                <a:lnTo>
                  <a:pt x="320751" y="76667"/>
                </a:lnTo>
                <a:lnTo>
                  <a:pt x="370734" y="64531"/>
                </a:lnTo>
                <a:lnTo>
                  <a:pt x="423349" y="53149"/>
                </a:lnTo>
                <a:lnTo>
                  <a:pt x="478394" y="42615"/>
                </a:lnTo>
                <a:lnTo>
                  <a:pt x="535666" y="33021"/>
                </a:lnTo>
                <a:lnTo>
                  <a:pt x="594963" y="24461"/>
                </a:lnTo>
                <a:lnTo>
                  <a:pt x="656083" y="17027"/>
                </a:lnTo>
                <a:lnTo>
                  <a:pt x="718823" y="10811"/>
                </a:lnTo>
                <a:lnTo>
                  <a:pt x="782980" y="5908"/>
                </a:lnTo>
                <a:lnTo>
                  <a:pt x="848352" y="2410"/>
                </a:lnTo>
                <a:lnTo>
                  <a:pt x="914736" y="409"/>
                </a:lnTo>
                <a:lnTo>
                  <a:pt x="981931" y="0"/>
                </a:lnTo>
                <a:lnTo>
                  <a:pt x="1049733" y="1273"/>
                </a:lnTo>
                <a:lnTo>
                  <a:pt x="1117940" y="4323"/>
                </a:lnTo>
                <a:lnTo>
                  <a:pt x="1186349" y="9242"/>
                </a:lnTo>
                <a:lnTo>
                  <a:pt x="1238673" y="14311"/>
                </a:lnTo>
                <a:lnTo>
                  <a:pt x="1290907" y="20502"/>
                </a:lnTo>
                <a:lnTo>
                  <a:pt x="1342959" y="27788"/>
                </a:lnTo>
                <a:lnTo>
                  <a:pt x="1394739" y="36144"/>
                </a:lnTo>
                <a:lnTo>
                  <a:pt x="1446158" y="45543"/>
                </a:lnTo>
                <a:lnTo>
                  <a:pt x="1497123" y="55960"/>
                </a:lnTo>
                <a:lnTo>
                  <a:pt x="1547546" y="67369"/>
                </a:lnTo>
                <a:lnTo>
                  <a:pt x="1597334" y="79743"/>
                </a:lnTo>
                <a:lnTo>
                  <a:pt x="1646398" y="93057"/>
                </a:lnTo>
                <a:lnTo>
                  <a:pt x="1694647" y="107284"/>
                </a:lnTo>
                <a:lnTo>
                  <a:pt x="1741991" y="122400"/>
                </a:lnTo>
                <a:lnTo>
                  <a:pt x="1788338" y="138377"/>
                </a:lnTo>
                <a:lnTo>
                  <a:pt x="1833599" y="155190"/>
                </a:lnTo>
                <a:lnTo>
                  <a:pt x="1877683" y="172813"/>
                </a:lnTo>
                <a:lnTo>
                  <a:pt x="1920499" y="191219"/>
                </a:lnTo>
                <a:lnTo>
                  <a:pt x="1961956" y="210384"/>
                </a:lnTo>
                <a:lnTo>
                  <a:pt x="2001965" y="230281"/>
                </a:lnTo>
                <a:lnTo>
                  <a:pt x="2048469" y="255388"/>
                </a:lnTo>
                <a:lnTo>
                  <a:pt x="2092541" y="281490"/>
                </a:lnTo>
                <a:lnTo>
                  <a:pt x="2134019" y="308540"/>
                </a:lnTo>
                <a:lnTo>
                  <a:pt x="2172741" y="336491"/>
                </a:lnTo>
                <a:lnTo>
                  <a:pt x="2208544" y="365297"/>
                </a:lnTo>
                <a:lnTo>
                  <a:pt x="2241267" y="394912"/>
                </a:lnTo>
                <a:lnTo>
                  <a:pt x="2270747" y="425290"/>
                </a:lnTo>
                <a:lnTo>
                  <a:pt x="2304248" y="466239"/>
                </a:lnTo>
                <a:lnTo>
                  <a:pt x="2320936" y="490653"/>
                </a:lnTo>
                <a:lnTo>
                  <a:pt x="2321598" y="491709"/>
                </a:lnTo>
              </a:path>
            </a:pathLst>
          </a:custGeom>
          <a:ln w="28574">
            <a:solidFill>
              <a:srgbClr val="666666"/>
            </a:solidFill>
          </a:ln>
        </p:spPr>
        <p:txBody>
          <a:bodyPr wrap="square" lIns="0" tIns="0" rIns="0" bIns="0" rtlCol="0"/>
          <a:lstStyle/>
          <a:p>
            <a:endParaRPr/>
          </a:p>
        </p:txBody>
      </p:sp>
      <p:sp>
        <p:nvSpPr>
          <p:cNvPr id="48" name="object 48"/>
          <p:cNvSpPr/>
          <p:nvPr/>
        </p:nvSpPr>
        <p:spPr>
          <a:xfrm>
            <a:off x="3288232" y="1905069"/>
            <a:ext cx="118681" cy="166424"/>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9" name="object 49"/>
          <p:cNvSpPr txBox="1"/>
          <p:nvPr/>
        </p:nvSpPr>
        <p:spPr>
          <a:xfrm>
            <a:off x="1647225" y="904938"/>
            <a:ext cx="1307465" cy="448309"/>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Arial"/>
                <a:cs typeface="Arial"/>
              </a:rPr>
              <a:t>Project</a:t>
            </a:r>
            <a:r>
              <a:rPr sz="1400" spc="-90" dirty="0">
                <a:latin typeface="Arial"/>
                <a:cs typeface="Arial"/>
              </a:rPr>
              <a:t> </a:t>
            </a:r>
            <a:r>
              <a:rPr sz="1400" spc="-5" dirty="0">
                <a:latin typeface="Arial"/>
                <a:cs typeface="Arial"/>
              </a:rPr>
              <a:t>proposal  onto</a:t>
            </a:r>
            <a:r>
              <a:rPr sz="1400" spc="-25" dirty="0">
                <a:latin typeface="Arial"/>
                <a:cs typeface="Arial"/>
              </a:rPr>
              <a:t> </a:t>
            </a:r>
            <a:r>
              <a:rPr sz="1400" spc="-5" dirty="0">
                <a:latin typeface="Arial"/>
                <a:cs typeface="Arial"/>
              </a:rPr>
              <a:t>features</a:t>
            </a:r>
            <a:endParaRPr sz="1400">
              <a:latin typeface="Arial"/>
              <a:cs typeface="Arial"/>
            </a:endParaRPr>
          </a:p>
        </p:txBody>
      </p:sp>
      <p:sp>
        <p:nvSpPr>
          <p:cNvPr id="50" name="object 50"/>
          <p:cNvSpPr txBox="1"/>
          <p:nvPr/>
        </p:nvSpPr>
        <p:spPr>
          <a:xfrm>
            <a:off x="7227725" y="4374035"/>
            <a:ext cx="1648460" cy="139065"/>
          </a:xfrm>
          <a:prstGeom prst="rect">
            <a:avLst/>
          </a:prstGeom>
        </p:spPr>
        <p:txBody>
          <a:bodyPr vert="horz" wrap="square" lIns="0" tIns="3175" rIns="0" bIns="0" rtlCol="0">
            <a:spAutoFit/>
          </a:bodyPr>
          <a:lstStyle/>
          <a:p>
            <a:pPr marL="12700">
              <a:lnSpc>
                <a:spcPct val="100000"/>
              </a:lnSpc>
              <a:spcBef>
                <a:spcPts val="25"/>
              </a:spcBef>
            </a:pPr>
            <a:r>
              <a:rPr sz="800" spc="-5" dirty="0">
                <a:latin typeface="Arial"/>
                <a:cs typeface="Arial"/>
              </a:rPr>
              <a:t>Girshick, </a:t>
            </a:r>
            <a:r>
              <a:rPr sz="800" dirty="0">
                <a:latin typeface="Arial"/>
                <a:cs typeface="Arial"/>
              </a:rPr>
              <a:t>“Fast </a:t>
            </a:r>
            <a:r>
              <a:rPr sz="800" spc="-5" dirty="0">
                <a:latin typeface="Arial"/>
                <a:cs typeface="Arial"/>
              </a:rPr>
              <a:t>R-CNN”, ICCV</a:t>
            </a:r>
            <a:r>
              <a:rPr sz="800" spc="-80" dirty="0">
                <a:latin typeface="Arial"/>
                <a:cs typeface="Arial"/>
              </a:rPr>
              <a:t> </a:t>
            </a:r>
            <a:r>
              <a:rPr sz="800" spc="-5" dirty="0">
                <a:latin typeface="Arial"/>
                <a:cs typeface="Arial"/>
              </a:rPr>
              <a:t>2015.</a:t>
            </a:r>
            <a:endParaRPr sz="800">
              <a:latin typeface="Arial"/>
              <a:cs typeface="Arial"/>
            </a:endParaRPr>
          </a:p>
        </p:txBody>
      </p:sp>
      <p:sp>
        <p:nvSpPr>
          <p:cNvPr id="51" name="object 51"/>
          <p:cNvSpPr txBox="1"/>
          <p:nvPr/>
        </p:nvSpPr>
        <p:spPr>
          <a:xfrm>
            <a:off x="145225" y="4380180"/>
            <a:ext cx="4514850" cy="610870"/>
          </a:xfrm>
          <a:prstGeom prst="rect">
            <a:avLst/>
          </a:prstGeom>
        </p:spPr>
        <p:txBody>
          <a:bodyPr vert="horz" wrap="square" lIns="0" tIns="0" rIns="0" bIns="0" rtlCol="0">
            <a:spAutoFit/>
          </a:bodyPr>
          <a:lstStyle/>
          <a:p>
            <a:pPr marL="2465705">
              <a:lnSpc>
                <a:spcPts val="1645"/>
              </a:lnSpc>
            </a:pPr>
            <a:r>
              <a:rPr sz="1400" dirty="0">
                <a:latin typeface="Arial"/>
                <a:cs typeface="Arial"/>
              </a:rPr>
              <a:t>(varies </a:t>
            </a:r>
            <a:r>
              <a:rPr sz="1400" spc="-5" dirty="0">
                <a:latin typeface="Arial"/>
                <a:cs typeface="Arial"/>
              </a:rPr>
              <a:t>per</a:t>
            </a:r>
            <a:r>
              <a:rPr sz="1400" spc="-30" dirty="0">
                <a:latin typeface="Arial"/>
                <a:cs typeface="Arial"/>
              </a:rPr>
              <a:t> </a:t>
            </a:r>
            <a:r>
              <a:rPr sz="1400" spc="-5" dirty="0">
                <a:latin typeface="Arial"/>
                <a:cs typeface="Arial"/>
              </a:rPr>
              <a:t>proposal)</a:t>
            </a:r>
            <a:endParaRPr sz="1400">
              <a:latin typeface="Arial"/>
              <a:cs typeface="Arial"/>
            </a:endParaRPr>
          </a:p>
          <a:p>
            <a:pPr marL="12700">
              <a:lnSpc>
                <a:spcPct val="100000"/>
              </a:lnSpc>
              <a:spcBef>
                <a:spcPts val="875"/>
              </a:spcBef>
            </a:pPr>
            <a:r>
              <a:rPr sz="1800" spc="-5" dirty="0">
                <a:solidFill>
                  <a:srgbClr val="FFFFFF"/>
                </a:solidFill>
                <a:latin typeface="Arial"/>
                <a:cs typeface="Arial"/>
              </a:rPr>
              <a:t>Fei-Fei Li </a:t>
            </a:r>
            <a:r>
              <a:rPr sz="1800" dirty="0">
                <a:solidFill>
                  <a:srgbClr val="FFFFFF"/>
                </a:solidFill>
                <a:latin typeface="Arial"/>
                <a:cs typeface="Arial"/>
              </a:rPr>
              <a:t>&amp; Justin Johnson &amp; </a:t>
            </a:r>
            <a:r>
              <a:rPr sz="1800" spc="-5" dirty="0">
                <a:solidFill>
                  <a:srgbClr val="FFFFFF"/>
                </a:solidFill>
                <a:latin typeface="Arial"/>
                <a:cs typeface="Arial"/>
              </a:rPr>
              <a:t>Serena</a:t>
            </a:r>
            <a:r>
              <a:rPr sz="1800" spc="-125" dirty="0">
                <a:solidFill>
                  <a:srgbClr val="FFFFFF"/>
                </a:solidFill>
                <a:latin typeface="Arial"/>
                <a:cs typeface="Arial"/>
              </a:rPr>
              <a:t> </a:t>
            </a:r>
            <a:r>
              <a:rPr sz="1800" spc="-5" dirty="0">
                <a:solidFill>
                  <a:srgbClr val="FFFFFF"/>
                </a:solidFill>
                <a:latin typeface="Arial"/>
                <a:cs typeface="Arial"/>
              </a:rPr>
              <a:t>Yeung</a:t>
            </a:r>
            <a:endParaRPr sz="1800">
              <a:latin typeface="Arial"/>
              <a:cs typeface="Arial"/>
            </a:endParaRPr>
          </a:p>
        </p:txBody>
      </p:sp>
      <p:sp>
        <p:nvSpPr>
          <p:cNvPr id="53" name="object 53"/>
          <p:cNvSpPr txBox="1"/>
          <p:nvPr/>
        </p:nvSpPr>
        <p:spPr>
          <a:xfrm>
            <a:off x="7456525" y="4704900"/>
            <a:ext cx="1564005" cy="309245"/>
          </a:xfrm>
          <a:prstGeom prst="rect">
            <a:avLst/>
          </a:prstGeom>
        </p:spPr>
        <p:txBody>
          <a:bodyPr vert="horz" wrap="square" lIns="0" tIns="0" rIns="0" bIns="0" rtlCol="0">
            <a:spAutoFit/>
          </a:bodyPr>
          <a:lstStyle/>
          <a:p>
            <a:pPr marL="12700">
              <a:lnSpc>
                <a:spcPts val="2310"/>
              </a:lnSpc>
            </a:pPr>
            <a:r>
              <a:rPr sz="2000" dirty="0">
                <a:solidFill>
                  <a:srgbClr val="FFFFFF"/>
                </a:solidFill>
                <a:latin typeface="Arial"/>
                <a:cs typeface="Arial"/>
              </a:rPr>
              <a:t>May </a:t>
            </a:r>
            <a:r>
              <a:rPr sz="2000" spc="-5" dirty="0">
                <a:solidFill>
                  <a:srgbClr val="FFFFFF"/>
                </a:solidFill>
                <a:latin typeface="Arial"/>
                <a:cs typeface="Arial"/>
              </a:rPr>
              <a:t>10,</a:t>
            </a:r>
            <a:r>
              <a:rPr sz="2000" spc="-95" dirty="0">
                <a:solidFill>
                  <a:srgbClr val="FFFFFF"/>
                </a:solidFill>
                <a:latin typeface="Arial"/>
                <a:cs typeface="Arial"/>
              </a:rPr>
              <a:t> </a:t>
            </a:r>
            <a:r>
              <a:rPr sz="2000" spc="-5" dirty="0">
                <a:solidFill>
                  <a:srgbClr val="FFFFFF"/>
                </a:solidFill>
                <a:latin typeface="Arial"/>
                <a:cs typeface="Arial"/>
              </a:rPr>
              <a:t>2017</a:t>
            </a:r>
            <a:endParaRPr sz="2000">
              <a:latin typeface="Arial"/>
              <a:cs typeface="Arial"/>
            </a:endParaRPr>
          </a:p>
        </p:txBody>
      </p:sp>
      <p:sp>
        <p:nvSpPr>
          <p:cNvPr id="52" name="Footer Placeholder 51">
            <a:extLst>
              <a:ext uri="{FF2B5EF4-FFF2-40B4-BE49-F238E27FC236}">
                <a16:creationId xmlns:a16="http://schemas.microsoft.com/office/drawing/2014/main" id="{A9BD9161-4163-41E8-BD09-B3B73CF0124D}"/>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7550" y="1393281"/>
            <a:ext cx="3724760" cy="222487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340035" y="1167558"/>
            <a:ext cx="4232215" cy="2717790"/>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82950" y="276492"/>
            <a:ext cx="4918710" cy="452120"/>
          </a:xfrm>
          <a:prstGeom prst="rect">
            <a:avLst/>
          </a:prstGeom>
        </p:spPr>
        <p:txBody>
          <a:bodyPr vert="horz" wrap="square" lIns="0" tIns="12700" rIns="0" bIns="0" rtlCol="0">
            <a:spAutoFit/>
          </a:bodyPr>
          <a:lstStyle/>
          <a:p>
            <a:pPr marL="12700">
              <a:lnSpc>
                <a:spcPct val="100000"/>
              </a:lnSpc>
              <a:spcBef>
                <a:spcPts val="100"/>
              </a:spcBef>
            </a:pPr>
            <a:r>
              <a:rPr spc="-5" dirty="0"/>
              <a:t>R-CNN </a:t>
            </a:r>
            <a:r>
              <a:rPr dirty="0"/>
              <a:t>vs </a:t>
            </a:r>
            <a:r>
              <a:rPr spc="-10" dirty="0"/>
              <a:t>SPP </a:t>
            </a:r>
            <a:r>
              <a:rPr dirty="0"/>
              <a:t>vs </a:t>
            </a:r>
            <a:r>
              <a:rPr spc="-5" dirty="0"/>
              <a:t>Fast</a:t>
            </a:r>
            <a:r>
              <a:rPr spc="-100" dirty="0"/>
              <a:t> </a:t>
            </a:r>
            <a:r>
              <a:rPr spc="-5" dirty="0"/>
              <a:t>R-CNN</a:t>
            </a:r>
          </a:p>
        </p:txBody>
      </p:sp>
      <p:sp>
        <p:nvSpPr>
          <p:cNvPr id="5" name="object 5"/>
          <p:cNvSpPr txBox="1"/>
          <p:nvPr/>
        </p:nvSpPr>
        <p:spPr>
          <a:xfrm>
            <a:off x="73025" y="4172535"/>
            <a:ext cx="5000625" cy="386715"/>
          </a:xfrm>
          <a:prstGeom prst="rect">
            <a:avLst/>
          </a:prstGeom>
        </p:spPr>
        <p:txBody>
          <a:bodyPr vert="horz" wrap="square" lIns="0" tIns="635" rIns="0" bIns="0" rtlCol="0">
            <a:spAutoFit/>
          </a:bodyPr>
          <a:lstStyle/>
          <a:p>
            <a:pPr marL="12700" marR="5080">
              <a:lnSpc>
                <a:spcPct val="101600"/>
              </a:lnSpc>
              <a:spcBef>
                <a:spcPts val="5"/>
              </a:spcBef>
            </a:pPr>
            <a:r>
              <a:rPr sz="800" spc="-5" dirty="0">
                <a:latin typeface="Arial"/>
                <a:cs typeface="Arial"/>
              </a:rPr>
              <a:t>Girshick et al, </a:t>
            </a:r>
            <a:r>
              <a:rPr sz="800" dirty="0">
                <a:latin typeface="Arial"/>
                <a:cs typeface="Arial"/>
              </a:rPr>
              <a:t>“Rich </a:t>
            </a:r>
            <a:r>
              <a:rPr sz="800" spc="-5" dirty="0">
                <a:latin typeface="Arial"/>
                <a:cs typeface="Arial"/>
              </a:rPr>
              <a:t>feature hierarchies for accurate object detection and </a:t>
            </a:r>
            <a:r>
              <a:rPr sz="800" dirty="0">
                <a:latin typeface="Arial"/>
                <a:cs typeface="Arial"/>
              </a:rPr>
              <a:t>semantic segmentation”, </a:t>
            </a:r>
            <a:r>
              <a:rPr sz="800" spc="-5" dirty="0">
                <a:latin typeface="Arial"/>
                <a:cs typeface="Arial"/>
              </a:rPr>
              <a:t>CVPR 2014.  He et al, </a:t>
            </a:r>
            <a:r>
              <a:rPr sz="800" dirty="0">
                <a:latin typeface="Arial"/>
                <a:cs typeface="Arial"/>
              </a:rPr>
              <a:t>“Spatial </a:t>
            </a:r>
            <a:r>
              <a:rPr sz="800" spc="-5" dirty="0">
                <a:latin typeface="Arial"/>
                <a:cs typeface="Arial"/>
              </a:rPr>
              <a:t>pyramid pooling in deep </a:t>
            </a:r>
            <a:r>
              <a:rPr sz="800" dirty="0">
                <a:latin typeface="Arial"/>
                <a:cs typeface="Arial"/>
              </a:rPr>
              <a:t>convolutional </a:t>
            </a:r>
            <a:r>
              <a:rPr sz="800" spc="-5" dirty="0">
                <a:latin typeface="Arial"/>
                <a:cs typeface="Arial"/>
              </a:rPr>
              <a:t>networks for </a:t>
            </a:r>
            <a:r>
              <a:rPr sz="800" dirty="0">
                <a:latin typeface="Arial"/>
                <a:cs typeface="Arial"/>
              </a:rPr>
              <a:t>visual recognition”, </a:t>
            </a:r>
            <a:r>
              <a:rPr sz="800" spc="-5" dirty="0">
                <a:latin typeface="Arial"/>
                <a:cs typeface="Arial"/>
              </a:rPr>
              <a:t>ECCV</a:t>
            </a:r>
            <a:r>
              <a:rPr sz="800" spc="-50" dirty="0">
                <a:latin typeface="Arial"/>
                <a:cs typeface="Arial"/>
              </a:rPr>
              <a:t> </a:t>
            </a:r>
            <a:r>
              <a:rPr sz="800" spc="-5" dirty="0">
                <a:latin typeface="Arial"/>
                <a:cs typeface="Arial"/>
              </a:rPr>
              <a:t>2014</a:t>
            </a:r>
            <a:endParaRPr sz="800">
              <a:latin typeface="Arial"/>
              <a:cs typeface="Arial"/>
            </a:endParaRPr>
          </a:p>
          <a:p>
            <a:pPr marL="12700">
              <a:lnSpc>
                <a:spcPct val="100000"/>
              </a:lnSpc>
              <a:spcBef>
                <a:spcPts val="15"/>
              </a:spcBef>
            </a:pPr>
            <a:r>
              <a:rPr sz="800" spc="-5" dirty="0">
                <a:latin typeface="Arial"/>
                <a:cs typeface="Arial"/>
              </a:rPr>
              <a:t>Girshick, </a:t>
            </a:r>
            <a:r>
              <a:rPr sz="800" dirty="0">
                <a:latin typeface="Arial"/>
                <a:cs typeface="Arial"/>
              </a:rPr>
              <a:t>“Fast </a:t>
            </a:r>
            <a:r>
              <a:rPr sz="800" spc="-5" dirty="0">
                <a:latin typeface="Arial"/>
                <a:cs typeface="Arial"/>
              </a:rPr>
              <a:t>R-CNN”, ICCV</a:t>
            </a:r>
            <a:r>
              <a:rPr sz="800" spc="-15" dirty="0">
                <a:latin typeface="Arial"/>
                <a:cs typeface="Arial"/>
              </a:rPr>
              <a:t> </a:t>
            </a:r>
            <a:r>
              <a:rPr sz="800" spc="-5" dirty="0">
                <a:latin typeface="Arial"/>
                <a:cs typeface="Arial"/>
              </a:rPr>
              <a:t>2015</a:t>
            </a:r>
            <a:endParaRPr sz="800">
              <a:latin typeface="Arial"/>
              <a:cs typeface="Arial"/>
            </a:endParaRPr>
          </a:p>
        </p:txBody>
      </p:sp>
      <p:sp>
        <p:nvSpPr>
          <p:cNvPr id="7" name="object 7"/>
          <p:cNvSpPr txBox="1"/>
          <p:nvPr/>
        </p:nvSpPr>
        <p:spPr>
          <a:xfrm>
            <a:off x="7456525" y="4704900"/>
            <a:ext cx="1564005" cy="309245"/>
          </a:xfrm>
          <a:prstGeom prst="rect">
            <a:avLst/>
          </a:prstGeom>
        </p:spPr>
        <p:txBody>
          <a:bodyPr vert="horz" wrap="square" lIns="0" tIns="0" rIns="0" bIns="0" rtlCol="0">
            <a:spAutoFit/>
          </a:bodyPr>
          <a:lstStyle/>
          <a:p>
            <a:pPr marL="12700">
              <a:lnSpc>
                <a:spcPts val="2310"/>
              </a:lnSpc>
            </a:pPr>
            <a:r>
              <a:rPr sz="2000" dirty="0">
                <a:solidFill>
                  <a:srgbClr val="FFFFFF"/>
                </a:solidFill>
                <a:latin typeface="Arial"/>
                <a:cs typeface="Arial"/>
              </a:rPr>
              <a:t>May </a:t>
            </a:r>
            <a:r>
              <a:rPr sz="2000" spc="-5" dirty="0">
                <a:solidFill>
                  <a:srgbClr val="FFFFFF"/>
                </a:solidFill>
                <a:latin typeface="Arial"/>
                <a:cs typeface="Arial"/>
              </a:rPr>
              <a:t>10,</a:t>
            </a:r>
            <a:r>
              <a:rPr sz="2000" spc="-95" dirty="0">
                <a:solidFill>
                  <a:srgbClr val="FFFFFF"/>
                </a:solidFill>
                <a:latin typeface="Arial"/>
                <a:cs typeface="Arial"/>
              </a:rPr>
              <a:t> </a:t>
            </a:r>
            <a:r>
              <a:rPr sz="2000" spc="-5" dirty="0">
                <a:solidFill>
                  <a:srgbClr val="FFFFFF"/>
                </a:solidFill>
                <a:latin typeface="Arial"/>
                <a:cs typeface="Arial"/>
              </a:rPr>
              <a:t>2017</a:t>
            </a:r>
            <a:endParaRPr sz="2000">
              <a:latin typeface="Arial"/>
              <a:cs typeface="Arial"/>
            </a:endParaRPr>
          </a:p>
        </p:txBody>
      </p:sp>
      <p:sp>
        <p:nvSpPr>
          <p:cNvPr id="6" name="Footer Placeholder 5">
            <a:extLst>
              <a:ext uri="{FF2B5EF4-FFF2-40B4-BE49-F238E27FC236}">
                <a16:creationId xmlns:a16="http://schemas.microsoft.com/office/drawing/2014/main" id="{8871CD5A-7B3D-4ECE-AD4F-05660CC0DF78}"/>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437072" y="1276180"/>
            <a:ext cx="4107868" cy="253485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37550" y="1393281"/>
            <a:ext cx="3724760" cy="2224872"/>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82950" y="276492"/>
            <a:ext cx="4918710" cy="452120"/>
          </a:xfrm>
          <a:prstGeom prst="rect">
            <a:avLst/>
          </a:prstGeom>
        </p:spPr>
        <p:txBody>
          <a:bodyPr vert="horz" wrap="square" lIns="0" tIns="12700" rIns="0" bIns="0" rtlCol="0">
            <a:spAutoFit/>
          </a:bodyPr>
          <a:lstStyle/>
          <a:p>
            <a:pPr marL="12700">
              <a:lnSpc>
                <a:spcPct val="100000"/>
              </a:lnSpc>
              <a:spcBef>
                <a:spcPts val="100"/>
              </a:spcBef>
            </a:pPr>
            <a:r>
              <a:rPr spc="-5" dirty="0"/>
              <a:t>R-CNN </a:t>
            </a:r>
            <a:r>
              <a:rPr dirty="0"/>
              <a:t>vs </a:t>
            </a:r>
            <a:r>
              <a:rPr spc="-10" dirty="0"/>
              <a:t>SPP </a:t>
            </a:r>
            <a:r>
              <a:rPr dirty="0"/>
              <a:t>vs </a:t>
            </a:r>
            <a:r>
              <a:rPr spc="-5" dirty="0"/>
              <a:t>Fast</a:t>
            </a:r>
            <a:r>
              <a:rPr spc="-100" dirty="0"/>
              <a:t> </a:t>
            </a:r>
            <a:r>
              <a:rPr spc="-5" dirty="0"/>
              <a:t>R-CNN</a:t>
            </a:r>
          </a:p>
        </p:txBody>
      </p:sp>
      <p:sp>
        <p:nvSpPr>
          <p:cNvPr id="5" name="object 5"/>
          <p:cNvSpPr/>
          <p:nvPr/>
        </p:nvSpPr>
        <p:spPr>
          <a:xfrm>
            <a:off x="5903650" y="3391825"/>
            <a:ext cx="759460" cy="0"/>
          </a:xfrm>
          <a:custGeom>
            <a:avLst/>
            <a:gdLst/>
            <a:ahLst/>
            <a:cxnLst/>
            <a:rect l="l" t="t" r="r" b="b"/>
            <a:pathLst>
              <a:path w="759459">
                <a:moveTo>
                  <a:pt x="0" y="0"/>
                </a:moveTo>
                <a:lnTo>
                  <a:pt x="759299" y="0"/>
                </a:lnTo>
              </a:path>
            </a:pathLst>
          </a:custGeom>
          <a:ln w="19049">
            <a:solidFill>
              <a:srgbClr val="FF0000"/>
            </a:solidFill>
          </a:ln>
        </p:spPr>
        <p:txBody>
          <a:bodyPr wrap="square" lIns="0" tIns="0" rIns="0" bIns="0" rtlCol="0"/>
          <a:lstStyle/>
          <a:p>
            <a:endParaRPr/>
          </a:p>
        </p:txBody>
      </p:sp>
      <p:sp>
        <p:nvSpPr>
          <p:cNvPr id="6" name="object 6"/>
          <p:cNvSpPr/>
          <p:nvPr/>
        </p:nvSpPr>
        <p:spPr>
          <a:xfrm>
            <a:off x="5807674" y="3350834"/>
            <a:ext cx="105500" cy="81980"/>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7" name="object 7"/>
          <p:cNvSpPr txBox="1"/>
          <p:nvPr/>
        </p:nvSpPr>
        <p:spPr>
          <a:xfrm>
            <a:off x="6728725" y="2980056"/>
            <a:ext cx="2083435" cy="852169"/>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FF0000"/>
                </a:solidFill>
                <a:latin typeface="Arial"/>
                <a:cs typeface="Arial"/>
              </a:rPr>
              <a:t>Problem</a:t>
            </a:r>
            <a:r>
              <a:rPr sz="1800" spc="-5" dirty="0">
                <a:solidFill>
                  <a:srgbClr val="FF0000"/>
                </a:solidFill>
                <a:latin typeface="Arial"/>
                <a:cs typeface="Arial"/>
              </a:rPr>
              <a:t>:</a:t>
            </a:r>
            <a:endParaRPr sz="1800">
              <a:latin typeface="Arial"/>
              <a:cs typeface="Arial"/>
            </a:endParaRPr>
          </a:p>
          <a:p>
            <a:pPr marL="12700" marR="5080">
              <a:lnSpc>
                <a:spcPct val="100699"/>
              </a:lnSpc>
            </a:pPr>
            <a:r>
              <a:rPr sz="1800" spc="-5" dirty="0">
                <a:solidFill>
                  <a:srgbClr val="FF0000"/>
                </a:solidFill>
                <a:latin typeface="Arial"/>
                <a:cs typeface="Arial"/>
              </a:rPr>
              <a:t>Runtime dominated  by </a:t>
            </a:r>
            <a:r>
              <a:rPr sz="1800" dirty="0">
                <a:solidFill>
                  <a:srgbClr val="FF0000"/>
                </a:solidFill>
                <a:latin typeface="Arial"/>
                <a:cs typeface="Arial"/>
              </a:rPr>
              <a:t>region</a:t>
            </a:r>
            <a:r>
              <a:rPr sz="1800" spc="-95" dirty="0">
                <a:solidFill>
                  <a:srgbClr val="FF0000"/>
                </a:solidFill>
                <a:latin typeface="Arial"/>
                <a:cs typeface="Arial"/>
              </a:rPr>
              <a:t> </a:t>
            </a:r>
            <a:r>
              <a:rPr sz="1800" spc="-5" dirty="0">
                <a:solidFill>
                  <a:srgbClr val="FF0000"/>
                </a:solidFill>
                <a:latin typeface="Arial"/>
                <a:cs typeface="Arial"/>
              </a:rPr>
              <a:t>proposals!</a:t>
            </a:r>
            <a:endParaRPr sz="1800">
              <a:latin typeface="Arial"/>
              <a:cs typeface="Arial"/>
            </a:endParaRPr>
          </a:p>
        </p:txBody>
      </p:sp>
      <p:sp>
        <p:nvSpPr>
          <p:cNvPr id="8" name="object 8"/>
          <p:cNvSpPr txBox="1"/>
          <p:nvPr/>
        </p:nvSpPr>
        <p:spPr>
          <a:xfrm>
            <a:off x="73025" y="4172535"/>
            <a:ext cx="5000625" cy="386715"/>
          </a:xfrm>
          <a:prstGeom prst="rect">
            <a:avLst/>
          </a:prstGeom>
        </p:spPr>
        <p:txBody>
          <a:bodyPr vert="horz" wrap="square" lIns="0" tIns="635" rIns="0" bIns="0" rtlCol="0">
            <a:spAutoFit/>
          </a:bodyPr>
          <a:lstStyle/>
          <a:p>
            <a:pPr marL="12700" marR="5080">
              <a:lnSpc>
                <a:spcPct val="101600"/>
              </a:lnSpc>
              <a:spcBef>
                <a:spcPts val="5"/>
              </a:spcBef>
            </a:pPr>
            <a:r>
              <a:rPr sz="800" spc="-5" dirty="0">
                <a:latin typeface="Arial"/>
                <a:cs typeface="Arial"/>
              </a:rPr>
              <a:t>Girshick et al, </a:t>
            </a:r>
            <a:r>
              <a:rPr sz="800" dirty="0">
                <a:latin typeface="Arial"/>
                <a:cs typeface="Arial"/>
              </a:rPr>
              <a:t>“Rich </a:t>
            </a:r>
            <a:r>
              <a:rPr sz="800" spc="-5" dirty="0">
                <a:latin typeface="Arial"/>
                <a:cs typeface="Arial"/>
              </a:rPr>
              <a:t>feature hierarchies for accurate object detection and </a:t>
            </a:r>
            <a:r>
              <a:rPr sz="800" dirty="0">
                <a:latin typeface="Arial"/>
                <a:cs typeface="Arial"/>
              </a:rPr>
              <a:t>semantic segmentation”, </a:t>
            </a:r>
            <a:r>
              <a:rPr sz="800" spc="-5" dirty="0">
                <a:latin typeface="Arial"/>
                <a:cs typeface="Arial"/>
              </a:rPr>
              <a:t>CVPR 2014.  He et al, </a:t>
            </a:r>
            <a:r>
              <a:rPr sz="800" dirty="0">
                <a:latin typeface="Arial"/>
                <a:cs typeface="Arial"/>
              </a:rPr>
              <a:t>“Spatial </a:t>
            </a:r>
            <a:r>
              <a:rPr sz="800" spc="-5" dirty="0">
                <a:latin typeface="Arial"/>
                <a:cs typeface="Arial"/>
              </a:rPr>
              <a:t>pyramid pooling in deep </a:t>
            </a:r>
            <a:r>
              <a:rPr sz="800" dirty="0">
                <a:latin typeface="Arial"/>
                <a:cs typeface="Arial"/>
              </a:rPr>
              <a:t>convolutional </a:t>
            </a:r>
            <a:r>
              <a:rPr sz="800" spc="-5" dirty="0">
                <a:latin typeface="Arial"/>
                <a:cs typeface="Arial"/>
              </a:rPr>
              <a:t>networks for </a:t>
            </a:r>
            <a:r>
              <a:rPr sz="800" dirty="0">
                <a:latin typeface="Arial"/>
                <a:cs typeface="Arial"/>
              </a:rPr>
              <a:t>visual recognition”, </a:t>
            </a:r>
            <a:r>
              <a:rPr sz="800" spc="-5" dirty="0">
                <a:latin typeface="Arial"/>
                <a:cs typeface="Arial"/>
              </a:rPr>
              <a:t>ECCV</a:t>
            </a:r>
            <a:r>
              <a:rPr sz="800" spc="-50" dirty="0">
                <a:latin typeface="Arial"/>
                <a:cs typeface="Arial"/>
              </a:rPr>
              <a:t> </a:t>
            </a:r>
            <a:r>
              <a:rPr sz="800" spc="-5" dirty="0">
                <a:latin typeface="Arial"/>
                <a:cs typeface="Arial"/>
              </a:rPr>
              <a:t>2014</a:t>
            </a:r>
            <a:endParaRPr sz="800">
              <a:latin typeface="Arial"/>
              <a:cs typeface="Arial"/>
            </a:endParaRPr>
          </a:p>
          <a:p>
            <a:pPr marL="12700">
              <a:lnSpc>
                <a:spcPct val="100000"/>
              </a:lnSpc>
              <a:spcBef>
                <a:spcPts val="15"/>
              </a:spcBef>
            </a:pPr>
            <a:r>
              <a:rPr sz="800" spc="-5" dirty="0">
                <a:latin typeface="Arial"/>
                <a:cs typeface="Arial"/>
              </a:rPr>
              <a:t>Girshick, </a:t>
            </a:r>
            <a:r>
              <a:rPr sz="800" dirty="0">
                <a:latin typeface="Arial"/>
                <a:cs typeface="Arial"/>
              </a:rPr>
              <a:t>“Fast </a:t>
            </a:r>
            <a:r>
              <a:rPr sz="800" spc="-5" dirty="0">
                <a:latin typeface="Arial"/>
                <a:cs typeface="Arial"/>
              </a:rPr>
              <a:t>R-CNN”, ICCV</a:t>
            </a:r>
            <a:r>
              <a:rPr sz="800" spc="-15" dirty="0">
                <a:latin typeface="Arial"/>
                <a:cs typeface="Arial"/>
              </a:rPr>
              <a:t> </a:t>
            </a:r>
            <a:r>
              <a:rPr sz="800" spc="-5" dirty="0">
                <a:latin typeface="Arial"/>
                <a:cs typeface="Arial"/>
              </a:rPr>
              <a:t>2015</a:t>
            </a:r>
            <a:endParaRPr sz="800">
              <a:latin typeface="Arial"/>
              <a:cs typeface="Arial"/>
            </a:endParaRPr>
          </a:p>
        </p:txBody>
      </p:sp>
      <p:sp>
        <p:nvSpPr>
          <p:cNvPr id="10" name="object 10"/>
          <p:cNvSpPr txBox="1"/>
          <p:nvPr/>
        </p:nvSpPr>
        <p:spPr>
          <a:xfrm>
            <a:off x="7456525" y="4704900"/>
            <a:ext cx="1564005" cy="309245"/>
          </a:xfrm>
          <a:prstGeom prst="rect">
            <a:avLst/>
          </a:prstGeom>
        </p:spPr>
        <p:txBody>
          <a:bodyPr vert="horz" wrap="square" lIns="0" tIns="0" rIns="0" bIns="0" rtlCol="0">
            <a:spAutoFit/>
          </a:bodyPr>
          <a:lstStyle/>
          <a:p>
            <a:pPr marL="12700">
              <a:lnSpc>
                <a:spcPts val="2310"/>
              </a:lnSpc>
            </a:pPr>
            <a:r>
              <a:rPr sz="2000" dirty="0">
                <a:solidFill>
                  <a:srgbClr val="FFFFFF"/>
                </a:solidFill>
                <a:latin typeface="Arial"/>
                <a:cs typeface="Arial"/>
              </a:rPr>
              <a:t>May </a:t>
            </a:r>
            <a:r>
              <a:rPr sz="2000" spc="-5" dirty="0">
                <a:solidFill>
                  <a:srgbClr val="FFFFFF"/>
                </a:solidFill>
                <a:latin typeface="Arial"/>
                <a:cs typeface="Arial"/>
              </a:rPr>
              <a:t>10,</a:t>
            </a:r>
            <a:r>
              <a:rPr sz="2000" spc="-95" dirty="0">
                <a:solidFill>
                  <a:srgbClr val="FFFFFF"/>
                </a:solidFill>
                <a:latin typeface="Arial"/>
                <a:cs typeface="Arial"/>
              </a:rPr>
              <a:t> </a:t>
            </a:r>
            <a:r>
              <a:rPr sz="2000" spc="-5" dirty="0">
                <a:solidFill>
                  <a:srgbClr val="FFFFFF"/>
                </a:solidFill>
                <a:latin typeface="Arial"/>
                <a:cs typeface="Arial"/>
              </a:rPr>
              <a:t>2017</a:t>
            </a:r>
            <a:endParaRPr sz="2000">
              <a:latin typeface="Arial"/>
              <a:cs typeface="Arial"/>
            </a:endParaRPr>
          </a:p>
        </p:txBody>
      </p:sp>
      <p:sp>
        <p:nvSpPr>
          <p:cNvPr id="9" name="Footer Placeholder 8">
            <a:extLst>
              <a:ext uri="{FF2B5EF4-FFF2-40B4-BE49-F238E27FC236}">
                <a16:creationId xmlns:a16="http://schemas.microsoft.com/office/drawing/2014/main" id="{89FF6E16-B7C1-4F64-AAC0-A55A92BDB890}"/>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400" y="151330"/>
            <a:ext cx="7886700" cy="443711"/>
          </a:xfrm>
          <a:prstGeom prst="rect">
            <a:avLst/>
          </a:prstGeom>
        </p:spPr>
        <p:txBody>
          <a:bodyPr vert="horz" wrap="square" lIns="0" tIns="12700" rIns="0" bIns="0" rtlCol="0">
            <a:spAutoFit/>
          </a:bodyPr>
          <a:lstStyle/>
          <a:p>
            <a:pPr marL="12700">
              <a:lnSpc>
                <a:spcPct val="100000"/>
              </a:lnSpc>
              <a:spcBef>
                <a:spcPts val="100"/>
              </a:spcBef>
            </a:pPr>
            <a:r>
              <a:rPr sz="2800" spc="-5" dirty="0"/>
              <a:t>Fast</a:t>
            </a:r>
            <a:r>
              <a:rPr sz="2800" b="1" u="heavy" spc="-5" dirty="0">
                <a:uFill>
                  <a:solidFill>
                    <a:srgbClr val="000000"/>
                  </a:solidFill>
                </a:uFill>
              </a:rPr>
              <a:t>er</a:t>
            </a:r>
            <a:r>
              <a:rPr sz="2800" spc="-80" dirty="0"/>
              <a:t> </a:t>
            </a:r>
            <a:r>
              <a:rPr sz="2800" spc="-5" dirty="0"/>
              <a:t>R-CNN:</a:t>
            </a:r>
          </a:p>
        </p:txBody>
      </p:sp>
      <p:sp>
        <p:nvSpPr>
          <p:cNvPr id="3" name="object 3"/>
          <p:cNvSpPr/>
          <p:nvPr/>
        </p:nvSpPr>
        <p:spPr>
          <a:xfrm>
            <a:off x="3301400" y="89025"/>
            <a:ext cx="5506173" cy="4478361"/>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 name="object 4"/>
          <p:cNvSpPr/>
          <p:nvPr/>
        </p:nvSpPr>
        <p:spPr>
          <a:xfrm>
            <a:off x="3116624" y="89024"/>
            <a:ext cx="2200910" cy="568325"/>
          </a:xfrm>
          <a:custGeom>
            <a:avLst/>
            <a:gdLst/>
            <a:ahLst/>
            <a:cxnLst/>
            <a:rect l="l" t="t" r="r" b="b"/>
            <a:pathLst>
              <a:path w="2200910" h="568325">
                <a:moveTo>
                  <a:pt x="0" y="0"/>
                </a:moveTo>
                <a:lnTo>
                  <a:pt x="2200799" y="0"/>
                </a:lnTo>
                <a:lnTo>
                  <a:pt x="2200799" y="567899"/>
                </a:lnTo>
                <a:lnTo>
                  <a:pt x="0" y="567899"/>
                </a:lnTo>
                <a:lnTo>
                  <a:pt x="0" y="0"/>
                </a:lnTo>
                <a:close/>
              </a:path>
            </a:pathLst>
          </a:custGeom>
          <a:solidFill>
            <a:srgbClr val="FFFFFF"/>
          </a:solidFill>
        </p:spPr>
        <p:txBody>
          <a:bodyPr wrap="square" lIns="0" tIns="0" rIns="0" bIns="0" rtlCol="0"/>
          <a:lstStyle/>
          <a:p>
            <a:endParaRPr/>
          </a:p>
        </p:txBody>
      </p:sp>
      <p:sp>
        <p:nvSpPr>
          <p:cNvPr id="5" name="object 5"/>
          <p:cNvSpPr txBox="1"/>
          <p:nvPr/>
        </p:nvSpPr>
        <p:spPr>
          <a:xfrm>
            <a:off x="178479" y="817214"/>
            <a:ext cx="4038600" cy="3021981"/>
          </a:xfrm>
          <a:prstGeom prst="rect">
            <a:avLst/>
          </a:prstGeom>
        </p:spPr>
        <p:txBody>
          <a:bodyPr vert="horz" wrap="square" lIns="0" tIns="140970" rIns="0" bIns="0" rtlCol="0">
            <a:spAutoFit/>
          </a:bodyPr>
          <a:lstStyle/>
          <a:p>
            <a:pPr marL="201295">
              <a:lnSpc>
                <a:spcPct val="100000"/>
              </a:lnSpc>
              <a:spcBef>
                <a:spcPts val="1110"/>
              </a:spcBef>
            </a:pPr>
            <a:r>
              <a:rPr sz="1600" dirty="0">
                <a:latin typeface="Arial"/>
                <a:cs typeface="Arial"/>
              </a:rPr>
              <a:t>Make </a:t>
            </a:r>
            <a:r>
              <a:rPr sz="1600" spc="-5" dirty="0">
                <a:latin typeface="Arial"/>
                <a:cs typeface="Arial"/>
              </a:rPr>
              <a:t>CNN do</a:t>
            </a:r>
            <a:r>
              <a:rPr sz="1600" spc="-25" dirty="0">
                <a:latin typeface="Arial"/>
                <a:cs typeface="Arial"/>
              </a:rPr>
              <a:t> </a:t>
            </a:r>
            <a:r>
              <a:rPr sz="1600" spc="-5" dirty="0">
                <a:latin typeface="Arial"/>
                <a:cs typeface="Arial"/>
              </a:rPr>
              <a:t>proposals!</a:t>
            </a:r>
            <a:endParaRPr sz="1600">
              <a:latin typeface="Arial"/>
              <a:cs typeface="Arial"/>
            </a:endParaRPr>
          </a:p>
          <a:p>
            <a:pPr marL="12700" marR="1083945">
              <a:lnSpc>
                <a:spcPct val="100699"/>
              </a:lnSpc>
              <a:spcBef>
                <a:spcPts val="994"/>
              </a:spcBef>
            </a:pPr>
            <a:r>
              <a:rPr sz="1600" spc="-5" dirty="0">
                <a:latin typeface="Arial"/>
                <a:cs typeface="Arial"/>
              </a:rPr>
              <a:t>Insert </a:t>
            </a:r>
            <a:r>
              <a:rPr sz="1600" b="1" spc="-5" dirty="0">
                <a:latin typeface="Arial"/>
                <a:cs typeface="Arial"/>
              </a:rPr>
              <a:t>Region Proposal  Network </a:t>
            </a:r>
            <a:r>
              <a:rPr sz="1600" b="1" dirty="0">
                <a:latin typeface="Arial"/>
                <a:cs typeface="Arial"/>
              </a:rPr>
              <a:t>(RPN) </a:t>
            </a:r>
            <a:r>
              <a:rPr sz="1600" spc="-5" dirty="0">
                <a:latin typeface="Arial"/>
                <a:cs typeface="Arial"/>
              </a:rPr>
              <a:t>to</a:t>
            </a:r>
            <a:r>
              <a:rPr sz="1600" spc="-95" dirty="0">
                <a:latin typeface="Arial"/>
                <a:cs typeface="Arial"/>
              </a:rPr>
              <a:t> </a:t>
            </a:r>
            <a:r>
              <a:rPr sz="1600" spc="-5" dirty="0">
                <a:latin typeface="Arial"/>
                <a:cs typeface="Arial"/>
              </a:rPr>
              <a:t>predict  proposals from</a:t>
            </a:r>
            <a:r>
              <a:rPr sz="1600" spc="-40" dirty="0">
                <a:latin typeface="Arial"/>
                <a:cs typeface="Arial"/>
              </a:rPr>
              <a:t> </a:t>
            </a:r>
            <a:r>
              <a:rPr sz="1600" spc="-5" dirty="0">
                <a:latin typeface="Arial"/>
                <a:cs typeface="Arial"/>
              </a:rPr>
              <a:t>features</a:t>
            </a:r>
            <a:endParaRPr sz="1600">
              <a:latin typeface="Arial"/>
              <a:cs typeface="Arial"/>
            </a:endParaRPr>
          </a:p>
          <a:p>
            <a:pPr>
              <a:lnSpc>
                <a:spcPct val="100000"/>
              </a:lnSpc>
              <a:spcBef>
                <a:spcPts val="5"/>
              </a:spcBef>
            </a:pPr>
            <a:endParaRPr>
              <a:latin typeface="Times New Roman"/>
              <a:cs typeface="Times New Roman"/>
            </a:endParaRPr>
          </a:p>
          <a:p>
            <a:pPr marL="12700">
              <a:lnSpc>
                <a:spcPct val="100000"/>
              </a:lnSpc>
            </a:pPr>
            <a:r>
              <a:rPr sz="1600" dirty="0">
                <a:latin typeface="Arial"/>
                <a:cs typeface="Arial"/>
              </a:rPr>
              <a:t>Jointly </a:t>
            </a:r>
            <a:r>
              <a:rPr sz="1600" spc="-5" dirty="0">
                <a:latin typeface="Arial"/>
                <a:cs typeface="Arial"/>
              </a:rPr>
              <a:t>train with </a:t>
            </a:r>
            <a:r>
              <a:rPr sz="1600" dirty="0">
                <a:latin typeface="Arial"/>
                <a:cs typeface="Arial"/>
              </a:rPr>
              <a:t>4</a:t>
            </a:r>
            <a:r>
              <a:rPr sz="1600" spc="-30" dirty="0">
                <a:latin typeface="Arial"/>
                <a:cs typeface="Arial"/>
              </a:rPr>
              <a:t> </a:t>
            </a:r>
            <a:r>
              <a:rPr sz="1600" spc="-5" dirty="0">
                <a:latin typeface="Arial"/>
                <a:cs typeface="Arial"/>
              </a:rPr>
              <a:t>losses:</a:t>
            </a:r>
            <a:endParaRPr sz="1600">
              <a:latin typeface="Arial"/>
              <a:cs typeface="Arial"/>
            </a:endParaRPr>
          </a:p>
          <a:p>
            <a:pPr marL="469900" indent="-419734">
              <a:lnSpc>
                <a:spcPct val="100000"/>
              </a:lnSpc>
              <a:spcBef>
                <a:spcPts val="15"/>
              </a:spcBef>
              <a:buAutoNum type="arabicPeriod"/>
              <a:tabLst>
                <a:tab pos="469265" algn="l"/>
                <a:tab pos="469900" algn="l"/>
              </a:tabLst>
            </a:pPr>
            <a:r>
              <a:rPr sz="1600" spc="-5" dirty="0">
                <a:latin typeface="Arial"/>
                <a:cs typeface="Arial"/>
              </a:rPr>
              <a:t>RPN </a:t>
            </a:r>
            <a:r>
              <a:rPr sz="1600" dirty="0">
                <a:latin typeface="Arial"/>
                <a:cs typeface="Arial"/>
              </a:rPr>
              <a:t>classify </a:t>
            </a:r>
            <a:r>
              <a:rPr sz="1600" spc="-5" dirty="0">
                <a:latin typeface="Arial"/>
                <a:cs typeface="Arial"/>
              </a:rPr>
              <a:t>object </a:t>
            </a:r>
            <a:r>
              <a:rPr sz="1600" dirty="0">
                <a:latin typeface="Arial"/>
                <a:cs typeface="Arial"/>
              </a:rPr>
              <a:t>/ </a:t>
            </a:r>
            <a:r>
              <a:rPr sz="1600" spc="-5" dirty="0">
                <a:latin typeface="Arial"/>
                <a:cs typeface="Arial"/>
              </a:rPr>
              <a:t>not</a:t>
            </a:r>
            <a:r>
              <a:rPr sz="1600" spc="-80" dirty="0">
                <a:latin typeface="Arial"/>
                <a:cs typeface="Arial"/>
              </a:rPr>
              <a:t> </a:t>
            </a:r>
            <a:r>
              <a:rPr sz="1600" spc="-5" dirty="0">
                <a:latin typeface="Arial"/>
                <a:cs typeface="Arial"/>
              </a:rPr>
              <a:t>object</a:t>
            </a:r>
            <a:endParaRPr sz="1600">
              <a:latin typeface="Arial"/>
              <a:cs typeface="Arial"/>
            </a:endParaRPr>
          </a:p>
          <a:p>
            <a:pPr marL="469900" indent="-419734">
              <a:lnSpc>
                <a:spcPct val="100000"/>
              </a:lnSpc>
              <a:spcBef>
                <a:spcPts val="15"/>
              </a:spcBef>
              <a:buAutoNum type="arabicPeriod"/>
              <a:tabLst>
                <a:tab pos="469265" algn="l"/>
                <a:tab pos="469900" algn="l"/>
              </a:tabLst>
            </a:pPr>
            <a:r>
              <a:rPr sz="1600" spc="-5" dirty="0">
                <a:latin typeface="Arial"/>
                <a:cs typeface="Arial"/>
              </a:rPr>
              <a:t>RPN </a:t>
            </a:r>
            <a:r>
              <a:rPr sz="1600" dirty="0">
                <a:latin typeface="Arial"/>
                <a:cs typeface="Arial"/>
              </a:rPr>
              <a:t>regress </a:t>
            </a:r>
            <a:r>
              <a:rPr sz="1600" spc="-5" dirty="0">
                <a:latin typeface="Arial"/>
                <a:cs typeface="Arial"/>
              </a:rPr>
              <a:t>box</a:t>
            </a:r>
            <a:r>
              <a:rPr sz="1600" spc="-50" dirty="0">
                <a:latin typeface="Arial"/>
                <a:cs typeface="Arial"/>
              </a:rPr>
              <a:t> </a:t>
            </a:r>
            <a:r>
              <a:rPr sz="1600" dirty="0">
                <a:latin typeface="Arial"/>
                <a:cs typeface="Arial"/>
              </a:rPr>
              <a:t>coordinates</a:t>
            </a:r>
            <a:endParaRPr sz="1600">
              <a:latin typeface="Arial"/>
              <a:cs typeface="Arial"/>
            </a:endParaRPr>
          </a:p>
          <a:p>
            <a:pPr marL="469900" marR="5080" indent="-419734">
              <a:lnSpc>
                <a:spcPct val="100699"/>
              </a:lnSpc>
              <a:buAutoNum type="arabicPeriod"/>
              <a:tabLst>
                <a:tab pos="469265" algn="l"/>
                <a:tab pos="469900" algn="l"/>
              </a:tabLst>
            </a:pPr>
            <a:r>
              <a:rPr sz="1600" spc="-5" dirty="0">
                <a:latin typeface="Arial"/>
                <a:cs typeface="Arial"/>
              </a:rPr>
              <a:t>Final </a:t>
            </a:r>
            <a:r>
              <a:rPr sz="1600" dirty="0">
                <a:latin typeface="Arial"/>
                <a:cs typeface="Arial"/>
              </a:rPr>
              <a:t>classification score</a:t>
            </a:r>
            <a:r>
              <a:rPr sz="1600" spc="-105" dirty="0">
                <a:latin typeface="Arial"/>
                <a:cs typeface="Arial"/>
              </a:rPr>
              <a:t> </a:t>
            </a:r>
            <a:r>
              <a:rPr sz="1600" dirty="0">
                <a:latin typeface="Arial"/>
                <a:cs typeface="Arial"/>
              </a:rPr>
              <a:t>(object  classes)</a:t>
            </a:r>
            <a:endParaRPr sz="1600">
              <a:latin typeface="Arial"/>
              <a:cs typeface="Arial"/>
            </a:endParaRPr>
          </a:p>
          <a:p>
            <a:pPr marL="469900" indent="-419734">
              <a:lnSpc>
                <a:spcPct val="100000"/>
              </a:lnSpc>
              <a:spcBef>
                <a:spcPts val="15"/>
              </a:spcBef>
              <a:buAutoNum type="arabicPeriod"/>
              <a:tabLst>
                <a:tab pos="469265" algn="l"/>
                <a:tab pos="469900" algn="l"/>
              </a:tabLst>
            </a:pPr>
            <a:r>
              <a:rPr sz="1600" spc="-5" dirty="0">
                <a:latin typeface="Arial"/>
                <a:cs typeface="Arial"/>
              </a:rPr>
              <a:t>Final box</a:t>
            </a:r>
            <a:r>
              <a:rPr sz="1600" spc="-15" dirty="0">
                <a:latin typeface="Arial"/>
                <a:cs typeface="Arial"/>
              </a:rPr>
              <a:t> </a:t>
            </a:r>
            <a:r>
              <a:rPr sz="1600" dirty="0">
                <a:latin typeface="Arial"/>
                <a:cs typeface="Arial"/>
              </a:rPr>
              <a:t>coordinates</a:t>
            </a:r>
            <a:endParaRPr sz="1600">
              <a:latin typeface="Arial"/>
              <a:cs typeface="Arial"/>
            </a:endParaRPr>
          </a:p>
        </p:txBody>
      </p:sp>
      <p:sp>
        <p:nvSpPr>
          <p:cNvPr id="8" name="object 8"/>
          <p:cNvSpPr txBox="1"/>
          <p:nvPr/>
        </p:nvSpPr>
        <p:spPr>
          <a:xfrm>
            <a:off x="7456525" y="4704900"/>
            <a:ext cx="1564005" cy="309245"/>
          </a:xfrm>
          <a:prstGeom prst="rect">
            <a:avLst/>
          </a:prstGeom>
        </p:spPr>
        <p:txBody>
          <a:bodyPr vert="horz" wrap="square" lIns="0" tIns="0" rIns="0" bIns="0" rtlCol="0">
            <a:spAutoFit/>
          </a:bodyPr>
          <a:lstStyle/>
          <a:p>
            <a:pPr marL="12700">
              <a:lnSpc>
                <a:spcPts val="2310"/>
              </a:lnSpc>
            </a:pPr>
            <a:r>
              <a:rPr sz="2000" dirty="0">
                <a:solidFill>
                  <a:srgbClr val="FFFFFF"/>
                </a:solidFill>
                <a:latin typeface="Arial"/>
                <a:cs typeface="Arial"/>
              </a:rPr>
              <a:t>May </a:t>
            </a:r>
            <a:r>
              <a:rPr sz="2000" spc="-5" dirty="0">
                <a:solidFill>
                  <a:srgbClr val="FFFFFF"/>
                </a:solidFill>
                <a:latin typeface="Arial"/>
                <a:cs typeface="Arial"/>
              </a:rPr>
              <a:t>10,</a:t>
            </a:r>
            <a:r>
              <a:rPr sz="2000" spc="-95" dirty="0">
                <a:solidFill>
                  <a:srgbClr val="FFFFFF"/>
                </a:solidFill>
                <a:latin typeface="Arial"/>
                <a:cs typeface="Arial"/>
              </a:rPr>
              <a:t> </a:t>
            </a:r>
            <a:r>
              <a:rPr sz="2000" spc="-5" dirty="0">
                <a:solidFill>
                  <a:srgbClr val="FFFFFF"/>
                </a:solidFill>
                <a:latin typeface="Arial"/>
                <a:cs typeface="Arial"/>
              </a:rPr>
              <a:t>2017</a:t>
            </a:r>
            <a:endParaRPr sz="2000">
              <a:latin typeface="Arial"/>
              <a:cs typeface="Arial"/>
            </a:endParaRPr>
          </a:p>
        </p:txBody>
      </p:sp>
      <p:sp>
        <p:nvSpPr>
          <p:cNvPr id="6" name="object 6"/>
          <p:cNvSpPr txBox="1"/>
          <p:nvPr/>
        </p:nvSpPr>
        <p:spPr>
          <a:xfrm>
            <a:off x="44625" y="4277185"/>
            <a:ext cx="4902835" cy="271145"/>
          </a:xfrm>
          <a:prstGeom prst="rect">
            <a:avLst/>
          </a:prstGeom>
        </p:spPr>
        <p:txBody>
          <a:bodyPr vert="horz" wrap="square" lIns="0" tIns="10795" rIns="0" bIns="0" rtlCol="0">
            <a:spAutoFit/>
          </a:bodyPr>
          <a:lstStyle/>
          <a:p>
            <a:pPr marL="12700" marR="5080">
              <a:lnSpc>
                <a:spcPct val="101600"/>
              </a:lnSpc>
              <a:spcBef>
                <a:spcPts val="85"/>
              </a:spcBef>
            </a:pPr>
            <a:r>
              <a:rPr sz="800" spc="-5" dirty="0">
                <a:latin typeface="Arial"/>
                <a:cs typeface="Arial"/>
              </a:rPr>
              <a:t>Ren et al, </a:t>
            </a:r>
            <a:r>
              <a:rPr sz="800" dirty="0">
                <a:latin typeface="Arial"/>
                <a:cs typeface="Arial"/>
              </a:rPr>
              <a:t>“Faster </a:t>
            </a:r>
            <a:r>
              <a:rPr sz="800" spc="-5" dirty="0">
                <a:latin typeface="Arial"/>
                <a:cs typeface="Arial"/>
              </a:rPr>
              <a:t>R-CNN: Towards Real-Time Object Detection with Region Proposal Networks”, NIPS 2015  Figure </a:t>
            </a:r>
            <a:r>
              <a:rPr sz="800" dirty="0">
                <a:latin typeface="Arial"/>
                <a:cs typeface="Arial"/>
              </a:rPr>
              <a:t>copyright </a:t>
            </a:r>
            <a:r>
              <a:rPr sz="800" spc="-5" dirty="0">
                <a:latin typeface="Arial"/>
                <a:cs typeface="Arial"/>
              </a:rPr>
              <a:t>2015, Ross Girshick; </a:t>
            </a:r>
            <a:r>
              <a:rPr sz="800" dirty="0">
                <a:latin typeface="Arial"/>
                <a:cs typeface="Arial"/>
              </a:rPr>
              <a:t>reproduced </a:t>
            </a:r>
            <a:r>
              <a:rPr sz="800" spc="-5" dirty="0">
                <a:latin typeface="Arial"/>
                <a:cs typeface="Arial"/>
              </a:rPr>
              <a:t>with</a:t>
            </a:r>
            <a:r>
              <a:rPr sz="800" spc="-25" dirty="0">
                <a:latin typeface="Arial"/>
                <a:cs typeface="Arial"/>
              </a:rPr>
              <a:t> </a:t>
            </a:r>
            <a:r>
              <a:rPr sz="800" spc="-5" dirty="0">
                <a:latin typeface="Arial"/>
                <a:cs typeface="Arial"/>
              </a:rPr>
              <a:t>permission</a:t>
            </a:r>
            <a:endParaRPr sz="800">
              <a:latin typeface="Arial"/>
              <a:cs typeface="Arial"/>
            </a:endParaRPr>
          </a:p>
        </p:txBody>
      </p:sp>
      <p:sp>
        <p:nvSpPr>
          <p:cNvPr id="7" name="Footer Placeholder 6">
            <a:extLst>
              <a:ext uri="{FF2B5EF4-FFF2-40B4-BE49-F238E27FC236}">
                <a16:creationId xmlns:a16="http://schemas.microsoft.com/office/drawing/2014/main" id="{EC908E5A-B5DE-4825-A4DD-A65948E41113}"/>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16875" y="1238979"/>
            <a:ext cx="5593900" cy="2794407"/>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82950" y="99850"/>
            <a:ext cx="2578100" cy="810478"/>
          </a:xfrm>
          <a:prstGeom prst="rect">
            <a:avLst/>
          </a:prstGeom>
        </p:spPr>
        <p:txBody>
          <a:bodyPr vert="horz" wrap="square" lIns="0" tIns="12700" rIns="0" bIns="0" rtlCol="0">
            <a:spAutoFit/>
          </a:bodyPr>
          <a:lstStyle/>
          <a:p>
            <a:pPr marL="12700">
              <a:lnSpc>
                <a:spcPct val="100000"/>
              </a:lnSpc>
              <a:spcBef>
                <a:spcPts val="100"/>
              </a:spcBef>
            </a:pPr>
            <a:r>
              <a:rPr spc="-5" dirty="0"/>
              <a:t>Fast</a:t>
            </a:r>
            <a:r>
              <a:rPr b="1" u="heavy" spc="-5" dirty="0">
                <a:uFill>
                  <a:solidFill>
                    <a:srgbClr val="000000"/>
                  </a:solidFill>
                </a:uFill>
                <a:cs typeface="Arial"/>
              </a:rPr>
              <a:t>er</a:t>
            </a:r>
            <a:r>
              <a:rPr b="1" spc="-35" dirty="0">
                <a:cs typeface="Arial"/>
              </a:rPr>
              <a:t> </a:t>
            </a:r>
            <a:r>
              <a:rPr spc="-5" dirty="0"/>
              <a:t>R-CNN:</a:t>
            </a:r>
          </a:p>
          <a:p>
            <a:pPr marL="12700">
              <a:lnSpc>
                <a:spcPct val="100000"/>
              </a:lnSpc>
              <a:spcBef>
                <a:spcPts val="55"/>
              </a:spcBef>
            </a:pPr>
            <a:r>
              <a:rPr sz="1800" dirty="0"/>
              <a:t>Make </a:t>
            </a:r>
            <a:r>
              <a:rPr sz="1800" spc="-5" dirty="0"/>
              <a:t>CNN do</a:t>
            </a:r>
            <a:r>
              <a:rPr sz="1800" spc="-95" dirty="0"/>
              <a:t> </a:t>
            </a:r>
            <a:r>
              <a:rPr sz="1800" spc="-5" dirty="0"/>
              <a:t>proposals!</a:t>
            </a:r>
            <a:endParaRPr sz="1800"/>
          </a:p>
        </p:txBody>
      </p:sp>
      <p:sp>
        <p:nvSpPr>
          <p:cNvPr id="5" name="object 5"/>
          <p:cNvSpPr txBox="1"/>
          <p:nvPr/>
        </p:nvSpPr>
        <p:spPr>
          <a:xfrm>
            <a:off x="7456525" y="4704900"/>
            <a:ext cx="1564005" cy="309245"/>
          </a:xfrm>
          <a:prstGeom prst="rect">
            <a:avLst/>
          </a:prstGeom>
        </p:spPr>
        <p:txBody>
          <a:bodyPr vert="horz" wrap="square" lIns="0" tIns="0" rIns="0" bIns="0" rtlCol="0">
            <a:spAutoFit/>
          </a:bodyPr>
          <a:lstStyle/>
          <a:p>
            <a:pPr marL="12700">
              <a:lnSpc>
                <a:spcPts val="2310"/>
              </a:lnSpc>
            </a:pPr>
            <a:r>
              <a:rPr sz="2000" dirty="0">
                <a:solidFill>
                  <a:srgbClr val="FFFFFF"/>
                </a:solidFill>
                <a:latin typeface="Arial"/>
                <a:cs typeface="Arial"/>
              </a:rPr>
              <a:t>May </a:t>
            </a:r>
            <a:r>
              <a:rPr sz="2000" spc="-5" dirty="0">
                <a:solidFill>
                  <a:srgbClr val="FFFFFF"/>
                </a:solidFill>
                <a:latin typeface="Arial"/>
                <a:cs typeface="Arial"/>
              </a:rPr>
              <a:t>10,</a:t>
            </a:r>
            <a:r>
              <a:rPr sz="2000" spc="-95" dirty="0">
                <a:solidFill>
                  <a:srgbClr val="FFFFFF"/>
                </a:solidFill>
                <a:latin typeface="Arial"/>
                <a:cs typeface="Arial"/>
              </a:rPr>
              <a:t> </a:t>
            </a:r>
            <a:r>
              <a:rPr sz="2000" spc="-5" dirty="0">
                <a:solidFill>
                  <a:srgbClr val="FFFFFF"/>
                </a:solidFill>
                <a:latin typeface="Arial"/>
                <a:cs typeface="Arial"/>
              </a:rPr>
              <a:t>2017</a:t>
            </a:r>
            <a:endParaRPr sz="2000">
              <a:latin typeface="Arial"/>
              <a:cs typeface="Arial"/>
            </a:endParaRPr>
          </a:p>
        </p:txBody>
      </p:sp>
      <p:sp>
        <p:nvSpPr>
          <p:cNvPr id="4" name="Footer Placeholder 3">
            <a:extLst>
              <a:ext uri="{FF2B5EF4-FFF2-40B4-BE49-F238E27FC236}">
                <a16:creationId xmlns:a16="http://schemas.microsoft.com/office/drawing/2014/main" id="{DE273E9E-7415-4228-9DE7-748BB55D934A}"/>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2950" y="249915"/>
            <a:ext cx="6631940" cy="505267"/>
          </a:xfrm>
          <a:prstGeom prst="rect">
            <a:avLst/>
          </a:prstGeom>
        </p:spPr>
        <p:txBody>
          <a:bodyPr vert="horz" wrap="square" lIns="0" tIns="12700" rIns="0" bIns="0" rtlCol="0">
            <a:spAutoFit/>
          </a:bodyPr>
          <a:lstStyle/>
          <a:p>
            <a:pPr marL="12700">
              <a:lnSpc>
                <a:spcPct val="100000"/>
              </a:lnSpc>
              <a:spcBef>
                <a:spcPts val="100"/>
              </a:spcBef>
            </a:pPr>
            <a:r>
              <a:rPr sz="3200" spc="-5" dirty="0"/>
              <a:t>Detection without </a:t>
            </a:r>
            <a:r>
              <a:rPr sz="3200" spc="-10" dirty="0"/>
              <a:t>Proposals: YOLO </a:t>
            </a:r>
            <a:r>
              <a:rPr sz="3200" dirty="0"/>
              <a:t>/</a:t>
            </a:r>
            <a:r>
              <a:rPr sz="3200" spc="-80" dirty="0"/>
              <a:t> </a:t>
            </a:r>
            <a:r>
              <a:rPr sz="3200" spc="-5" dirty="0"/>
              <a:t>SSD</a:t>
            </a:r>
          </a:p>
        </p:txBody>
      </p:sp>
      <p:sp>
        <p:nvSpPr>
          <p:cNvPr id="3" name="object 3"/>
          <p:cNvSpPr/>
          <p:nvPr/>
        </p:nvSpPr>
        <p:spPr>
          <a:xfrm>
            <a:off x="258275" y="1357648"/>
            <a:ext cx="2248749" cy="1934315"/>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 name="object 4"/>
          <p:cNvSpPr/>
          <p:nvPr/>
        </p:nvSpPr>
        <p:spPr>
          <a:xfrm>
            <a:off x="3281150" y="1364073"/>
            <a:ext cx="2233811" cy="1921486"/>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5" name="object 5"/>
          <p:cNvSpPr/>
          <p:nvPr/>
        </p:nvSpPr>
        <p:spPr>
          <a:xfrm>
            <a:off x="3574331" y="1383151"/>
            <a:ext cx="0" cy="1902460"/>
          </a:xfrm>
          <a:custGeom>
            <a:avLst/>
            <a:gdLst/>
            <a:ahLst/>
            <a:cxnLst/>
            <a:rect l="l" t="t" r="r" b="b"/>
            <a:pathLst>
              <a:path h="1902460">
                <a:moveTo>
                  <a:pt x="0" y="0"/>
                </a:moveTo>
                <a:lnTo>
                  <a:pt x="0" y="1902408"/>
                </a:lnTo>
              </a:path>
            </a:pathLst>
          </a:custGeom>
          <a:ln w="28574">
            <a:solidFill>
              <a:srgbClr val="CCCCCC"/>
            </a:solidFill>
          </a:ln>
        </p:spPr>
        <p:txBody>
          <a:bodyPr wrap="square" lIns="0" tIns="0" rIns="0" bIns="0" rtlCol="0"/>
          <a:lstStyle/>
          <a:p>
            <a:endParaRPr/>
          </a:p>
        </p:txBody>
      </p:sp>
      <p:sp>
        <p:nvSpPr>
          <p:cNvPr id="6" name="object 6"/>
          <p:cNvSpPr/>
          <p:nvPr/>
        </p:nvSpPr>
        <p:spPr>
          <a:xfrm>
            <a:off x="3872488" y="1383151"/>
            <a:ext cx="0" cy="1902460"/>
          </a:xfrm>
          <a:custGeom>
            <a:avLst/>
            <a:gdLst/>
            <a:ahLst/>
            <a:cxnLst/>
            <a:rect l="l" t="t" r="r" b="b"/>
            <a:pathLst>
              <a:path h="1902460">
                <a:moveTo>
                  <a:pt x="0" y="0"/>
                </a:moveTo>
                <a:lnTo>
                  <a:pt x="0" y="1902408"/>
                </a:lnTo>
              </a:path>
            </a:pathLst>
          </a:custGeom>
          <a:ln w="28574">
            <a:solidFill>
              <a:srgbClr val="CCCCCC"/>
            </a:solidFill>
          </a:ln>
        </p:spPr>
        <p:txBody>
          <a:bodyPr wrap="square" lIns="0" tIns="0" rIns="0" bIns="0" rtlCol="0"/>
          <a:lstStyle/>
          <a:p>
            <a:endParaRPr/>
          </a:p>
        </p:txBody>
      </p:sp>
      <p:sp>
        <p:nvSpPr>
          <p:cNvPr id="7" name="object 7"/>
          <p:cNvSpPr/>
          <p:nvPr/>
        </p:nvSpPr>
        <p:spPr>
          <a:xfrm>
            <a:off x="4212006" y="1373611"/>
            <a:ext cx="0" cy="1902460"/>
          </a:xfrm>
          <a:custGeom>
            <a:avLst/>
            <a:gdLst/>
            <a:ahLst/>
            <a:cxnLst/>
            <a:rect l="l" t="t" r="r" b="b"/>
            <a:pathLst>
              <a:path h="1902460">
                <a:moveTo>
                  <a:pt x="0" y="0"/>
                </a:moveTo>
                <a:lnTo>
                  <a:pt x="0" y="1902409"/>
                </a:lnTo>
              </a:path>
            </a:pathLst>
          </a:custGeom>
          <a:ln w="28574">
            <a:solidFill>
              <a:srgbClr val="CCCCCC"/>
            </a:solidFill>
          </a:ln>
        </p:spPr>
        <p:txBody>
          <a:bodyPr wrap="square" lIns="0" tIns="0" rIns="0" bIns="0" rtlCol="0"/>
          <a:lstStyle/>
          <a:p>
            <a:endParaRPr/>
          </a:p>
        </p:txBody>
      </p:sp>
      <p:sp>
        <p:nvSpPr>
          <p:cNvPr id="8" name="object 8"/>
          <p:cNvSpPr/>
          <p:nvPr/>
        </p:nvSpPr>
        <p:spPr>
          <a:xfrm>
            <a:off x="4563341" y="1373601"/>
            <a:ext cx="0" cy="1902460"/>
          </a:xfrm>
          <a:custGeom>
            <a:avLst/>
            <a:gdLst/>
            <a:ahLst/>
            <a:cxnLst/>
            <a:rect l="l" t="t" r="r" b="b"/>
            <a:pathLst>
              <a:path h="1902460">
                <a:moveTo>
                  <a:pt x="0" y="0"/>
                </a:moveTo>
                <a:lnTo>
                  <a:pt x="0" y="1902409"/>
                </a:lnTo>
              </a:path>
            </a:pathLst>
          </a:custGeom>
          <a:ln w="28574">
            <a:solidFill>
              <a:srgbClr val="CCCCCC"/>
            </a:solidFill>
          </a:ln>
        </p:spPr>
        <p:txBody>
          <a:bodyPr wrap="square" lIns="0" tIns="0" rIns="0" bIns="0" rtlCol="0"/>
          <a:lstStyle/>
          <a:p>
            <a:endParaRPr/>
          </a:p>
        </p:txBody>
      </p:sp>
      <p:sp>
        <p:nvSpPr>
          <p:cNvPr id="9" name="object 9"/>
          <p:cNvSpPr/>
          <p:nvPr/>
        </p:nvSpPr>
        <p:spPr>
          <a:xfrm>
            <a:off x="4914675" y="1373601"/>
            <a:ext cx="0" cy="1902460"/>
          </a:xfrm>
          <a:custGeom>
            <a:avLst/>
            <a:gdLst/>
            <a:ahLst/>
            <a:cxnLst/>
            <a:rect l="l" t="t" r="r" b="b"/>
            <a:pathLst>
              <a:path h="1902460">
                <a:moveTo>
                  <a:pt x="0" y="0"/>
                </a:moveTo>
                <a:lnTo>
                  <a:pt x="0" y="1902409"/>
                </a:lnTo>
              </a:path>
            </a:pathLst>
          </a:custGeom>
          <a:ln w="28574">
            <a:solidFill>
              <a:srgbClr val="CCCCCC"/>
            </a:solidFill>
          </a:ln>
        </p:spPr>
        <p:txBody>
          <a:bodyPr wrap="square" lIns="0" tIns="0" rIns="0" bIns="0" rtlCol="0"/>
          <a:lstStyle/>
          <a:p>
            <a:endParaRPr/>
          </a:p>
        </p:txBody>
      </p:sp>
      <p:sp>
        <p:nvSpPr>
          <p:cNvPr id="10" name="object 10"/>
          <p:cNvSpPr/>
          <p:nvPr/>
        </p:nvSpPr>
        <p:spPr>
          <a:xfrm>
            <a:off x="5206944" y="1373601"/>
            <a:ext cx="0" cy="1902460"/>
          </a:xfrm>
          <a:custGeom>
            <a:avLst/>
            <a:gdLst/>
            <a:ahLst/>
            <a:cxnLst/>
            <a:rect l="l" t="t" r="r" b="b"/>
            <a:pathLst>
              <a:path h="1902460">
                <a:moveTo>
                  <a:pt x="0" y="0"/>
                </a:moveTo>
                <a:lnTo>
                  <a:pt x="0" y="1902409"/>
                </a:lnTo>
              </a:path>
            </a:pathLst>
          </a:custGeom>
          <a:ln w="28574">
            <a:solidFill>
              <a:srgbClr val="CCCCCC"/>
            </a:solidFill>
          </a:ln>
        </p:spPr>
        <p:txBody>
          <a:bodyPr wrap="square" lIns="0" tIns="0" rIns="0" bIns="0" rtlCol="0"/>
          <a:lstStyle/>
          <a:p>
            <a:endParaRPr/>
          </a:p>
        </p:txBody>
      </p:sp>
      <p:sp>
        <p:nvSpPr>
          <p:cNvPr id="11" name="object 11"/>
          <p:cNvSpPr/>
          <p:nvPr/>
        </p:nvSpPr>
        <p:spPr>
          <a:xfrm>
            <a:off x="3281212" y="3001093"/>
            <a:ext cx="2213610" cy="0"/>
          </a:xfrm>
          <a:custGeom>
            <a:avLst/>
            <a:gdLst/>
            <a:ahLst/>
            <a:cxnLst/>
            <a:rect l="l" t="t" r="r" b="b"/>
            <a:pathLst>
              <a:path w="2213610">
                <a:moveTo>
                  <a:pt x="2213235" y="0"/>
                </a:moveTo>
                <a:lnTo>
                  <a:pt x="0" y="0"/>
                </a:lnTo>
              </a:path>
            </a:pathLst>
          </a:custGeom>
          <a:ln w="28574">
            <a:solidFill>
              <a:srgbClr val="CCCCCC"/>
            </a:solidFill>
          </a:ln>
        </p:spPr>
        <p:txBody>
          <a:bodyPr wrap="square" lIns="0" tIns="0" rIns="0" bIns="0" rtlCol="0"/>
          <a:lstStyle/>
          <a:p>
            <a:endParaRPr/>
          </a:p>
        </p:txBody>
      </p:sp>
      <p:sp>
        <p:nvSpPr>
          <p:cNvPr id="12" name="object 12"/>
          <p:cNvSpPr/>
          <p:nvPr/>
        </p:nvSpPr>
        <p:spPr>
          <a:xfrm>
            <a:off x="3281212" y="2726176"/>
            <a:ext cx="2249170" cy="0"/>
          </a:xfrm>
          <a:custGeom>
            <a:avLst/>
            <a:gdLst/>
            <a:ahLst/>
            <a:cxnLst/>
            <a:rect l="l" t="t" r="r" b="b"/>
            <a:pathLst>
              <a:path w="2249170">
                <a:moveTo>
                  <a:pt x="2248687" y="0"/>
                </a:moveTo>
                <a:lnTo>
                  <a:pt x="0" y="0"/>
                </a:lnTo>
              </a:path>
            </a:pathLst>
          </a:custGeom>
          <a:ln w="28574">
            <a:solidFill>
              <a:srgbClr val="CCCCCC"/>
            </a:solidFill>
          </a:ln>
        </p:spPr>
        <p:txBody>
          <a:bodyPr wrap="square" lIns="0" tIns="0" rIns="0" bIns="0" rtlCol="0"/>
          <a:lstStyle/>
          <a:p>
            <a:endParaRPr/>
          </a:p>
        </p:txBody>
      </p:sp>
      <p:sp>
        <p:nvSpPr>
          <p:cNvPr id="13" name="object 13"/>
          <p:cNvSpPr/>
          <p:nvPr/>
        </p:nvSpPr>
        <p:spPr>
          <a:xfrm>
            <a:off x="3281212" y="2451258"/>
            <a:ext cx="2213610" cy="0"/>
          </a:xfrm>
          <a:custGeom>
            <a:avLst/>
            <a:gdLst/>
            <a:ahLst/>
            <a:cxnLst/>
            <a:rect l="l" t="t" r="r" b="b"/>
            <a:pathLst>
              <a:path w="2213610">
                <a:moveTo>
                  <a:pt x="2213235" y="0"/>
                </a:moveTo>
                <a:lnTo>
                  <a:pt x="0" y="0"/>
                </a:lnTo>
              </a:path>
            </a:pathLst>
          </a:custGeom>
          <a:ln w="28574">
            <a:solidFill>
              <a:srgbClr val="CCCCCC"/>
            </a:solidFill>
          </a:ln>
        </p:spPr>
        <p:txBody>
          <a:bodyPr wrap="square" lIns="0" tIns="0" rIns="0" bIns="0" rtlCol="0"/>
          <a:lstStyle/>
          <a:p>
            <a:endParaRPr/>
          </a:p>
        </p:txBody>
      </p:sp>
      <p:sp>
        <p:nvSpPr>
          <p:cNvPr id="14" name="object 14"/>
          <p:cNvSpPr/>
          <p:nvPr/>
        </p:nvSpPr>
        <p:spPr>
          <a:xfrm>
            <a:off x="3281212" y="2176341"/>
            <a:ext cx="2249170" cy="0"/>
          </a:xfrm>
          <a:custGeom>
            <a:avLst/>
            <a:gdLst/>
            <a:ahLst/>
            <a:cxnLst/>
            <a:rect l="l" t="t" r="r" b="b"/>
            <a:pathLst>
              <a:path w="2249170">
                <a:moveTo>
                  <a:pt x="2248687" y="0"/>
                </a:moveTo>
                <a:lnTo>
                  <a:pt x="0" y="0"/>
                </a:lnTo>
              </a:path>
            </a:pathLst>
          </a:custGeom>
          <a:ln w="28574">
            <a:solidFill>
              <a:srgbClr val="CCCCCC"/>
            </a:solidFill>
          </a:ln>
        </p:spPr>
        <p:txBody>
          <a:bodyPr wrap="square" lIns="0" tIns="0" rIns="0" bIns="0" rtlCol="0"/>
          <a:lstStyle/>
          <a:p>
            <a:endParaRPr/>
          </a:p>
        </p:txBody>
      </p:sp>
      <p:sp>
        <p:nvSpPr>
          <p:cNvPr id="15" name="object 15"/>
          <p:cNvSpPr/>
          <p:nvPr/>
        </p:nvSpPr>
        <p:spPr>
          <a:xfrm>
            <a:off x="3281295" y="1901424"/>
            <a:ext cx="2225040" cy="0"/>
          </a:xfrm>
          <a:custGeom>
            <a:avLst/>
            <a:gdLst/>
            <a:ahLst/>
            <a:cxnLst/>
            <a:rect l="l" t="t" r="r" b="b"/>
            <a:pathLst>
              <a:path w="2225040">
                <a:moveTo>
                  <a:pt x="2224969" y="0"/>
                </a:moveTo>
                <a:lnTo>
                  <a:pt x="0" y="0"/>
                </a:lnTo>
              </a:path>
            </a:pathLst>
          </a:custGeom>
          <a:ln w="28574">
            <a:solidFill>
              <a:srgbClr val="CCCCCC"/>
            </a:solidFill>
          </a:ln>
        </p:spPr>
        <p:txBody>
          <a:bodyPr wrap="square" lIns="0" tIns="0" rIns="0" bIns="0" rtlCol="0"/>
          <a:lstStyle/>
          <a:p>
            <a:endParaRPr/>
          </a:p>
        </p:txBody>
      </p:sp>
      <p:sp>
        <p:nvSpPr>
          <p:cNvPr id="16" name="object 16"/>
          <p:cNvSpPr/>
          <p:nvPr/>
        </p:nvSpPr>
        <p:spPr>
          <a:xfrm>
            <a:off x="3281295" y="1626507"/>
            <a:ext cx="2190115" cy="0"/>
          </a:xfrm>
          <a:custGeom>
            <a:avLst/>
            <a:gdLst/>
            <a:ahLst/>
            <a:cxnLst/>
            <a:rect l="l" t="t" r="r" b="b"/>
            <a:pathLst>
              <a:path w="2190115">
                <a:moveTo>
                  <a:pt x="2189518" y="0"/>
                </a:moveTo>
                <a:lnTo>
                  <a:pt x="0" y="0"/>
                </a:lnTo>
              </a:path>
            </a:pathLst>
          </a:custGeom>
          <a:ln w="28574">
            <a:solidFill>
              <a:srgbClr val="CCCCCC"/>
            </a:solidFill>
          </a:ln>
        </p:spPr>
        <p:txBody>
          <a:bodyPr wrap="square" lIns="0" tIns="0" rIns="0" bIns="0" rtlCol="0"/>
          <a:lstStyle/>
          <a:p>
            <a:endParaRPr/>
          </a:p>
        </p:txBody>
      </p:sp>
      <p:sp>
        <p:nvSpPr>
          <p:cNvPr id="17" name="object 17"/>
          <p:cNvSpPr/>
          <p:nvPr/>
        </p:nvSpPr>
        <p:spPr>
          <a:xfrm>
            <a:off x="2662249" y="2322224"/>
            <a:ext cx="311785" cy="0"/>
          </a:xfrm>
          <a:custGeom>
            <a:avLst/>
            <a:gdLst/>
            <a:ahLst/>
            <a:cxnLst/>
            <a:rect l="l" t="t" r="r" b="b"/>
            <a:pathLst>
              <a:path w="311785">
                <a:moveTo>
                  <a:pt x="0" y="0"/>
                </a:moveTo>
                <a:lnTo>
                  <a:pt x="311249" y="0"/>
                </a:lnTo>
              </a:path>
            </a:pathLst>
          </a:custGeom>
          <a:ln w="28574">
            <a:solidFill>
              <a:srgbClr val="666666"/>
            </a:solidFill>
          </a:ln>
        </p:spPr>
        <p:txBody>
          <a:bodyPr wrap="square" lIns="0" tIns="0" rIns="0" bIns="0" rtlCol="0"/>
          <a:lstStyle/>
          <a:p>
            <a:endParaRPr/>
          </a:p>
        </p:txBody>
      </p:sp>
      <p:sp>
        <p:nvSpPr>
          <p:cNvPr id="18" name="object 18"/>
          <p:cNvSpPr/>
          <p:nvPr/>
        </p:nvSpPr>
        <p:spPr>
          <a:xfrm>
            <a:off x="2959212" y="2260739"/>
            <a:ext cx="158251" cy="122971"/>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9" name="object 19"/>
          <p:cNvSpPr/>
          <p:nvPr/>
        </p:nvSpPr>
        <p:spPr>
          <a:xfrm>
            <a:off x="5597599" y="2322224"/>
            <a:ext cx="311785" cy="0"/>
          </a:xfrm>
          <a:custGeom>
            <a:avLst/>
            <a:gdLst/>
            <a:ahLst/>
            <a:cxnLst/>
            <a:rect l="l" t="t" r="r" b="b"/>
            <a:pathLst>
              <a:path w="311785">
                <a:moveTo>
                  <a:pt x="0" y="0"/>
                </a:moveTo>
                <a:lnTo>
                  <a:pt x="311249" y="0"/>
                </a:lnTo>
              </a:path>
            </a:pathLst>
          </a:custGeom>
          <a:ln w="28574">
            <a:solidFill>
              <a:srgbClr val="666666"/>
            </a:solidFill>
          </a:ln>
        </p:spPr>
        <p:txBody>
          <a:bodyPr wrap="square" lIns="0" tIns="0" rIns="0" bIns="0" rtlCol="0"/>
          <a:lstStyle/>
          <a:p>
            <a:endParaRPr/>
          </a:p>
        </p:txBody>
      </p:sp>
      <p:sp>
        <p:nvSpPr>
          <p:cNvPr id="20" name="object 20"/>
          <p:cNvSpPr/>
          <p:nvPr/>
        </p:nvSpPr>
        <p:spPr>
          <a:xfrm>
            <a:off x="5894562" y="2260739"/>
            <a:ext cx="158251" cy="122971"/>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1" name="object 21"/>
          <p:cNvSpPr/>
          <p:nvPr/>
        </p:nvSpPr>
        <p:spPr>
          <a:xfrm>
            <a:off x="3343800" y="1361099"/>
            <a:ext cx="732790" cy="732790"/>
          </a:xfrm>
          <a:custGeom>
            <a:avLst/>
            <a:gdLst/>
            <a:ahLst/>
            <a:cxnLst/>
            <a:rect l="l" t="t" r="r" b="b"/>
            <a:pathLst>
              <a:path w="732789" h="732789">
                <a:moveTo>
                  <a:pt x="0" y="0"/>
                </a:moveTo>
                <a:lnTo>
                  <a:pt x="732599" y="0"/>
                </a:lnTo>
                <a:lnTo>
                  <a:pt x="732599" y="732599"/>
                </a:lnTo>
                <a:lnTo>
                  <a:pt x="0" y="732599"/>
                </a:lnTo>
                <a:lnTo>
                  <a:pt x="0" y="0"/>
                </a:lnTo>
                <a:close/>
              </a:path>
            </a:pathLst>
          </a:custGeom>
          <a:ln w="28574">
            <a:solidFill>
              <a:srgbClr val="FF0000"/>
            </a:solidFill>
          </a:ln>
        </p:spPr>
        <p:txBody>
          <a:bodyPr wrap="square" lIns="0" tIns="0" rIns="0" bIns="0" rtlCol="0"/>
          <a:lstStyle/>
          <a:p>
            <a:endParaRPr/>
          </a:p>
        </p:txBody>
      </p:sp>
      <p:sp>
        <p:nvSpPr>
          <p:cNvPr id="22" name="object 22"/>
          <p:cNvSpPr/>
          <p:nvPr/>
        </p:nvSpPr>
        <p:spPr>
          <a:xfrm>
            <a:off x="3468749" y="1249350"/>
            <a:ext cx="483234" cy="956310"/>
          </a:xfrm>
          <a:custGeom>
            <a:avLst/>
            <a:gdLst/>
            <a:ahLst/>
            <a:cxnLst/>
            <a:rect l="l" t="t" r="r" b="b"/>
            <a:pathLst>
              <a:path w="483235" h="956310">
                <a:moveTo>
                  <a:pt x="0" y="0"/>
                </a:moveTo>
                <a:lnTo>
                  <a:pt x="482699" y="0"/>
                </a:lnTo>
                <a:lnTo>
                  <a:pt x="482699" y="956099"/>
                </a:lnTo>
                <a:lnTo>
                  <a:pt x="0" y="956099"/>
                </a:lnTo>
                <a:lnTo>
                  <a:pt x="0" y="0"/>
                </a:lnTo>
                <a:close/>
              </a:path>
            </a:pathLst>
          </a:custGeom>
          <a:ln w="28574">
            <a:solidFill>
              <a:srgbClr val="FF0000"/>
            </a:solidFill>
          </a:ln>
        </p:spPr>
        <p:txBody>
          <a:bodyPr wrap="square" lIns="0" tIns="0" rIns="0" bIns="0" rtlCol="0"/>
          <a:lstStyle/>
          <a:p>
            <a:endParaRPr/>
          </a:p>
        </p:txBody>
      </p:sp>
      <p:sp>
        <p:nvSpPr>
          <p:cNvPr id="23" name="object 23"/>
          <p:cNvSpPr/>
          <p:nvPr/>
        </p:nvSpPr>
        <p:spPr>
          <a:xfrm>
            <a:off x="3232050" y="1486049"/>
            <a:ext cx="956310" cy="483234"/>
          </a:xfrm>
          <a:custGeom>
            <a:avLst/>
            <a:gdLst/>
            <a:ahLst/>
            <a:cxnLst/>
            <a:rect l="l" t="t" r="r" b="b"/>
            <a:pathLst>
              <a:path w="956310" h="483235">
                <a:moveTo>
                  <a:pt x="956099" y="0"/>
                </a:moveTo>
                <a:lnTo>
                  <a:pt x="956099" y="482699"/>
                </a:lnTo>
                <a:lnTo>
                  <a:pt x="0" y="482699"/>
                </a:lnTo>
                <a:lnTo>
                  <a:pt x="0" y="0"/>
                </a:lnTo>
                <a:lnTo>
                  <a:pt x="956099" y="0"/>
                </a:lnTo>
                <a:close/>
              </a:path>
            </a:pathLst>
          </a:custGeom>
          <a:ln w="28574">
            <a:solidFill>
              <a:srgbClr val="FF0000"/>
            </a:solidFill>
          </a:ln>
        </p:spPr>
        <p:txBody>
          <a:bodyPr wrap="square" lIns="0" tIns="0" rIns="0" bIns="0" rtlCol="0"/>
          <a:lstStyle/>
          <a:p>
            <a:endParaRPr/>
          </a:p>
        </p:txBody>
      </p:sp>
      <p:sp>
        <p:nvSpPr>
          <p:cNvPr id="24" name="object 24"/>
          <p:cNvSpPr/>
          <p:nvPr/>
        </p:nvSpPr>
        <p:spPr>
          <a:xfrm>
            <a:off x="3639149" y="1656450"/>
            <a:ext cx="141899" cy="141899"/>
          </a:xfrm>
          <a:prstGeom prst="rect">
            <a:avLst/>
          </a:prstGeom>
          <a:blipFill>
            <a:blip r:embed="rId6"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5" name="object 25"/>
          <p:cNvSpPr/>
          <p:nvPr/>
        </p:nvSpPr>
        <p:spPr>
          <a:xfrm>
            <a:off x="4369699" y="2205450"/>
            <a:ext cx="732790" cy="732790"/>
          </a:xfrm>
          <a:custGeom>
            <a:avLst/>
            <a:gdLst/>
            <a:ahLst/>
            <a:cxnLst/>
            <a:rect l="l" t="t" r="r" b="b"/>
            <a:pathLst>
              <a:path w="732789" h="732789">
                <a:moveTo>
                  <a:pt x="0" y="0"/>
                </a:moveTo>
                <a:lnTo>
                  <a:pt x="732599" y="0"/>
                </a:lnTo>
                <a:lnTo>
                  <a:pt x="732599" y="732599"/>
                </a:lnTo>
                <a:lnTo>
                  <a:pt x="0" y="732599"/>
                </a:lnTo>
                <a:lnTo>
                  <a:pt x="0" y="0"/>
                </a:lnTo>
                <a:close/>
              </a:path>
            </a:pathLst>
          </a:custGeom>
          <a:ln w="28574">
            <a:solidFill>
              <a:srgbClr val="0000FF"/>
            </a:solidFill>
          </a:ln>
        </p:spPr>
        <p:txBody>
          <a:bodyPr wrap="square" lIns="0" tIns="0" rIns="0" bIns="0" rtlCol="0"/>
          <a:lstStyle/>
          <a:p>
            <a:endParaRPr/>
          </a:p>
        </p:txBody>
      </p:sp>
      <p:sp>
        <p:nvSpPr>
          <p:cNvPr id="26" name="object 26"/>
          <p:cNvSpPr/>
          <p:nvPr/>
        </p:nvSpPr>
        <p:spPr>
          <a:xfrm>
            <a:off x="4494650" y="2093699"/>
            <a:ext cx="483234" cy="956310"/>
          </a:xfrm>
          <a:custGeom>
            <a:avLst/>
            <a:gdLst/>
            <a:ahLst/>
            <a:cxnLst/>
            <a:rect l="l" t="t" r="r" b="b"/>
            <a:pathLst>
              <a:path w="483235" h="956310">
                <a:moveTo>
                  <a:pt x="0" y="0"/>
                </a:moveTo>
                <a:lnTo>
                  <a:pt x="482699" y="0"/>
                </a:lnTo>
                <a:lnTo>
                  <a:pt x="482699" y="956099"/>
                </a:lnTo>
                <a:lnTo>
                  <a:pt x="0" y="956099"/>
                </a:lnTo>
                <a:lnTo>
                  <a:pt x="0" y="0"/>
                </a:lnTo>
                <a:close/>
              </a:path>
            </a:pathLst>
          </a:custGeom>
          <a:ln w="28574">
            <a:solidFill>
              <a:srgbClr val="0000FF"/>
            </a:solidFill>
          </a:ln>
        </p:spPr>
        <p:txBody>
          <a:bodyPr wrap="square" lIns="0" tIns="0" rIns="0" bIns="0" rtlCol="0"/>
          <a:lstStyle/>
          <a:p>
            <a:endParaRPr/>
          </a:p>
        </p:txBody>
      </p:sp>
      <p:sp>
        <p:nvSpPr>
          <p:cNvPr id="27" name="object 27"/>
          <p:cNvSpPr/>
          <p:nvPr/>
        </p:nvSpPr>
        <p:spPr>
          <a:xfrm>
            <a:off x="4257950" y="2330400"/>
            <a:ext cx="956310" cy="483234"/>
          </a:xfrm>
          <a:custGeom>
            <a:avLst/>
            <a:gdLst/>
            <a:ahLst/>
            <a:cxnLst/>
            <a:rect l="l" t="t" r="r" b="b"/>
            <a:pathLst>
              <a:path w="956310" h="483235">
                <a:moveTo>
                  <a:pt x="956099" y="0"/>
                </a:moveTo>
                <a:lnTo>
                  <a:pt x="956099" y="482699"/>
                </a:lnTo>
                <a:lnTo>
                  <a:pt x="0" y="482699"/>
                </a:lnTo>
                <a:lnTo>
                  <a:pt x="0" y="0"/>
                </a:lnTo>
                <a:lnTo>
                  <a:pt x="956099" y="0"/>
                </a:lnTo>
                <a:close/>
              </a:path>
            </a:pathLst>
          </a:custGeom>
          <a:ln w="28574">
            <a:solidFill>
              <a:srgbClr val="0000FF"/>
            </a:solidFill>
          </a:ln>
        </p:spPr>
        <p:txBody>
          <a:bodyPr wrap="square" lIns="0" tIns="0" rIns="0" bIns="0" rtlCol="0"/>
          <a:lstStyle/>
          <a:p>
            <a:endParaRPr/>
          </a:p>
        </p:txBody>
      </p:sp>
      <p:sp>
        <p:nvSpPr>
          <p:cNvPr id="28" name="object 28"/>
          <p:cNvSpPr/>
          <p:nvPr/>
        </p:nvSpPr>
        <p:spPr>
          <a:xfrm>
            <a:off x="4665050" y="2500800"/>
            <a:ext cx="141899" cy="141899"/>
          </a:xfrm>
          <a:prstGeom prst="rect">
            <a:avLst/>
          </a:prstGeom>
          <a:blipFill>
            <a:blip r:embed="rId7"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9" name="object 29"/>
          <p:cNvSpPr txBox="1"/>
          <p:nvPr/>
        </p:nvSpPr>
        <p:spPr>
          <a:xfrm>
            <a:off x="6153325" y="1258613"/>
            <a:ext cx="2811780" cy="1705610"/>
          </a:xfrm>
          <a:prstGeom prst="rect">
            <a:avLst/>
          </a:prstGeom>
        </p:spPr>
        <p:txBody>
          <a:bodyPr vert="horz" wrap="square" lIns="0" tIns="12700" rIns="0" bIns="0" rtlCol="0">
            <a:spAutoFit/>
          </a:bodyPr>
          <a:lstStyle/>
          <a:p>
            <a:pPr marL="12700">
              <a:lnSpc>
                <a:spcPts val="1664"/>
              </a:lnSpc>
              <a:spcBef>
                <a:spcPts val="100"/>
              </a:spcBef>
            </a:pPr>
            <a:r>
              <a:rPr sz="1400" spc="-5" dirty="0">
                <a:latin typeface="Arial"/>
                <a:cs typeface="Arial"/>
              </a:rPr>
              <a:t>Within each grid</a:t>
            </a:r>
            <a:r>
              <a:rPr sz="1400" spc="-15" dirty="0">
                <a:latin typeface="Arial"/>
                <a:cs typeface="Arial"/>
              </a:rPr>
              <a:t> </a:t>
            </a:r>
            <a:r>
              <a:rPr sz="1400" dirty="0">
                <a:latin typeface="Arial"/>
                <a:cs typeface="Arial"/>
              </a:rPr>
              <a:t>cell:</a:t>
            </a:r>
            <a:endParaRPr sz="1400">
              <a:latin typeface="Arial"/>
              <a:cs typeface="Arial"/>
            </a:endParaRPr>
          </a:p>
          <a:p>
            <a:pPr marL="469900" marR="5080" indent="-288290">
              <a:lnSpc>
                <a:spcPts val="1650"/>
              </a:lnSpc>
              <a:spcBef>
                <a:spcPts val="65"/>
              </a:spcBef>
              <a:buChar char="-"/>
              <a:tabLst>
                <a:tab pos="469265" algn="l"/>
                <a:tab pos="469900" algn="l"/>
              </a:tabLst>
            </a:pPr>
            <a:r>
              <a:rPr sz="1400" spc="-5" dirty="0">
                <a:latin typeface="Arial"/>
                <a:cs typeface="Arial"/>
              </a:rPr>
              <a:t>Regress from each of the </a:t>
            </a:r>
            <a:r>
              <a:rPr sz="1400" dirty="0">
                <a:latin typeface="Arial"/>
                <a:cs typeface="Arial"/>
              </a:rPr>
              <a:t>B  </a:t>
            </a:r>
            <a:r>
              <a:rPr sz="1400" spc="-5" dirty="0">
                <a:latin typeface="Arial"/>
                <a:cs typeface="Arial"/>
              </a:rPr>
              <a:t>base boxes to </a:t>
            </a:r>
            <a:r>
              <a:rPr sz="1400" dirty="0">
                <a:latin typeface="Arial"/>
                <a:cs typeface="Arial"/>
              </a:rPr>
              <a:t>a </a:t>
            </a:r>
            <a:r>
              <a:rPr sz="1400" spc="-5" dirty="0">
                <a:latin typeface="Arial"/>
                <a:cs typeface="Arial"/>
              </a:rPr>
              <a:t>final box with  </a:t>
            </a:r>
            <a:r>
              <a:rPr sz="1400" dirty="0">
                <a:latin typeface="Arial"/>
                <a:cs typeface="Arial"/>
              </a:rPr>
              <a:t>5</a:t>
            </a:r>
            <a:r>
              <a:rPr sz="1400" spc="-10" dirty="0">
                <a:latin typeface="Arial"/>
                <a:cs typeface="Arial"/>
              </a:rPr>
              <a:t> </a:t>
            </a:r>
            <a:r>
              <a:rPr sz="1400" spc="-5" dirty="0">
                <a:latin typeface="Arial"/>
                <a:cs typeface="Arial"/>
              </a:rPr>
              <a:t>numbers:</a:t>
            </a:r>
            <a:endParaRPr sz="1400">
              <a:latin typeface="Arial"/>
              <a:cs typeface="Arial"/>
            </a:endParaRPr>
          </a:p>
          <a:p>
            <a:pPr marL="469900">
              <a:lnSpc>
                <a:spcPts val="1585"/>
              </a:lnSpc>
            </a:pPr>
            <a:r>
              <a:rPr sz="1400" dirty="0">
                <a:latin typeface="Arial"/>
                <a:cs typeface="Arial"/>
              </a:rPr>
              <a:t>(dx, </a:t>
            </a:r>
            <a:r>
              <a:rPr sz="1400" spc="-5" dirty="0">
                <a:latin typeface="Arial"/>
                <a:cs typeface="Arial"/>
              </a:rPr>
              <a:t>dy, dh, dw,</a:t>
            </a:r>
            <a:r>
              <a:rPr sz="1400" spc="-55" dirty="0">
                <a:latin typeface="Arial"/>
                <a:cs typeface="Arial"/>
              </a:rPr>
              <a:t> </a:t>
            </a:r>
            <a:r>
              <a:rPr sz="1400" dirty="0">
                <a:latin typeface="Arial"/>
                <a:cs typeface="Arial"/>
              </a:rPr>
              <a:t>confidence)</a:t>
            </a:r>
            <a:endParaRPr sz="1400">
              <a:latin typeface="Arial"/>
              <a:cs typeface="Arial"/>
            </a:endParaRPr>
          </a:p>
          <a:p>
            <a:pPr marL="469900" marR="144145" indent="-288290">
              <a:lnSpc>
                <a:spcPts val="1650"/>
              </a:lnSpc>
              <a:spcBef>
                <a:spcPts val="65"/>
              </a:spcBef>
              <a:buChar char="-"/>
              <a:tabLst>
                <a:tab pos="469265" algn="l"/>
                <a:tab pos="469900" algn="l"/>
              </a:tabLst>
            </a:pPr>
            <a:r>
              <a:rPr sz="1400" spc="-5" dirty="0">
                <a:latin typeface="Arial"/>
                <a:cs typeface="Arial"/>
              </a:rPr>
              <a:t>Predict </a:t>
            </a:r>
            <a:r>
              <a:rPr sz="1400" dirty="0">
                <a:latin typeface="Arial"/>
                <a:cs typeface="Arial"/>
              </a:rPr>
              <a:t>scores </a:t>
            </a:r>
            <a:r>
              <a:rPr sz="1400" spc="-5" dirty="0">
                <a:latin typeface="Arial"/>
                <a:cs typeface="Arial"/>
              </a:rPr>
              <a:t>for each of</a:t>
            </a:r>
            <a:r>
              <a:rPr sz="1400" spc="-90" dirty="0">
                <a:latin typeface="Arial"/>
                <a:cs typeface="Arial"/>
              </a:rPr>
              <a:t> </a:t>
            </a:r>
            <a:r>
              <a:rPr sz="1400" dirty="0">
                <a:latin typeface="Arial"/>
                <a:cs typeface="Arial"/>
              </a:rPr>
              <a:t>C  classes (including  </a:t>
            </a:r>
            <a:r>
              <a:rPr sz="1400" spc="-5" dirty="0">
                <a:latin typeface="Arial"/>
                <a:cs typeface="Arial"/>
              </a:rPr>
              <a:t>background as </a:t>
            </a:r>
            <a:r>
              <a:rPr sz="1400" dirty="0">
                <a:latin typeface="Arial"/>
                <a:cs typeface="Arial"/>
              </a:rPr>
              <a:t>a</a:t>
            </a:r>
            <a:r>
              <a:rPr sz="1400" spc="-35" dirty="0">
                <a:latin typeface="Arial"/>
                <a:cs typeface="Arial"/>
              </a:rPr>
              <a:t> </a:t>
            </a:r>
            <a:r>
              <a:rPr sz="1400" dirty="0">
                <a:latin typeface="Arial"/>
                <a:cs typeface="Arial"/>
              </a:rPr>
              <a:t>class)</a:t>
            </a:r>
            <a:endParaRPr sz="1400">
              <a:latin typeface="Arial"/>
              <a:cs typeface="Arial"/>
            </a:endParaRPr>
          </a:p>
        </p:txBody>
      </p:sp>
      <p:sp>
        <p:nvSpPr>
          <p:cNvPr id="30" name="object 30"/>
          <p:cNvSpPr txBox="1"/>
          <p:nvPr/>
        </p:nvSpPr>
        <p:spPr>
          <a:xfrm>
            <a:off x="905554" y="3368305"/>
            <a:ext cx="953135" cy="433705"/>
          </a:xfrm>
          <a:prstGeom prst="rect">
            <a:avLst/>
          </a:prstGeom>
        </p:spPr>
        <p:txBody>
          <a:bodyPr vert="horz" wrap="square" lIns="0" tIns="5715" rIns="0" bIns="0" rtlCol="0">
            <a:spAutoFit/>
          </a:bodyPr>
          <a:lstStyle/>
          <a:p>
            <a:pPr marL="91440" marR="5080" indent="-79375">
              <a:lnSpc>
                <a:spcPts val="1650"/>
              </a:lnSpc>
              <a:spcBef>
                <a:spcPts val="45"/>
              </a:spcBef>
            </a:pPr>
            <a:r>
              <a:rPr sz="1400" spc="-5" dirty="0">
                <a:latin typeface="Arial"/>
                <a:cs typeface="Arial"/>
              </a:rPr>
              <a:t>Input</a:t>
            </a:r>
            <a:r>
              <a:rPr sz="1400" spc="-90" dirty="0">
                <a:latin typeface="Arial"/>
                <a:cs typeface="Arial"/>
              </a:rPr>
              <a:t> </a:t>
            </a:r>
            <a:r>
              <a:rPr sz="1400" spc="-5" dirty="0">
                <a:latin typeface="Arial"/>
                <a:cs typeface="Arial"/>
              </a:rPr>
              <a:t>image  </a:t>
            </a:r>
            <a:r>
              <a:rPr sz="1400" dirty="0">
                <a:latin typeface="Arial"/>
                <a:cs typeface="Arial"/>
              </a:rPr>
              <a:t>3 x H x</a:t>
            </a:r>
            <a:r>
              <a:rPr sz="1400" spc="-95" dirty="0">
                <a:latin typeface="Arial"/>
                <a:cs typeface="Arial"/>
              </a:rPr>
              <a:t> </a:t>
            </a:r>
            <a:r>
              <a:rPr sz="1400" dirty="0">
                <a:latin typeface="Arial"/>
                <a:cs typeface="Arial"/>
              </a:rPr>
              <a:t>W</a:t>
            </a:r>
            <a:endParaRPr sz="1400">
              <a:latin typeface="Arial"/>
              <a:cs typeface="Arial"/>
            </a:endParaRPr>
          </a:p>
        </p:txBody>
      </p:sp>
      <p:sp>
        <p:nvSpPr>
          <p:cNvPr id="31" name="object 31"/>
          <p:cNvSpPr txBox="1"/>
          <p:nvPr/>
        </p:nvSpPr>
        <p:spPr>
          <a:xfrm>
            <a:off x="6856755" y="3368305"/>
            <a:ext cx="1431925" cy="433705"/>
          </a:xfrm>
          <a:prstGeom prst="rect">
            <a:avLst/>
          </a:prstGeom>
        </p:spPr>
        <p:txBody>
          <a:bodyPr vert="horz" wrap="square" lIns="0" tIns="0" rIns="0" bIns="0" rtlCol="0">
            <a:spAutoFit/>
          </a:bodyPr>
          <a:lstStyle/>
          <a:p>
            <a:pPr algn="ctr">
              <a:lnSpc>
                <a:spcPts val="1630"/>
              </a:lnSpc>
            </a:pPr>
            <a:r>
              <a:rPr sz="1400" spc="-5" dirty="0">
                <a:latin typeface="Arial"/>
                <a:cs typeface="Arial"/>
              </a:rPr>
              <a:t>Output:</a:t>
            </a:r>
            <a:endParaRPr sz="1400">
              <a:latin typeface="Arial"/>
              <a:cs typeface="Arial"/>
            </a:endParaRPr>
          </a:p>
          <a:p>
            <a:pPr algn="ctr">
              <a:lnSpc>
                <a:spcPts val="1664"/>
              </a:lnSpc>
            </a:pPr>
            <a:r>
              <a:rPr sz="1400" dirty="0">
                <a:latin typeface="Arial"/>
                <a:cs typeface="Arial"/>
              </a:rPr>
              <a:t>7 x 7 x (5 * B +</a:t>
            </a:r>
            <a:r>
              <a:rPr sz="1400" spc="-140" dirty="0">
                <a:latin typeface="Arial"/>
                <a:cs typeface="Arial"/>
              </a:rPr>
              <a:t> </a:t>
            </a:r>
            <a:r>
              <a:rPr sz="1400" spc="-5" dirty="0">
                <a:latin typeface="Arial"/>
                <a:cs typeface="Arial"/>
              </a:rPr>
              <a:t>C)</a:t>
            </a:r>
            <a:endParaRPr sz="1400">
              <a:latin typeface="Arial"/>
              <a:cs typeface="Arial"/>
            </a:endParaRPr>
          </a:p>
        </p:txBody>
      </p:sp>
      <p:sp>
        <p:nvSpPr>
          <p:cNvPr id="32" name="object 32"/>
          <p:cNvSpPr txBox="1"/>
          <p:nvPr/>
        </p:nvSpPr>
        <p:spPr>
          <a:xfrm>
            <a:off x="3317085" y="3405255"/>
            <a:ext cx="2167890" cy="1157605"/>
          </a:xfrm>
          <a:prstGeom prst="rect">
            <a:avLst/>
          </a:prstGeom>
        </p:spPr>
        <p:txBody>
          <a:bodyPr vert="horz" wrap="square" lIns="0" tIns="5715" rIns="0" bIns="0" rtlCol="0">
            <a:spAutoFit/>
          </a:bodyPr>
          <a:lstStyle/>
          <a:p>
            <a:pPr marL="229870" marR="220979" algn="ctr">
              <a:lnSpc>
                <a:spcPts val="1650"/>
              </a:lnSpc>
              <a:spcBef>
                <a:spcPts val="45"/>
              </a:spcBef>
            </a:pPr>
            <a:r>
              <a:rPr sz="1400" spc="-5" dirty="0">
                <a:latin typeface="Arial"/>
                <a:cs typeface="Arial"/>
              </a:rPr>
              <a:t>Divide image into</a:t>
            </a:r>
            <a:r>
              <a:rPr sz="1400" spc="-90" dirty="0">
                <a:latin typeface="Arial"/>
                <a:cs typeface="Arial"/>
              </a:rPr>
              <a:t> </a:t>
            </a:r>
            <a:r>
              <a:rPr sz="1400" spc="-5" dirty="0">
                <a:latin typeface="Arial"/>
                <a:cs typeface="Arial"/>
              </a:rPr>
              <a:t>grid  </a:t>
            </a:r>
            <a:r>
              <a:rPr sz="1400" dirty="0">
                <a:latin typeface="Arial"/>
                <a:cs typeface="Arial"/>
              </a:rPr>
              <a:t>7 x</a:t>
            </a:r>
            <a:r>
              <a:rPr sz="1400" spc="-25" dirty="0">
                <a:latin typeface="Arial"/>
                <a:cs typeface="Arial"/>
              </a:rPr>
              <a:t> </a:t>
            </a:r>
            <a:r>
              <a:rPr sz="1400" dirty="0">
                <a:latin typeface="Arial"/>
                <a:cs typeface="Arial"/>
              </a:rPr>
              <a:t>7</a:t>
            </a:r>
            <a:endParaRPr sz="1400">
              <a:latin typeface="Arial"/>
              <a:cs typeface="Arial"/>
            </a:endParaRPr>
          </a:p>
          <a:p>
            <a:pPr marL="12700" marR="5080" algn="ctr">
              <a:lnSpc>
                <a:spcPts val="1650"/>
              </a:lnSpc>
              <a:spcBef>
                <a:spcPts val="750"/>
              </a:spcBef>
            </a:pPr>
            <a:r>
              <a:rPr sz="1400" spc="-5" dirty="0">
                <a:latin typeface="Arial"/>
                <a:cs typeface="Arial"/>
              </a:rPr>
              <a:t>Image </a:t>
            </a:r>
            <a:r>
              <a:rPr sz="1400" dirty="0">
                <a:latin typeface="Arial"/>
                <a:cs typeface="Arial"/>
              </a:rPr>
              <a:t>a set </a:t>
            </a:r>
            <a:r>
              <a:rPr sz="1400" spc="-5" dirty="0">
                <a:latin typeface="Arial"/>
                <a:cs typeface="Arial"/>
              </a:rPr>
              <a:t>of </a:t>
            </a:r>
            <a:r>
              <a:rPr sz="1400" b="1" spc="-5" dirty="0">
                <a:latin typeface="Arial"/>
                <a:cs typeface="Arial"/>
              </a:rPr>
              <a:t>base</a:t>
            </a:r>
            <a:r>
              <a:rPr sz="1400" b="1" spc="-85" dirty="0">
                <a:latin typeface="Arial"/>
                <a:cs typeface="Arial"/>
              </a:rPr>
              <a:t> </a:t>
            </a:r>
            <a:r>
              <a:rPr sz="1400" b="1" spc="-5" dirty="0">
                <a:latin typeface="Arial"/>
                <a:cs typeface="Arial"/>
              </a:rPr>
              <a:t>boxes  </a:t>
            </a:r>
            <a:r>
              <a:rPr sz="1400" dirty="0">
                <a:latin typeface="Arial"/>
                <a:cs typeface="Arial"/>
              </a:rPr>
              <a:t>centered </a:t>
            </a:r>
            <a:r>
              <a:rPr sz="1400" spc="-5" dirty="0">
                <a:latin typeface="Arial"/>
                <a:cs typeface="Arial"/>
              </a:rPr>
              <a:t>at each grid </a:t>
            </a:r>
            <a:r>
              <a:rPr sz="1400" dirty="0">
                <a:latin typeface="Arial"/>
                <a:cs typeface="Arial"/>
              </a:rPr>
              <a:t>cell  </a:t>
            </a:r>
            <a:r>
              <a:rPr sz="1400" spc="-5" dirty="0">
                <a:latin typeface="Arial"/>
                <a:cs typeface="Arial"/>
              </a:rPr>
              <a:t>Here </a:t>
            </a:r>
            <a:r>
              <a:rPr sz="1400" dirty="0">
                <a:latin typeface="Arial"/>
                <a:cs typeface="Arial"/>
              </a:rPr>
              <a:t>B =</a:t>
            </a:r>
            <a:r>
              <a:rPr sz="1400" spc="-30" dirty="0">
                <a:latin typeface="Arial"/>
                <a:cs typeface="Arial"/>
              </a:rPr>
              <a:t> </a:t>
            </a:r>
            <a:r>
              <a:rPr sz="1400" dirty="0">
                <a:latin typeface="Arial"/>
                <a:cs typeface="Arial"/>
              </a:rPr>
              <a:t>3</a:t>
            </a:r>
            <a:endParaRPr sz="1400">
              <a:latin typeface="Arial"/>
              <a:cs typeface="Arial"/>
            </a:endParaRPr>
          </a:p>
        </p:txBody>
      </p:sp>
      <p:sp>
        <p:nvSpPr>
          <p:cNvPr id="33" name="object 33"/>
          <p:cNvSpPr txBox="1"/>
          <p:nvPr/>
        </p:nvSpPr>
        <p:spPr>
          <a:xfrm>
            <a:off x="73025" y="4196272"/>
            <a:ext cx="2714625" cy="386715"/>
          </a:xfrm>
          <a:prstGeom prst="rect">
            <a:avLst/>
          </a:prstGeom>
        </p:spPr>
        <p:txBody>
          <a:bodyPr vert="horz" wrap="square" lIns="0" tIns="3175" rIns="0" bIns="0" rtlCol="0">
            <a:spAutoFit/>
          </a:bodyPr>
          <a:lstStyle/>
          <a:p>
            <a:pPr marL="12700">
              <a:lnSpc>
                <a:spcPct val="100000"/>
              </a:lnSpc>
              <a:spcBef>
                <a:spcPts val="25"/>
              </a:spcBef>
            </a:pPr>
            <a:r>
              <a:rPr sz="800" spc="-5" dirty="0">
                <a:latin typeface="Arial"/>
                <a:cs typeface="Arial"/>
              </a:rPr>
              <a:t>Redmon et al, </a:t>
            </a:r>
            <a:r>
              <a:rPr sz="800" dirty="0">
                <a:latin typeface="Arial"/>
                <a:cs typeface="Arial"/>
              </a:rPr>
              <a:t>“You </a:t>
            </a:r>
            <a:r>
              <a:rPr sz="800" spc="-5" dirty="0">
                <a:latin typeface="Arial"/>
                <a:cs typeface="Arial"/>
              </a:rPr>
              <a:t>Only Look</a:t>
            </a:r>
            <a:r>
              <a:rPr sz="800" spc="-25" dirty="0">
                <a:latin typeface="Arial"/>
                <a:cs typeface="Arial"/>
              </a:rPr>
              <a:t> </a:t>
            </a:r>
            <a:r>
              <a:rPr sz="800" spc="-5" dirty="0">
                <a:latin typeface="Arial"/>
                <a:cs typeface="Arial"/>
              </a:rPr>
              <a:t>Once:</a:t>
            </a:r>
            <a:endParaRPr sz="800">
              <a:latin typeface="Arial"/>
              <a:cs typeface="Arial"/>
            </a:endParaRPr>
          </a:p>
          <a:p>
            <a:pPr marL="12700">
              <a:lnSpc>
                <a:spcPct val="100000"/>
              </a:lnSpc>
              <a:spcBef>
                <a:spcPts val="15"/>
              </a:spcBef>
            </a:pPr>
            <a:r>
              <a:rPr sz="800" spc="-5" dirty="0">
                <a:latin typeface="Arial"/>
                <a:cs typeface="Arial"/>
              </a:rPr>
              <a:t>Unified, Real-Time Object Detection”, CVPR</a:t>
            </a:r>
            <a:r>
              <a:rPr sz="800" spc="-25" dirty="0">
                <a:latin typeface="Arial"/>
                <a:cs typeface="Arial"/>
              </a:rPr>
              <a:t> </a:t>
            </a:r>
            <a:r>
              <a:rPr sz="800" spc="-5" dirty="0">
                <a:latin typeface="Arial"/>
                <a:cs typeface="Arial"/>
              </a:rPr>
              <a:t>2016</a:t>
            </a:r>
            <a:endParaRPr sz="800">
              <a:latin typeface="Arial"/>
              <a:cs typeface="Arial"/>
            </a:endParaRPr>
          </a:p>
          <a:p>
            <a:pPr marL="12700">
              <a:lnSpc>
                <a:spcPct val="100000"/>
              </a:lnSpc>
              <a:spcBef>
                <a:spcPts val="15"/>
              </a:spcBef>
            </a:pPr>
            <a:r>
              <a:rPr sz="800" spc="-5" dirty="0">
                <a:latin typeface="Arial"/>
                <a:cs typeface="Arial"/>
              </a:rPr>
              <a:t>Liu et al, </a:t>
            </a:r>
            <a:r>
              <a:rPr sz="800" dirty="0">
                <a:latin typeface="Arial"/>
                <a:cs typeface="Arial"/>
              </a:rPr>
              <a:t>“SSD: </a:t>
            </a:r>
            <a:r>
              <a:rPr sz="800" spc="-5" dirty="0">
                <a:latin typeface="Arial"/>
                <a:cs typeface="Arial"/>
              </a:rPr>
              <a:t>Single-Shot </a:t>
            </a:r>
            <a:r>
              <a:rPr sz="800" dirty="0">
                <a:latin typeface="Arial"/>
                <a:cs typeface="Arial"/>
              </a:rPr>
              <a:t>MultiBox </a:t>
            </a:r>
            <a:r>
              <a:rPr sz="800" spc="-5" dirty="0">
                <a:latin typeface="Arial"/>
                <a:cs typeface="Arial"/>
              </a:rPr>
              <a:t>Detector”, ECCV</a:t>
            </a:r>
            <a:r>
              <a:rPr sz="800" spc="-80" dirty="0">
                <a:latin typeface="Arial"/>
                <a:cs typeface="Arial"/>
              </a:rPr>
              <a:t> </a:t>
            </a:r>
            <a:r>
              <a:rPr sz="800" spc="-5" dirty="0">
                <a:latin typeface="Arial"/>
                <a:cs typeface="Arial"/>
              </a:rPr>
              <a:t>2016</a:t>
            </a:r>
            <a:endParaRPr sz="800">
              <a:latin typeface="Arial"/>
              <a:cs typeface="Arial"/>
            </a:endParaRPr>
          </a:p>
        </p:txBody>
      </p:sp>
      <p:sp>
        <p:nvSpPr>
          <p:cNvPr id="35" name="object 35"/>
          <p:cNvSpPr txBox="1"/>
          <p:nvPr/>
        </p:nvSpPr>
        <p:spPr>
          <a:xfrm>
            <a:off x="7456525" y="4704900"/>
            <a:ext cx="1564005" cy="309245"/>
          </a:xfrm>
          <a:prstGeom prst="rect">
            <a:avLst/>
          </a:prstGeom>
        </p:spPr>
        <p:txBody>
          <a:bodyPr vert="horz" wrap="square" lIns="0" tIns="0" rIns="0" bIns="0" rtlCol="0">
            <a:spAutoFit/>
          </a:bodyPr>
          <a:lstStyle/>
          <a:p>
            <a:pPr marL="12700">
              <a:lnSpc>
                <a:spcPts val="2310"/>
              </a:lnSpc>
            </a:pPr>
            <a:r>
              <a:rPr sz="2000" dirty="0">
                <a:solidFill>
                  <a:srgbClr val="FFFFFF"/>
                </a:solidFill>
                <a:latin typeface="Arial"/>
                <a:cs typeface="Arial"/>
              </a:rPr>
              <a:t>May </a:t>
            </a:r>
            <a:r>
              <a:rPr sz="2000" spc="-5" dirty="0">
                <a:solidFill>
                  <a:srgbClr val="FFFFFF"/>
                </a:solidFill>
                <a:latin typeface="Arial"/>
                <a:cs typeface="Arial"/>
              </a:rPr>
              <a:t>10,</a:t>
            </a:r>
            <a:r>
              <a:rPr sz="2000" spc="-95" dirty="0">
                <a:solidFill>
                  <a:srgbClr val="FFFFFF"/>
                </a:solidFill>
                <a:latin typeface="Arial"/>
                <a:cs typeface="Arial"/>
              </a:rPr>
              <a:t> </a:t>
            </a:r>
            <a:r>
              <a:rPr sz="2000" spc="-5" dirty="0">
                <a:solidFill>
                  <a:srgbClr val="FFFFFF"/>
                </a:solidFill>
                <a:latin typeface="Arial"/>
                <a:cs typeface="Arial"/>
              </a:rPr>
              <a:t>2017</a:t>
            </a:r>
            <a:endParaRPr sz="2000">
              <a:latin typeface="Arial"/>
              <a:cs typeface="Arial"/>
            </a:endParaRPr>
          </a:p>
        </p:txBody>
      </p:sp>
      <p:sp>
        <p:nvSpPr>
          <p:cNvPr id="34" name="Footer Placeholder 33">
            <a:extLst>
              <a:ext uri="{FF2B5EF4-FFF2-40B4-BE49-F238E27FC236}">
                <a16:creationId xmlns:a16="http://schemas.microsoft.com/office/drawing/2014/main" id="{05322E58-2F27-4695-A23C-2065D2867727}"/>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58275" y="1357648"/>
            <a:ext cx="2248749" cy="1934315"/>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 name="object 3"/>
          <p:cNvSpPr/>
          <p:nvPr/>
        </p:nvSpPr>
        <p:spPr>
          <a:xfrm>
            <a:off x="3281150" y="1364073"/>
            <a:ext cx="2233811" cy="1921486"/>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 name="object 4"/>
          <p:cNvSpPr/>
          <p:nvPr/>
        </p:nvSpPr>
        <p:spPr>
          <a:xfrm>
            <a:off x="3574331" y="1383151"/>
            <a:ext cx="0" cy="1902460"/>
          </a:xfrm>
          <a:custGeom>
            <a:avLst/>
            <a:gdLst/>
            <a:ahLst/>
            <a:cxnLst/>
            <a:rect l="l" t="t" r="r" b="b"/>
            <a:pathLst>
              <a:path h="1902460">
                <a:moveTo>
                  <a:pt x="0" y="0"/>
                </a:moveTo>
                <a:lnTo>
                  <a:pt x="0" y="1902408"/>
                </a:lnTo>
              </a:path>
            </a:pathLst>
          </a:custGeom>
          <a:ln w="28574">
            <a:solidFill>
              <a:srgbClr val="CCCCCC"/>
            </a:solidFill>
          </a:ln>
        </p:spPr>
        <p:txBody>
          <a:bodyPr wrap="square" lIns="0" tIns="0" rIns="0" bIns="0" rtlCol="0"/>
          <a:lstStyle/>
          <a:p>
            <a:endParaRPr/>
          </a:p>
        </p:txBody>
      </p:sp>
      <p:sp>
        <p:nvSpPr>
          <p:cNvPr id="5" name="object 5"/>
          <p:cNvSpPr/>
          <p:nvPr/>
        </p:nvSpPr>
        <p:spPr>
          <a:xfrm>
            <a:off x="3872488" y="1383151"/>
            <a:ext cx="0" cy="1902460"/>
          </a:xfrm>
          <a:custGeom>
            <a:avLst/>
            <a:gdLst/>
            <a:ahLst/>
            <a:cxnLst/>
            <a:rect l="l" t="t" r="r" b="b"/>
            <a:pathLst>
              <a:path h="1902460">
                <a:moveTo>
                  <a:pt x="0" y="0"/>
                </a:moveTo>
                <a:lnTo>
                  <a:pt x="0" y="1902408"/>
                </a:lnTo>
              </a:path>
            </a:pathLst>
          </a:custGeom>
          <a:ln w="28574">
            <a:solidFill>
              <a:srgbClr val="CCCCCC"/>
            </a:solidFill>
          </a:ln>
        </p:spPr>
        <p:txBody>
          <a:bodyPr wrap="square" lIns="0" tIns="0" rIns="0" bIns="0" rtlCol="0"/>
          <a:lstStyle/>
          <a:p>
            <a:endParaRPr/>
          </a:p>
        </p:txBody>
      </p:sp>
      <p:sp>
        <p:nvSpPr>
          <p:cNvPr id="6" name="object 6"/>
          <p:cNvSpPr/>
          <p:nvPr/>
        </p:nvSpPr>
        <p:spPr>
          <a:xfrm>
            <a:off x="4212006" y="1373611"/>
            <a:ext cx="0" cy="1902460"/>
          </a:xfrm>
          <a:custGeom>
            <a:avLst/>
            <a:gdLst/>
            <a:ahLst/>
            <a:cxnLst/>
            <a:rect l="l" t="t" r="r" b="b"/>
            <a:pathLst>
              <a:path h="1902460">
                <a:moveTo>
                  <a:pt x="0" y="0"/>
                </a:moveTo>
                <a:lnTo>
                  <a:pt x="0" y="1902409"/>
                </a:lnTo>
              </a:path>
            </a:pathLst>
          </a:custGeom>
          <a:ln w="28574">
            <a:solidFill>
              <a:srgbClr val="CCCCCC"/>
            </a:solidFill>
          </a:ln>
        </p:spPr>
        <p:txBody>
          <a:bodyPr wrap="square" lIns="0" tIns="0" rIns="0" bIns="0" rtlCol="0"/>
          <a:lstStyle/>
          <a:p>
            <a:endParaRPr/>
          </a:p>
        </p:txBody>
      </p:sp>
      <p:sp>
        <p:nvSpPr>
          <p:cNvPr id="7" name="object 7"/>
          <p:cNvSpPr/>
          <p:nvPr/>
        </p:nvSpPr>
        <p:spPr>
          <a:xfrm>
            <a:off x="4563341" y="1373601"/>
            <a:ext cx="0" cy="1902460"/>
          </a:xfrm>
          <a:custGeom>
            <a:avLst/>
            <a:gdLst/>
            <a:ahLst/>
            <a:cxnLst/>
            <a:rect l="l" t="t" r="r" b="b"/>
            <a:pathLst>
              <a:path h="1902460">
                <a:moveTo>
                  <a:pt x="0" y="0"/>
                </a:moveTo>
                <a:lnTo>
                  <a:pt x="0" y="1902409"/>
                </a:lnTo>
              </a:path>
            </a:pathLst>
          </a:custGeom>
          <a:ln w="28574">
            <a:solidFill>
              <a:srgbClr val="CCCCCC"/>
            </a:solidFill>
          </a:ln>
        </p:spPr>
        <p:txBody>
          <a:bodyPr wrap="square" lIns="0" tIns="0" rIns="0" bIns="0" rtlCol="0"/>
          <a:lstStyle/>
          <a:p>
            <a:endParaRPr/>
          </a:p>
        </p:txBody>
      </p:sp>
      <p:sp>
        <p:nvSpPr>
          <p:cNvPr id="8" name="object 8"/>
          <p:cNvSpPr/>
          <p:nvPr/>
        </p:nvSpPr>
        <p:spPr>
          <a:xfrm>
            <a:off x="4914675" y="1373601"/>
            <a:ext cx="0" cy="1902460"/>
          </a:xfrm>
          <a:custGeom>
            <a:avLst/>
            <a:gdLst/>
            <a:ahLst/>
            <a:cxnLst/>
            <a:rect l="l" t="t" r="r" b="b"/>
            <a:pathLst>
              <a:path h="1902460">
                <a:moveTo>
                  <a:pt x="0" y="0"/>
                </a:moveTo>
                <a:lnTo>
                  <a:pt x="0" y="1902409"/>
                </a:lnTo>
              </a:path>
            </a:pathLst>
          </a:custGeom>
          <a:ln w="28574">
            <a:solidFill>
              <a:srgbClr val="CCCCCC"/>
            </a:solidFill>
          </a:ln>
        </p:spPr>
        <p:txBody>
          <a:bodyPr wrap="square" lIns="0" tIns="0" rIns="0" bIns="0" rtlCol="0"/>
          <a:lstStyle/>
          <a:p>
            <a:endParaRPr/>
          </a:p>
        </p:txBody>
      </p:sp>
      <p:sp>
        <p:nvSpPr>
          <p:cNvPr id="9" name="object 9"/>
          <p:cNvSpPr/>
          <p:nvPr/>
        </p:nvSpPr>
        <p:spPr>
          <a:xfrm>
            <a:off x="5206944" y="1373601"/>
            <a:ext cx="0" cy="1902460"/>
          </a:xfrm>
          <a:custGeom>
            <a:avLst/>
            <a:gdLst/>
            <a:ahLst/>
            <a:cxnLst/>
            <a:rect l="l" t="t" r="r" b="b"/>
            <a:pathLst>
              <a:path h="1902460">
                <a:moveTo>
                  <a:pt x="0" y="0"/>
                </a:moveTo>
                <a:lnTo>
                  <a:pt x="0" y="1902409"/>
                </a:lnTo>
              </a:path>
            </a:pathLst>
          </a:custGeom>
          <a:ln w="28574">
            <a:solidFill>
              <a:srgbClr val="CCCCCC"/>
            </a:solidFill>
          </a:ln>
        </p:spPr>
        <p:txBody>
          <a:bodyPr wrap="square" lIns="0" tIns="0" rIns="0" bIns="0" rtlCol="0"/>
          <a:lstStyle/>
          <a:p>
            <a:endParaRPr/>
          </a:p>
        </p:txBody>
      </p:sp>
      <p:sp>
        <p:nvSpPr>
          <p:cNvPr id="10" name="object 10"/>
          <p:cNvSpPr/>
          <p:nvPr/>
        </p:nvSpPr>
        <p:spPr>
          <a:xfrm>
            <a:off x="3281212" y="3001093"/>
            <a:ext cx="2213610" cy="0"/>
          </a:xfrm>
          <a:custGeom>
            <a:avLst/>
            <a:gdLst/>
            <a:ahLst/>
            <a:cxnLst/>
            <a:rect l="l" t="t" r="r" b="b"/>
            <a:pathLst>
              <a:path w="2213610">
                <a:moveTo>
                  <a:pt x="2213235" y="0"/>
                </a:moveTo>
                <a:lnTo>
                  <a:pt x="0" y="0"/>
                </a:lnTo>
              </a:path>
            </a:pathLst>
          </a:custGeom>
          <a:ln w="28574">
            <a:solidFill>
              <a:srgbClr val="CCCCCC"/>
            </a:solidFill>
          </a:ln>
        </p:spPr>
        <p:txBody>
          <a:bodyPr wrap="square" lIns="0" tIns="0" rIns="0" bIns="0" rtlCol="0"/>
          <a:lstStyle/>
          <a:p>
            <a:endParaRPr/>
          </a:p>
        </p:txBody>
      </p:sp>
      <p:sp>
        <p:nvSpPr>
          <p:cNvPr id="11" name="object 11"/>
          <p:cNvSpPr/>
          <p:nvPr/>
        </p:nvSpPr>
        <p:spPr>
          <a:xfrm>
            <a:off x="3281212" y="2726176"/>
            <a:ext cx="2249170" cy="0"/>
          </a:xfrm>
          <a:custGeom>
            <a:avLst/>
            <a:gdLst/>
            <a:ahLst/>
            <a:cxnLst/>
            <a:rect l="l" t="t" r="r" b="b"/>
            <a:pathLst>
              <a:path w="2249170">
                <a:moveTo>
                  <a:pt x="2248687" y="0"/>
                </a:moveTo>
                <a:lnTo>
                  <a:pt x="0" y="0"/>
                </a:lnTo>
              </a:path>
            </a:pathLst>
          </a:custGeom>
          <a:ln w="28574">
            <a:solidFill>
              <a:srgbClr val="CCCCCC"/>
            </a:solidFill>
          </a:ln>
        </p:spPr>
        <p:txBody>
          <a:bodyPr wrap="square" lIns="0" tIns="0" rIns="0" bIns="0" rtlCol="0"/>
          <a:lstStyle/>
          <a:p>
            <a:endParaRPr/>
          </a:p>
        </p:txBody>
      </p:sp>
      <p:sp>
        <p:nvSpPr>
          <p:cNvPr id="12" name="object 12"/>
          <p:cNvSpPr/>
          <p:nvPr/>
        </p:nvSpPr>
        <p:spPr>
          <a:xfrm>
            <a:off x="3281212" y="2451258"/>
            <a:ext cx="2213610" cy="0"/>
          </a:xfrm>
          <a:custGeom>
            <a:avLst/>
            <a:gdLst/>
            <a:ahLst/>
            <a:cxnLst/>
            <a:rect l="l" t="t" r="r" b="b"/>
            <a:pathLst>
              <a:path w="2213610">
                <a:moveTo>
                  <a:pt x="2213235" y="0"/>
                </a:moveTo>
                <a:lnTo>
                  <a:pt x="0" y="0"/>
                </a:lnTo>
              </a:path>
            </a:pathLst>
          </a:custGeom>
          <a:ln w="28574">
            <a:solidFill>
              <a:srgbClr val="CCCCCC"/>
            </a:solidFill>
          </a:ln>
        </p:spPr>
        <p:txBody>
          <a:bodyPr wrap="square" lIns="0" tIns="0" rIns="0" bIns="0" rtlCol="0"/>
          <a:lstStyle/>
          <a:p>
            <a:endParaRPr/>
          </a:p>
        </p:txBody>
      </p:sp>
      <p:sp>
        <p:nvSpPr>
          <p:cNvPr id="13" name="object 13"/>
          <p:cNvSpPr/>
          <p:nvPr/>
        </p:nvSpPr>
        <p:spPr>
          <a:xfrm>
            <a:off x="3281212" y="2176341"/>
            <a:ext cx="2249170" cy="0"/>
          </a:xfrm>
          <a:custGeom>
            <a:avLst/>
            <a:gdLst/>
            <a:ahLst/>
            <a:cxnLst/>
            <a:rect l="l" t="t" r="r" b="b"/>
            <a:pathLst>
              <a:path w="2249170">
                <a:moveTo>
                  <a:pt x="2248687" y="0"/>
                </a:moveTo>
                <a:lnTo>
                  <a:pt x="0" y="0"/>
                </a:lnTo>
              </a:path>
            </a:pathLst>
          </a:custGeom>
          <a:ln w="28574">
            <a:solidFill>
              <a:srgbClr val="CCCCCC"/>
            </a:solidFill>
          </a:ln>
        </p:spPr>
        <p:txBody>
          <a:bodyPr wrap="square" lIns="0" tIns="0" rIns="0" bIns="0" rtlCol="0"/>
          <a:lstStyle/>
          <a:p>
            <a:endParaRPr/>
          </a:p>
        </p:txBody>
      </p:sp>
      <p:sp>
        <p:nvSpPr>
          <p:cNvPr id="14" name="object 14"/>
          <p:cNvSpPr/>
          <p:nvPr/>
        </p:nvSpPr>
        <p:spPr>
          <a:xfrm>
            <a:off x="3281295" y="1901424"/>
            <a:ext cx="2225040" cy="0"/>
          </a:xfrm>
          <a:custGeom>
            <a:avLst/>
            <a:gdLst/>
            <a:ahLst/>
            <a:cxnLst/>
            <a:rect l="l" t="t" r="r" b="b"/>
            <a:pathLst>
              <a:path w="2225040">
                <a:moveTo>
                  <a:pt x="2224969" y="0"/>
                </a:moveTo>
                <a:lnTo>
                  <a:pt x="0" y="0"/>
                </a:lnTo>
              </a:path>
            </a:pathLst>
          </a:custGeom>
          <a:ln w="28574">
            <a:solidFill>
              <a:srgbClr val="CCCCCC"/>
            </a:solidFill>
          </a:ln>
        </p:spPr>
        <p:txBody>
          <a:bodyPr wrap="square" lIns="0" tIns="0" rIns="0" bIns="0" rtlCol="0"/>
          <a:lstStyle/>
          <a:p>
            <a:endParaRPr/>
          </a:p>
        </p:txBody>
      </p:sp>
      <p:sp>
        <p:nvSpPr>
          <p:cNvPr id="15" name="object 15"/>
          <p:cNvSpPr/>
          <p:nvPr/>
        </p:nvSpPr>
        <p:spPr>
          <a:xfrm>
            <a:off x="3281295" y="1626507"/>
            <a:ext cx="2190115" cy="0"/>
          </a:xfrm>
          <a:custGeom>
            <a:avLst/>
            <a:gdLst/>
            <a:ahLst/>
            <a:cxnLst/>
            <a:rect l="l" t="t" r="r" b="b"/>
            <a:pathLst>
              <a:path w="2190115">
                <a:moveTo>
                  <a:pt x="2189518" y="0"/>
                </a:moveTo>
                <a:lnTo>
                  <a:pt x="0" y="0"/>
                </a:lnTo>
              </a:path>
            </a:pathLst>
          </a:custGeom>
          <a:ln w="28574">
            <a:solidFill>
              <a:srgbClr val="CCCCCC"/>
            </a:solidFill>
          </a:ln>
        </p:spPr>
        <p:txBody>
          <a:bodyPr wrap="square" lIns="0" tIns="0" rIns="0" bIns="0" rtlCol="0"/>
          <a:lstStyle/>
          <a:p>
            <a:endParaRPr/>
          </a:p>
        </p:txBody>
      </p:sp>
      <p:sp>
        <p:nvSpPr>
          <p:cNvPr id="16" name="object 16"/>
          <p:cNvSpPr/>
          <p:nvPr/>
        </p:nvSpPr>
        <p:spPr>
          <a:xfrm>
            <a:off x="2662249" y="2322224"/>
            <a:ext cx="311785" cy="0"/>
          </a:xfrm>
          <a:custGeom>
            <a:avLst/>
            <a:gdLst/>
            <a:ahLst/>
            <a:cxnLst/>
            <a:rect l="l" t="t" r="r" b="b"/>
            <a:pathLst>
              <a:path w="311785">
                <a:moveTo>
                  <a:pt x="0" y="0"/>
                </a:moveTo>
                <a:lnTo>
                  <a:pt x="311249" y="0"/>
                </a:lnTo>
              </a:path>
            </a:pathLst>
          </a:custGeom>
          <a:ln w="28574">
            <a:solidFill>
              <a:srgbClr val="666666"/>
            </a:solidFill>
          </a:ln>
        </p:spPr>
        <p:txBody>
          <a:bodyPr wrap="square" lIns="0" tIns="0" rIns="0" bIns="0" rtlCol="0"/>
          <a:lstStyle/>
          <a:p>
            <a:endParaRPr/>
          </a:p>
        </p:txBody>
      </p:sp>
      <p:sp>
        <p:nvSpPr>
          <p:cNvPr id="17" name="object 17"/>
          <p:cNvSpPr/>
          <p:nvPr/>
        </p:nvSpPr>
        <p:spPr>
          <a:xfrm>
            <a:off x="2959212" y="2260739"/>
            <a:ext cx="158251" cy="122971"/>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8" name="object 18"/>
          <p:cNvSpPr/>
          <p:nvPr/>
        </p:nvSpPr>
        <p:spPr>
          <a:xfrm>
            <a:off x="5597599" y="2322224"/>
            <a:ext cx="311785" cy="0"/>
          </a:xfrm>
          <a:custGeom>
            <a:avLst/>
            <a:gdLst/>
            <a:ahLst/>
            <a:cxnLst/>
            <a:rect l="l" t="t" r="r" b="b"/>
            <a:pathLst>
              <a:path w="311785">
                <a:moveTo>
                  <a:pt x="0" y="0"/>
                </a:moveTo>
                <a:lnTo>
                  <a:pt x="311249" y="0"/>
                </a:lnTo>
              </a:path>
            </a:pathLst>
          </a:custGeom>
          <a:ln w="28574">
            <a:solidFill>
              <a:srgbClr val="666666"/>
            </a:solidFill>
          </a:ln>
        </p:spPr>
        <p:txBody>
          <a:bodyPr wrap="square" lIns="0" tIns="0" rIns="0" bIns="0" rtlCol="0"/>
          <a:lstStyle/>
          <a:p>
            <a:endParaRPr/>
          </a:p>
        </p:txBody>
      </p:sp>
      <p:sp>
        <p:nvSpPr>
          <p:cNvPr id="19" name="object 19"/>
          <p:cNvSpPr/>
          <p:nvPr/>
        </p:nvSpPr>
        <p:spPr>
          <a:xfrm>
            <a:off x="5894562" y="2260739"/>
            <a:ext cx="158251" cy="122971"/>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0" name="object 20"/>
          <p:cNvSpPr/>
          <p:nvPr/>
        </p:nvSpPr>
        <p:spPr>
          <a:xfrm>
            <a:off x="3343800" y="1361099"/>
            <a:ext cx="732790" cy="732790"/>
          </a:xfrm>
          <a:custGeom>
            <a:avLst/>
            <a:gdLst/>
            <a:ahLst/>
            <a:cxnLst/>
            <a:rect l="l" t="t" r="r" b="b"/>
            <a:pathLst>
              <a:path w="732789" h="732789">
                <a:moveTo>
                  <a:pt x="0" y="0"/>
                </a:moveTo>
                <a:lnTo>
                  <a:pt x="732599" y="0"/>
                </a:lnTo>
                <a:lnTo>
                  <a:pt x="732599" y="732599"/>
                </a:lnTo>
                <a:lnTo>
                  <a:pt x="0" y="732599"/>
                </a:lnTo>
                <a:lnTo>
                  <a:pt x="0" y="0"/>
                </a:lnTo>
                <a:close/>
              </a:path>
            </a:pathLst>
          </a:custGeom>
          <a:ln w="28574">
            <a:solidFill>
              <a:srgbClr val="FF0000"/>
            </a:solidFill>
          </a:ln>
        </p:spPr>
        <p:txBody>
          <a:bodyPr wrap="square" lIns="0" tIns="0" rIns="0" bIns="0" rtlCol="0"/>
          <a:lstStyle/>
          <a:p>
            <a:endParaRPr/>
          </a:p>
        </p:txBody>
      </p:sp>
      <p:sp>
        <p:nvSpPr>
          <p:cNvPr id="21" name="object 21"/>
          <p:cNvSpPr/>
          <p:nvPr/>
        </p:nvSpPr>
        <p:spPr>
          <a:xfrm>
            <a:off x="3468749" y="1249350"/>
            <a:ext cx="483234" cy="956310"/>
          </a:xfrm>
          <a:custGeom>
            <a:avLst/>
            <a:gdLst/>
            <a:ahLst/>
            <a:cxnLst/>
            <a:rect l="l" t="t" r="r" b="b"/>
            <a:pathLst>
              <a:path w="483235" h="956310">
                <a:moveTo>
                  <a:pt x="0" y="0"/>
                </a:moveTo>
                <a:lnTo>
                  <a:pt x="482699" y="0"/>
                </a:lnTo>
                <a:lnTo>
                  <a:pt x="482699" y="956099"/>
                </a:lnTo>
                <a:lnTo>
                  <a:pt x="0" y="956099"/>
                </a:lnTo>
                <a:lnTo>
                  <a:pt x="0" y="0"/>
                </a:lnTo>
                <a:close/>
              </a:path>
            </a:pathLst>
          </a:custGeom>
          <a:ln w="28574">
            <a:solidFill>
              <a:srgbClr val="FF0000"/>
            </a:solidFill>
          </a:ln>
        </p:spPr>
        <p:txBody>
          <a:bodyPr wrap="square" lIns="0" tIns="0" rIns="0" bIns="0" rtlCol="0"/>
          <a:lstStyle/>
          <a:p>
            <a:endParaRPr/>
          </a:p>
        </p:txBody>
      </p:sp>
      <p:sp>
        <p:nvSpPr>
          <p:cNvPr id="22" name="object 22"/>
          <p:cNvSpPr/>
          <p:nvPr/>
        </p:nvSpPr>
        <p:spPr>
          <a:xfrm>
            <a:off x="3232050" y="1486049"/>
            <a:ext cx="956310" cy="483234"/>
          </a:xfrm>
          <a:custGeom>
            <a:avLst/>
            <a:gdLst/>
            <a:ahLst/>
            <a:cxnLst/>
            <a:rect l="l" t="t" r="r" b="b"/>
            <a:pathLst>
              <a:path w="956310" h="483235">
                <a:moveTo>
                  <a:pt x="956099" y="0"/>
                </a:moveTo>
                <a:lnTo>
                  <a:pt x="956099" y="482699"/>
                </a:lnTo>
                <a:lnTo>
                  <a:pt x="0" y="482699"/>
                </a:lnTo>
                <a:lnTo>
                  <a:pt x="0" y="0"/>
                </a:lnTo>
                <a:lnTo>
                  <a:pt x="956099" y="0"/>
                </a:lnTo>
                <a:close/>
              </a:path>
            </a:pathLst>
          </a:custGeom>
          <a:ln w="28574">
            <a:solidFill>
              <a:srgbClr val="FF0000"/>
            </a:solidFill>
          </a:ln>
        </p:spPr>
        <p:txBody>
          <a:bodyPr wrap="square" lIns="0" tIns="0" rIns="0" bIns="0" rtlCol="0"/>
          <a:lstStyle/>
          <a:p>
            <a:endParaRPr/>
          </a:p>
        </p:txBody>
      </p:sp>
      <p:sp>
        <p:nvSpPr>
          <p:cNvPr id="23" name="object 23"/>
          <p:cNvSpPr/>
          <p:nvPr/>
        </p:nvSpPr>
        <p:spPr>
          <a:xfrm>
            <a:off x="3639149" y="1656450"/>
            <a:ext cx="141899" cy="141899"/>
          </a:xfrm>
          <a:prstGeom prst="rect">
            <a:avLst/>
          </a:prstGeom>
          <a:blipFill>
            <a:blip r:embed="rId6"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4" name="object 24"/>
          <p:cNvSpPr/>
          <p:nvPr/>
        </p:nvSpPr>
        <p:spPr>
          <a:xfrm>
            <a:off x="4369699" y="2205450"/>
            <a:ext cx="732790" cy="732790"/>
          </a:xfrm>
          <a:custGeom>
            <a:avLst/>
            <a:gdLst/>
            <a:ahLst/>
            <a:cxnLst/>
            <a:rect l="l" t="t" r="r" b="b"/>
            <a:pathLst>
              <a:path w="732789" h="732789">
                <a:moveTo>
                  <a:pt x="0" y="0"/>
                </a:moveTo>
                <a:lnTo>
                  <a:pt x="732599" y="0"/>
                </a:lnTo>
                <a:lnTo>
                  <a:pt x="732599" y="732599"/>
                </a:lnTo>
                <a:lnTo>
                  <a:pt x="0" y="732599"/>
                </a:lnTo>
                <a:lnTo>
                  <a:pt x="0" y="0"/>
                </a:lnTo>
                <a:close/>
              </a:path>
            </a:pathLst>
          </a:custGeom>
          <a:ln w="28574">
            <a:solidFill>
              <a:srgbClr val="0000FF"/>
            </a:solidFill>
          </a:ln>
        </p:spPr>
        <p:txBody>
          <a:bodyPr wrap="square" lIns="0" tIns="0" rIns="0" bIns="0" rtlCol="0"/>
          <a:lstStyle/>
          <a:p>
            <a:endParaRPr/>
          </a:p>
        </p:txBody>
      </p:sp>
      <p:sp>
        <p:nvSpPr>
          <p:cNvPr id="25" name="object 25"/>
          <p:cNvSpPr/>
          <p:nvPr/>
        </p:nvSpPr>
        <p:spPr>
          <a:xfrm>
            <a:off x="4494650" y="2093699"/>
            <a:ext cx="483234" cy="956310"/>
          </a:xfrm>
          <a:custGeom>
            <a:avLst/>
            <a:gdLst/>
            <a:ahLst/>
            <a:cxnLst/>
            <a:rect l="l" t="t" r="r" b="b"/>
            <a:pathLst>
              <a:path w="483235" h="956310">
                <a:moveTo>
                  <a:pt x="0" y="0"/>
                </a:moveTo>
                <a:lnTo>
                  <a:pt x="482699" y="0"/>
                </a:lnTo>
                <a:lnTo>
                  <a:pt x="482699" y="956099"/>
                </a:lnTo>
                <a:lnTo>
                  <a:pt x="0" y="956099"/>
                </a:lnTo>
                <a:lnTo>
                  <a:pt x="0" y="0"/>
                </a:lnTo>
                <a:close/>
              </a:path>
            </a:pathLst>
          </a:custGeom>
          <a:ln w="28574">
            <a:solidFill>
              <a:srgbClr val="0000FF"/>
            </a:solidFill>
          </a:ln>
        </p:spPr>
        <p:txBody>
          <a:bodyPr wrap="square" lIns="0" tIns="0" rIns="0" bIns="0" rtlCol="0"/>
          <a:lstStyle/>
          <a:p>
            <a:endParaRPr/>
          </a:p>
        </p:txBody>
      </p:sp>
      <p:sp>
        <p:nvSpPr>
          <p:cNvPr id="26" name="object 26"/>
          <p:cNvSpPr/>
          <p:nvPr/>
        </p:nvSpPr>
        <p:spPr>
          <a:xfrm>
            <a:off x="4257950" y="2330400"/>
            <a:ext cx="956310" cy="483234"/>
          </a:xfrm>
          <a:custGeom>
            <a:avLst/>
            <a:gdLst/>
            <a:ahLst/>
            <a:cxnLst/>
            <a:rect l="l" t="t" r="r" b="b"/>
            <a:pathLst>
              <a:path w="956310" h="483235">
                <a:moveTo>
                  <a:pt x="956099" y="0"/>
                </a:moveTo>
                <a:lnTo>
                  <a:pt x="956099" y="482699"/>
                </a:lnTo>
                <a:lnTo>
                  <a:pt x="0" y="482699"/>
                </a:lnTo>
                <a:lnTo>
                  <a:pt x="0" y="0"/>
                </a:lnTo>
                <a:lnTo>
                  <a:pt x="956099" y="0"/>
                </a:lnTo>
                <a:close/>
              </a:path>
            </a:pathLst>
          </a:custGeom>
          <a:ln w="28574">
            <a:solidFill>
              <a:srgbClr val="0000FF"/>
            </a:solidFill>
          </a:ln>
        </p:spPr>
        <p:txBody>
          <a:bodyPr wrap="square" lIns="0" tIns="0" rIns="0" bIns="0" rtlCol="0"/>
          <a:lstStyle/>
          <a:p>
            <a:endParaRPr/>
          </a:p>
        </p:txBody>
      </p:sp>
      <p:sp>
        <p:nvSpPr>
          <p:cNvPr id="27" name="object 27"/>
          <p:cNvSpPr/>
          <p:nvPr/>
        </p:nvSpPr>
        <p:spPr>
          <a:xfrm>
            <a:off x="4665050" y="2500800"/>
            <a:ext cx="141899" cy="141899"/>
          </a:xfrm>
          <a:prstGeom prst="rect">
            <a:avLst/>
          </a:prstGeom>
          <a:blipFill>
            <a:blip r:embed="rId7"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8" name="object 28"/>
          <p:cNvSpPr txBox="1"/>
          <p:nvPr/>
        </p:nvSpPr>
        <p:spPr>
          <a:xfrm>
            <a:off x="6153325" y="1258613"/>
            <a:ext cx="2811780" cy="1705610"/>
          </a:xfrm>
          <a:prstGeom prst="rect">
            <a:avLst/>
          </a:prstGeom>
        </p:spPr>
        <p:txBody>
          <a:bodyPr vert="horz" wrap="square" lIns="0" tIns="12700" rIns="0" bIns="0" rtlCol="0">
            <a:spAutoFit/>
          </a:bodyPr>
          <a:lstStyle/>
          <a:p>
            <a:pPr marL="12700">
              <a:lnSpc>
                <a:spcPts val="1664"/>
              </a:lnSpc>
              <a:spcBef>
                <a:spcPts val="100"/>
              </a:spcBef>
            </a:pPr>
            <a:r>
              <a:rPr sz="1400" spc="-5" dirty="0">
                <a:latin typeface="Arial"/>
                <a:cs typeface="Arial"/>
              </a:rPr>
              <a:t>Within each grid</a:t>
            </a:r>
            <a:r>
              <a:rPr sz="1400" spc="-15" dirty="0">
                <a:latin typeface="Arial"/>
                <a:cs typeface="Arial"/>
              </a:rPr>
              <a:t> </a:t>
            </a:r>
            <a:r>
              <a:rPr sz="1400" dirty="0">
                <a:latin typeface="Arial"/>
                <a:cs typeface="Arial"/>
              </a:rPr>
              <a:t>cell:</a:t>
            </a:r>
            <a:endParaRPr sz="1400">
              <a:latin typeface="Arial"/>
              <a:cs typeface="Arial"/>
            </a:endParaRPr>
          </a:p>
          <a:p>
            <a:pPr marL="469900" marR="5080" indent="-288290">
              <a:lnSpc>
                <a:spcPts val="1650"/>
              </a:lnSpc>
              <a:spcBef>
                <a:spcPts val="65"/>
              </a:spcBef>
              <a:buChar char="-"/>
              <a:tabLst>
                <a:tab pos="469265" algn="l"/>
                <a:tab pos="469900" algn="l"/>
              </a:tabLst>
            </a:pPr>
            <a:r>
              <a:rPr sz="1400" spc="-5" dirty="0">
                <a:latin typeface="Arial"/>
                <a:cs typeface="Arial"/>
              </a:rPr>
              <a:t>Regress from each of the </a:t>
            </a:r>
            <a:r>
              <a:rPr sz="1400" dirty="0">
                <a:latin typeface="Arial"/>
                <a:cs typeface="Arial"/>
              </a:rPr>
              <a:t>B  </a:t>
            </a:r>
            <a:r>
              <a:rPr sz="1400" spc="-5" dirty="0">
                <a:latin typeface="Arial"/>
                <a:cs typeface="Arial"/>
              </a:rPr>
              <a:t>base boxes to </a:t>
            </a:r>
            <a:r>
              <a:rPr sz="1400" dirty="0">
                <a:latin typeface="Arial"/>
                <a:cs typeface="Arial"/>
              </a:rPr>
              <a:t>a </a:t>
            </a:r>
            <a:r>
              <a:rPr sz="1400" spc="-5" dirty="0">
                <a:latin typeface="Arial"/>
                <a:cs typeface="Arial"/>
              </a:rPr>
              <a:t>final box with  </a:t>
            </a:r>
            <a:r>
              <a:rPr sz="1400" dirty="0">
                <a:latin typeface="Arial"/>
                <a:cs typeface="Arial"/>
              </a:rPr>
              <a:t>5</a:t>
            </a:r>
            <a:r>
              <a:rPr sz="1400" spc="-10" dirty="0">
                <a:latin typeface="Arial"/>
                <a:cs typeface="Arial"/>
              </a:rPr>
              <a:t> </a:t>
            </a:r>
            <a:r>
              <a:rPr sz="1400" spc="-5" dirty="0">
                <a:latin typeface="Arial"/>
                <a:cs typeface="Arial"/>
              </a:rPr>
              <a:t>numbers:</a:t>
            </a:r>
            <a:endParaRPr sz="1400">
              <a:latin typeface="Arial"/>
              <a:cs typeface="Arial"/>
            </a:endParaRPr>
          </a:p>
          <a:p>
            <a:pPr marL="469900">
              <a:lnSpc>
                <a:spcPts val="1585"/>
              </a:lnSpc>
            </a:pPr>
            <a:r>
              <a:rPr sz="1400" dirty="0">
                <a:latin typeface="Arial"/>
                <a:cs typeface="Arial"/>
              </a:rPr>
              <a:t>(dx, </a:t>
            </a:r>
            <a:r>
              <a:rPr sz="1400" spc="-5" dirty="0">
                <a:latin typeface="Arial"/>
                <a:cs typeface="Arial"/>
              </a:rPr>
              <a:t>dy, dh, dw,</a:t>
            </a:r>
            <a:r>
              <a:rPr sz="1400" spc="-55" dirty="0">
                <a:latin typeface="Arial"/>
                <a:cs typeface="Arial"/>
              </a:rPr>
              <a:t> </a:t>
            </a:r>
            <a:r>
              <a:rPr sz="1400" dirty="0">
                <a:latin typeface="Arial"/>
                <a:cs typeface="Arial"/>
              </a:rPr>
              <a:t>confidence)</a:t>
            </a:r>
            <a:endParaRPr sz="1400">
              <a:latin typeface="Arial"/>
              <a:cs typeface="Arial"/>
            </a:endParaRPr>
          </a:p>
          <a:p>
            <a:pPr marL="469900" marR="144145" indent="-288290">
              <a:lnSpc>
                <a:spcPts val="1650"/>
              </a:lnSpc>
              <a:spcBef>
                <a:spcPts val="65"/>
              </a:spcBef>
              <a:buChar char="-"/>
              <a:tabLst>
                <a:tab pos="469265" algn="l"/>
                <a:tab pos="469900" algn="l"/>
              </a:tabLst>
            </a:pPr>
            <a:r>
              <a:rPr sz="1400" spc="-5" dirty="0">
                <a:latin typeface="Arial"/>
                <a:cs typeface="Arial"/>
              </a:rPr>
              <a:t>Predict </a:t>
            </a:r>
            <a:r>
              <a:rPr sz="1400" dirty="0">
                <a:latin typeface="Arial"/>
                <a:cs typeface="Arial"/>
              </a:rPr>
              <a:t>scores </a:t>
            </a:r>
            <a:r>
              <a:rPr sz="1400" spc="-5" dirty="0">
                <a:latin typeface="Arial"/>
                <a:cs typeface="Arial"/>
              </a:rPr>
              <a:t>for each of</a:t>
            </a:r>
            <a:r>
              <a:rPr sz="1400" spc="-90" dirty="0">
                <a:latin typeface="Arial"/>
                <a:cs typeface="Arial"/>
              </a:rPr>
              <a:t> </a:t>
            </a:r>
            <a:r>
              <a:rPr sz="1400" dirty="0">
                <a:latin typeface="Arial"/>
                <a:cs typeface="Arial"/>
              </a:rPr>
              <a:t>C  classes (including  </a:t>
            </a:r>
            <a:r>
              <a:rPr sz="1400" spc="-5" dirty="0">
                <a:latin typeface="Arial"/>
                <a:cs typeface="Arial"/>
              </a:rPr>
              <a:t>background as </a:t>
            </a:r>
            <a:r>
              <a:rPr sz="1400" dirty="0">
                <a:latin typeface="Arial"/>
                <a:cs typeface="Arial"/>
              </a:rPr>
              <a:t>a</a:t>
            </a:r>
            <a:r>
              <a:rPr sz="1400" spc="-35" dirty="0">
                <a:latin typeface="Arial"/>
                <a:cs typeface="Arial"/>
              </a:rPr>
              <a:t> </a:t>
            </a:r>
            <a:r>
              <a:rPr sz="1400" dirty="0">
                <a:latin typeface="Arial"/>
                <a:cs typeface="Arial"/>
              </a:rPr>
              <a:t>class)</a:t>
            </a:r>
            <a:endParaRPr sz="1400">
              <a:latin typeface="Arial"/>
              <a:cs typeface="Arial"/>
            </a:endParaRPr>
          </a:p>
        </p:txBody>
      </p:sp>
      <p:sp>
        <p:nvSpPr>
          <p:cNvPr id="29" name="object 29"/>
          <p:cNvSpPr/>
          <p:nvPr/>
        </p:nvSpPr>
        <p:spPr>
          <a:xfrm>
            <a:off x="347874" y="1093300"/>
            <a:ext cx="8347709" cy="0"/>
          </a:xfrm>
          <a:custGeom>
            <a:avLst/>
            <a:gdLst/>
            <a:ahLst/>
            <a:cxnLst/>
            <a:rect l="l" t="t" r="r" b="b"/>
            <a:pathLst>
              <a:path w="8347709">
                <a:moveTo>
                  <a:pt x="0" y="0"/>
                </a:moveTo>
                <a:lnTo>
                  <a:pt x="8347649" y="0"/>
                </a:lnTo>
              </a:path>
            </a:pathLst>
          </a:custGeom>
          <a:ln w="28574">
            <a:solidFill>
              <a:srgbClr val="666666"/>
            </a:solidFill>
          </a:ln>
        </p:spPr>
        <p:txBody>
          <a:bodyPr wrap="square" lIns="0" tIns="0" rIns="0" bIns="0" rtlCol="0"/>
          <a:lstStyle/>
          <a:p>
            <a:endParaRPr/>
          </a:p>
        </p:txBody>
      </p:sp>
      <p:sp>
        <p:nvSpPr>
          <p:cNvPr id="30" name="object 30"/>
          <p:cNvSpPr/>
          <p:nvPr/>
        </p:nvSpPr>
        <p:spPr>
          <a:xfrm>
            <a:off x="8681237" y="1031814"/>
            <a:ext cx="158250" cy="122971"/>
          </a:xfrm>
          <a:prstGeom prst="rect">
            <a:avLst/>
          </a:prstGeom>
          <a:blipFill>
            <a:blip r:embed="rId8"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1" name="object 31"/>
          <p:cNvSpPr txBox="1">
            <a:spLocks noGrp="1"/>
          </p:cNvSpPr>
          <p:nvPr>
            <p:ph type="title"/>
          </p:nvPr>
        </p:nvSpPr>
        <p:spPr>
          <a:xfrm>
            <a:off x="382950" y="120381"/>
            <a:ext cx="7099300" cy="954749"/>
          </a:xfrm>
          <a:prstGeom prst="rect">
            <a:avLst/>
          </a:prstGeom>
        </p:spPr>
        <p:txBody>
          <a:bodyPr vert="horz" wrap="square" lIns="0" tIns="137795" rIns="0" bIns="0" rtlCol="0">
            <a:spAutoFit/>
          </a:bodyPr>
          <a:lstStyle/>
          <a:p>
            <a:pPr marL="12700">
              <a:lnSpc>
                <a:spcPct val="100000"/>
              </a:lnSpc>
              <a:spcBef>
                <a:spcPts val="1085"/>
              </a:spcBef>
            </a:pPr>
            <a:r>
              <a:rPr sz="3200" spc="-5" dirty="0"/>
              <a:t>Detection without </a:t>
            </a:r>
            <a:r>
              <a:rPr sz="3200" spc="-10" dirty="0"/>
              <a:t>Proposals: YOLO </a:t>
            </a:r>
            <a:r>
              <a:rPr sz="3200" dirty="0"/>
              <a:t>/</a:t>
            </a:r>
            <a:r>
              <a:rPr sz="3200" spc="-45" dirty="0"/>
              <a:t> </a:t>
            </a:r>
            <a:r>
              <a:rPr sz="3200" spc="-5" dirty="0"/>
              <a:t>SSD</a:t>
            </a:r>
          </a:p>
          <a:p>
            <a:pPr marL="317500">
              <a:lnSpc>
                <a:spcPct val="100000"/>
              </a:lnSpc>
              <a:spcBef>
                <a:spcPts val="565"/>
              </a:spcBef>
            </a:pPr>
            <a:r>
              <a:rPr sz="1400" spc="-5" dirty="0"/>
              <a:t>Go from input image to tensor of </a:t>
            </a:r>
            <a:r>
              <a:rPr sz="1400" dirty="0"/>
              <a:t>scores </a:t>
            </a:r>
            <a:r>
              <a:rPr sz="1400" spc="-5" dirty="0"/>
              <a:t>with one big </a:t>
            </a:r>
            <a:r>
              <a:rPr sz="1400" dirty="0"/>
              <a:t>convolutional</a:t>
            </a:r>
            <a:r>
              <a:rPr sz="1400" spc="-60" dirty="0"/>
              <a:t> </a:t>
            </a:r>
            <a:r>
              <a:rPr sz="1400" spc="-5" dirty="0"/>
              <a:t>network!</a:t>
            </a:r>
            <a:endParaRPr sz="1400"/>
          </a:p>
        </p:txBody>
      </p:sp>
      <p:sp>
        <p:nvSpPr>
          <p:cNvPr id="32" name="object 32"/>
          <p:cNvSpPr txBox="1"/>
          <p:nvPr/>
        </p:nvSpPr>
        <p:spPr>
          <a:xfrm>
            <a:off x="905554" y="3368305"/>
            <a:ext cx="953135" cy="433705"/>
          </a:xfrm>
          <a:prstGeom prst="rect">
            <a:avLst/>
          </a:prstGeom>
        </p:spPr>
        <p:txBody>
          <a:bodyPr vert="horz" wrap="square" lIns="0" tIns="5715" rIns="0" bIns="0" rtlCol="0">
            <a:spAutoFit/>
          </a:bodyPr>
          <a:lstStyle/>
          <a:p>
            <a:pPr marL="91440" marR="5080" indent="-79375">
              <a:lnSpc>
                <a:spcPts val="1650"/>
              </a:lnSpc>
              <a:spcBef>
                <a:spcPts val="45"/>
              </a:spcBef>
            </a:pPr>
            <a:r>
              <a:rPr sz="1400" spc="-5" dirty="0">
                <a:latin typeface="Arial"/>
                <a:cs typeface="Arial"/>
              </a:rPr>
              <a:t>Input</a:t>
            </a:r>
            <a:r>
              <a:rPr sz="1400" spc="-90" dirty="0">
                <a:latin typeface="Arial"/>
                <a:cs typeface="Arial"/>
              </a:rPr>
              <a:t> </a:t>
            </a:r>
            <a:r>
              <a:rPr sz="1400" spc="-5" dirty="0">
                <a:latin typeface="Arial"/>
                <a:cs typeface="Arial"/>
              </a:rPr>
              <a:t>image  </a:t>
            </a:r>
            <a:r>
              <a:rPr sz="1400" dirty="0">
                <a:latin typeface="Arial"/>
                <a:cs typeface="Arial"/>
              </a:rPr>
              <a:t>3 x H x</a:t>
            </a:r>
            <a:r>
              <a:rPr sz="1400" spc="-95" dirty="0">
                <a:latin typeface="Arial"/>
                <a:cs typeface="Arial"/>
              </a:rPr>
              <a:t> </a:t>
            </a:r>
            <a:r>
              <a:rPr sz="1400" dirty="0">
                <a:latin typeface="Arial"/>
                <a:cs typeface="Arial"/>
              </a:rPr>
              <a:t>W</a:t>
            </a:r>
            <a:endParaRPr sz="1400">
              <a:latin typeface="Arial"/>
              <a:cs typeface="Arial"/>
            </a:endParaRPr>
          </a:p>
        </p:txBody>
      </p:sp>
      <p:sp>
        <p:nvSpPr>
          <p:cNvPr id="33" name="object 33"/>
          <p:cNvSpPr txBox="1"/>
          <p:nvPr/>
        </p:nvSpPr>
        <p:spPr>
          <a:xfrm>
            <a:off x="6856755" y="3368305"/>
            <a:ext cx="1431925" cy="433705"/>
          </a:xfrm>
          <a:prstGeom prst="rect">
            <a:avLst/>
          </a:prstGeom>
        </p:spPr>
        <p:txBody>
          <a:bodyPr vert="horz" wrap="square" lIns="0" tIns="0" rIns="0" bIns="0" rtlCol="0">
            <a:spAutoFit/>
          </a:bodyPr>
          <a:lstStyle/>
          <a:p>
            <a:pPr algn="ctr">
              <a:lnSpc>
                <a:spcPts val="1630"/>
              </a:lnSpc>
            </a:pPr>
            <a:r>
              <a:rPr sz="1400" spc="-5" dirty="0">
                <a:latin typeface="Arial"/>
                <a:cs typeface="Arial"/>
              </a:rPr>
              <a:t>Output:</a:t>
            </a:r>
            <a:endParaRPr sz="1400">
              <a:latin typeface="Arial"/>
              <a:cs typeface="Arial"/>
            </a:endParaRPr>
          </a:p>
          <a:p>
            <a:pPr algn="ctr">
              <a:lnSpc>
                <a:spcPts val="1664"/>
              </a:lnSpc>
            </a:pPr>
            <a:r>
              <a:rPr sz="1400" dirty="0">
                <a:latin typeface="Arial"/>
                <a:cs typeface="Arial"/>
              </a:rPr>
              <a:t>7 x 7 x (5 * B +</a:t>
            </a:r>
            <a:r>
              <a:rPr sz="1400" spc="-140" dirty="0">
                <a:latin typeface="Arial"/>
                <a:cs typeface="Arial"/>
              </a:rPr>
              <a:t> </a:t>
            </a:r>
            <a:r>
              <a:rPr sz="1400" spc="-5" dirty="0">
                <a:latin typeface="Arial"/>
                <a:cs typeface="Arial"/>
              </a:rPr>
              <a:t>C)</a:t>
            </a:r>
            <a:endParaRPr sz="1400">
              <a:latin typeface="Arial"/>
              <a:cs typeface="Arial"/>
            </a:endParaRPr>
          </a:p>
        </p:txBody>
      </p:sp>
      <p:sp>
        <p:nvSpPr>
          <p:cNvPr id="34" name="object 34"/>
          <p:cNvSpPr txBox="1"/>
          <p:nvPr/>
        </p:nvSpPr>
        <p:spPr>
          <a:xfrm>
            <a:off x="3317085" y="3405255"/>
            <a:ext cx="2167890" cy="1157605"/>
          </a:xfrm>
          <a:prstGeom prst="rect">
            <a:avLst/>
          </a:prstGeom>
        </p:spPr>
        <p:txBody>
          <a:bodyPr vert="horz" wrap="square" lIns="0" tIns="5715" rIns="0" bIns="0" rtlCol="0">
            <a:spAutoFit/>
          </a:bodyPr>
          <a:lstStyle/>
          <a:p>
            <a:pPr marL="229870" marR="220979" algn="ctr">
              <a:lnSpc>
                <a:spcPts val="1650"/>
              </a:lnSpc>
              <a:spcBef>
                <a:spcPts val="45"/>
              </a:spcBef>
            </a:pPr>
            <a:r>
              <a:rPr sz="1400" spc="-5" dirty="0">
                <a:latin typeface="Arial"/>
                <a:cs typeface="Arial"/>
              </a:rPr>
              <a:t>Divide image into</a:t>
            </a:r>
            <a:r>
              <a:rPr sz="1400" spc="-90" dirty="0">
                <a:latin typeface="Arial"/>
                <a:cs typeface="Arial"/>
              </a:rPr>
              <a:t> </a:t>
            </a:r>
            <a:r>
              <a:rPr sz="1400" spc="-5" dirty="0">
                <a:latin typeface="Arial"/>
                <a:cs typeface="Arial"/>
              </a:rPr>
              <a:t>grid  </a:t>
            </a:r>
            <a:r>
              <a:rPr sz="1400" dirty="0">
                <a:latin typeface="Arial"/>
                <a:cs typeface="Arial"/>
              </a:rPr>
              <a:t>7 x</a:t>
            </a:r>
            <a:r>
              <a:rPr sz="1400" spc="-25" dirty="0">
                <a:latin typeface="Arial"/>
                <a:cs typeface="Arial"/>
              </a:rPr>
              <a:t> </a:t>
            </a:r>
            <a:r>
              <a:rPr sz="1400" dirty="0">
                <a:latin typeface="Arial"/>
                <a:cs typeface="Arial"/>
              </a:rPr>
              <a:t>7</a:t>
            </a:r>
            <a:endParaRPr sz="1400">
              <a:latin typeface="Arial"/>
              <a:cs typeface="Arial"/>
            </a:endParaRPr>
          </a:p>
          <a:p>
            <a:pPr marL="12700" marR="5080" algn="ctr">
              <a:lnSpc>
                <a:spcPts val="1650"/>
              </a:lnSpc>
              <a:spcBef>
                <a:spcPts val="750"/>
              </a:spcBef>
            </a:pPr>
            <a:r>
              <a:rPr sz="1400" spc="-5" dirty="0">
                <a:latin typeface="Arial"/>
                <a:cs typeface="Arial"/>
              </a:rPr>
              <a:t>Image </a:t>
            </a:r>
            <a:r>
              <a:rPr sz="1400" dirty="0">
                <a:latin typeface="Arial"/>
                <a:cs typeface="Arial"/>
              </a:rPr>
              <a:t>a set </a:t>
            </a:r>
            <a:r>
              <a:rPr sz="1400" spc="-5" dirty="0">
                <a:latin typeface="Arial"/>
                <a:cs typeface="Arial"/>
              </a:rPr>
              <a:t>of </a:t>
            </a:r>
            <a:r>
              <a:rPr sz="1400" b="1" spc="-5" dirty="0">
                <a:latin typeface="Arial"/>
                <a:cs typeface="Arial"/>
              </a:rPr>
              <a:t>base</a:t>
            </a:r>
            <a:r>
              <a:rPr sz="1400" b="1" spc="-85" dirty="0">
                <a:latin typeface="Arial"/>
                <a:cs typeface="Arial"/>
              </a:rPr>
              <a:t> </a:t>
            </a:r>
            <a:r>
              <a:rPr sz="1400" b="1" spc="-5" dirty="0">
                <a:latin typeface="Arial"/>
                <a:cs typeface="Arial"/>
              </a:rPr>
              <a:t>boxes  </a:t>
            </a:r>
            <a:r>
              <a:rPr sz="1400" dirty="0">
                <a:latin typeface="Arial"/>
                <a:cs typeface="Arial"/>
              </a:rPr>
              <a:t>centered </a:t>
            </a:r>
            <a:r>
              <a:rPr sz="1400" spc="-5" dirty="0">
                <a:latin typeface="Arial"/>
                <a:cs typeface="Arial"/>
              </a:rPr>
              <a:t>at each grid </a:t>
            </a:r>
            <a:r>
              <a:rPr sz="1400" dirty="0">
                <a:latin typeface="Arial"/>
                <a:cs typeface="Arial"/>
              </a:rPr>
              <a:t>cell  </a:t>
            </a:r>
            <a:r>
              <a:rPr sz="1400" spc="-5" dirty="0">
                <a:latin typeface="Arial"/>
                <a:cs typeface="Arial"/>
              </a:rPr>
              <a:t>Here </a:t>
            </a:r>
            <a:r>
              <a:rPr sz="1400" dirty="0">
                <a:latin typeface="Arial"/>
                <a:cs typeface="Arial"/>
              </a:rPr>
              <a:t>B =</a:t>
            </a:r>
            <a:r>
              <a:rPr sz="1400" spc="-30" dirty="0">
                <a:latin typeface="Arial"/>
                <a:cs typeface="Arial"/>
              </a:rPr>
              <a:t> </a:t>
            </a:r>
            <a:r>
              <a:rPr sz="1400" dirty="0">
                <a:latin typeface="Arial"/>
                <a:cs typeface="Arial"/>
              </a:rPr>
              <a:t>3</a:t>
            </a:r>
            <a:endParaRPr sz="1400">
              <a:latin typeface="Arial"/>
              <a:cs typeface="Arial"/>
            </a:endParaRPr>
          </a:p>
        </p:txBody>
      </p:sp>
      <p:sp>
        <p:nvSpPr>
          <p:cNvPr id="35" name="object 35"/>
          <p:cNvSpPr txBox="1"/>
          <p:nvPr/>
        </p:nvSpPr>
        <p:spPr>
          <a:xfrm>
            <a:off x="73025" y="4196272"/>
            <a:ext cx="2714625" cy="386715"/>
          </a:xfrm>
          <a:prstGeom prst="rect">
            <a:avLst/>
          </a:prstGeom>
        </p:spPr>
        <p:txBody>
          <a:bodyPr vert="horz" wrap="square" lIns="0" tIns="3175" rIns="0" bIns="0" rtlCol="0">
            <a:spAutoFit/>
          </a:bodyPr>
          <a:lstStyle/>
          <a:p>
            <a:pPr marL="12700">
              <a:lnSpc>
                <a:spcPct val="100000"/>
              </a:lnSpc>
              <a:spcBef>
                <a:spcPts val="25"/>
              </a:spcBef>
            </a:pPr>
            <a:r>
              <a:rPr sz="800" spc="-5" dirty="0">
                <a:latin typeface="Arial"/>
                <a:cs typeface="Arial"/>
              </a:rPr>
              <a:t>Redmon et al, </a:t>
            </a:r>
            <a:r>
              <a:rPr sz="800" dirty="0">
                <a:latin typeface="Arial"/>
                <a:cs typeface="Arial"/>
              </a:rPr>
              <a:t>“You </a:t>
            </a:r>
            <a:r>
              <a:rPr sz="800" spc="-5" dirty="0">
                <a:latin typeface="Arial"/>
                <a:cs typeface="Arial"/>
              </a:rPr>
              <a:t>Only Look</a:t>
            </a:r>
            <a:r>
              <a:rPr sz="800" spc="-25" dirty="0">
                <a:latin typeface="Arial"/>
                <a:cs typeface="Arial"/>
              </a:rPr>
              <a:t> </a:t>
            </a:r>
            <a:r>
              <a:rPr sz="800" spc="-5" dirty="0">
                <a:latin typeface="Arial"/>
                <a:cs typeface="Arial"/>
              </a:rPr>
              <a:t>Once:</a:t>
            </a:r>
            <a:endParaRPr sz="800">
              <a:latin typeface="Arial"/>
              <a:cs typeface="Arial"/>
            </a:endParaRPr>
          </a:p>
          <a:p>
            <a:pPr marL="12700">
              <a:lnSpc>
                <a:spcPct val="100000"/>
              </a:lnSpc>
              <a:spcBef>
                <a:spcPts val="15"/>
              </a:spcBef>
            </a:pPr>
            <a:r>
              <a:rPr sz="800" spc="-5" dirty="0">
                <a:latin typeface="Arial"/>
                <a:cs typeface="Arial"/>
              </a:rPr>
              <a:t>Unified, Real-Time Object Detection”, CVPR</a:t>
            </a:r>
            <a:r>
              <a:rPr sz="800" spc="-25" dirty="0">
                <a:latin typeface="Arial"/>
                <a:cs typeface="Arial"/>
              </a:rPr>
              <a:t> </a:t>
            </a:r>
            <a:r>
              <a:rPr sz="800" spc="-5" dirty="0">
                <a:latin typeface="Arial"/>
                <a:cs typeface="Arial"/>
              </a:rPr>
              <a:t>2016</a:t>
            </a:r>
            <a:endParaRPr sz="800">
              <a:latin typeface="Arial"/>
              <a:cs typeface="Arial"/>
            </a:endParaRPr>
          </a:p>
          <a:p>
            <a:pPr marL="12700">
              <a:lnSpc>
                <a:spcPct val="100000"/>
              </a:lnSpc>
              <a:spcBef>
                <a:spcPts val="15"/>
              </a:spcBef>
            </a:pPr>
            <a:r>
              <a:rPr sz="800" spc="-5" dirty="0">
                <a:latin typeface="Arial"/>
                <a:cs typeface="Arial"/>
              </a:rPr>
              <a:t>Liu et al, </a:t>
            </a:r>
            <a:r>
              <a:rPr sz="800" dirty="0">
                <a:latin typeface="Arial"/>
                <a:cs typeface="Arial"/>
              </a:rPr>
              <a:t>“SSD: </a:t>
            </a:r>
            <a:r>
              <a:rPr sz="800" spc="-5" dirty="0">
                <a:latin typeface="Arial"/>
                <a:cs typeface="Arial"/>
              </a:rPr>
              <a:t>Single-Shot </a:t>
            </a:r>
            <a:r>
              <a:rPr sz="800" dirty="0">
                <a:latin typeface="Arial"/>
                <a:cs typeface="Arial"/>
              </a:rPr>
              <a:t>MultiBox </a:t>
            </a:r>
            <a:r>
              <a:rPr sz="800" spc="-5" dirty="0">
                <a:latin typeface="Arial"/>
                <a:cs typeface="Arial"/>
              </a:rPr>
              <a:t>Detector”, ECCV</a:t>
            </a:r>
            <a:r>
              <a:rPr sz="800" spc="-80" dirty="0">
                <a:latin typeface="Arial"/>
                <a:cs typeface="Arial"/>
              </a:rPr>
              <a:t> </a:t>
            </a:r>
            <a:r>
              <a:rPr sz="800" spc="-5" dirty="0">
                <a:latin typeface="Arial"/>
                <a:cs typeface="Arial"/>
              </a:rPr>
              <a:t>2016</a:t>
            </a:r>
            <a:endParaRPr sz="800">
              <a:latin typeface="Arial"/>
              <a:cs typeface="Arial"/>
            </a:endParaRPr>
          </a:p>
        </p:txBody>
      </p:sp>
      <p:sp>
        <p:nvSpPr>
          <p:cNvPr id="37" name="object 37"/>
          <p:cNvSpPr txBox="1"/>
          <p:nvPr/>
        </p:nvSpPr>
        <p:spPr>
          <a:xfrm>
            <a:off x="7456525" y="4704900"/>
            <a:ext cx="1564005" cy="309245"/>
          </a:xfrm>
          <a:prstGeom prst="rect">
            <a:avLst/>
          </a:prstGeom>
        </p:spPr>
        <p:txBody>
          <a:bodyPr vert="horz" wrap="square" lIns="0" tIns="0" rIns="0" bIns="0" rtlCol="0">
            <a:spAutoFit/>
          </a:bodyPr>
          <a:lstStyle/>
          <a:p>
            <a:pPr marL="12700">
              <a:lnSpc>
                <a:spcPts val="2310"/>
              </a:lnSpc>
            </a:pPr>
            <a:r>
              <a:rPr sz="2000" dirty="0">
                <a:solidFill>
                  <a:srgbClr val="FFFFFF"/>
                </a:solidFill>
                <a:latin typeface="Arial"/>
                <a:cs typeface="Arial"/>
              </a:rPr>
              <a:t>May </a:t>
            </a:r>
            <a:r>
              <a:rPr sz="2000" spc="-5" dirty="0">
                <a:solidFill>
                  <a:srgbClr val="FFFFFF"/>
                </a:solidFill>
                <a:latin typeface="Arial"/>
                <a:cs typeface="Arial"/>
              </a:rPr>
              <a:t>10,</a:t>
            </a:r>
            <a:r>
              <a:rPr sz="2000" spc="-95" dirty="0">
                <a:solidFill>
                  <a:srgbClr val="FFFFFF"/>
                </a:solidFill>
                <a:latin typeface="Arial"/>
                <a:cs typeface="Arial"/>
              </a:rPr>
              <a:t> </a:t>
            </a:r>
            <a:r>
              <a:rPr sz="2000" spc="-5" dirty="0">
                <a:solidFill>
                  <a:srgbClr val="FFFFFF"/>
                </a:solidFill>
                <a:latin typeface="Arial"/>
                <a:cs typeface="Arial"/>
              </a:rPr>
              <a:t>2017</a:t>
            </a:r>
            <a:endParaRPr sz="2000">
              <a:latin typeface="Arial"/>
              <a:cs typeface="Arial"/>
            </a:endParaRPr>
          </a:p>
        </p:txBody>
      </p:sp>
      <p:sp>
        <p:nvSpPr>
          <p:cNvPr id="36" name="Footer Placeholder 35">
            <a:extLst>
              <a:ext uri="{FF2B5EF4-FFF2-40B4-BE49-F238E27FC236}">
                <a16:creationId xmlns:a16="http://schemas.microsoft.com/office/drawing/2014/main" id="{7C85E48E-EDA1-43CD-8CE1-24CB09CC9C69}"/>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91D85-A35D-457F-BA9B-EEA02CA51A60}"/>
              </a:ext>
            </a:extLst>
          </p:cNvPr>
          <p:cNvSpPr>
            <a:spLocks noGrp="1"/>
          </p:cNvSpPr>
          <p:nvPr>
            <p:ph type="title"/>
          </p:nvPr>
        </p:nvSpPr>
        <p:spPr>
          <a:xfrm>
            <a:off x="628650" y="273844"/>
            <a:ext cx="7886700" cy="621506"/>
          </a:xfrm>
        </p:spPr>
        <p:txBody>
          <a:bodyPr/>
          <a:lstStyle/>
          <a:p>
            <a:r>
              <a:rPr lang="en-US"/>
              <a:t>YOLO</a:t>
            </a:r>
          </a:p>
        </p:txBody>
      </p:sp>
      <p:sp>
        <p:nvSpPr>
          <p:cNvPr id="3" name="Content Placeholder 2">
            <a:extLst>
              <a:ext uri="{FF2B5EF4-FFF2-40B4-BE49-F238E27FC236}">
                <a16:creationId xmlns:a16="http://schemas.microsoft.com/office/drawing/2014/main" id="{92535B69-4B2C-4E81-9AA9-345A28299FEE}"/>
              </a:ext>
            </a:extLst>
          </p:cNvPr>
          <p:cNvSpPr>
            <a:spLocks noGrp="1"/>
          </p:cNvSpPr>
          <p:nvPr>
            <p:ph idx="1"/>
          </p:nvPr>
        </p:nvSpPr>
        <p:spPr>
          <a:xfrm>
            <a:off x="628650" y="1200150"/>
            <a:ext cx="7886700" cy="3432573"/>
          </a:xfrm>
        </p:spPr>
        <p:txBody>
          <a:bodyPr/>
          <a:lstStyle/>
          <a:p>
            <a:r>
              <a:rPr lang="en-US"/>
              <a:t>Bounding box predictions</a:t>
            </a:r>
          </a:p>
        </p:txBody>
      </p:sp>
      <p:pic>
        <p:nvPicPr>
          <p:cNvPr id="38914" name="Picture 2" descr="An example of two different bounding boxes - one with a high and one sliding window">
            <a:extLst>
              <a:ext uri="{FF2B5EF4-FFF2-40B4-BE49-F238E27FC236}">
                <a16:creationId xmlns:a16="http://schemas.microsoft.com/office/drawing/2014/main" id="{8BD5B8D4-36A0-46AF-87F8-6D6C54E4BD7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19275" y="1827812"/>
            <a:ext cx="3590925" cy="3187101"/>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942DCF2F-0F2A-42EE-B22C-DFBD5C60AF11}"/>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80629441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05B34-E99C-4CCE-BAC6-B5E0D1F58B1A}"/>
              </a:ext>
            </a:extLst>
          </p:cNvPr>
          <p:cNvSpPr>
            <a:spLocks noGrp="1"/>
          </p:cNvSpPr>
          <p:nvPr>
            <p:ph type="title"/>
          </p:nvPr>
        </p:nvSpPr>
        <p:spPr>
          <a:xfrm>
            <a:off x="628650" y="273844"/>
            <a:ext cx="7886700" cy="621506"/>
          </a:xfrm>
        </p:spPr>
        <p:txBody>
          <a:bodyPr/>
          <a:lstStyle/>
          <a:p>
            <a:r>
              <a:rPr lang="en-US"/>
              <a:t>YOLO</a:t>
            </a:r>
          </a:p>
        </p:txBody>
      </p:sp>
      <p:pic>
        <p:nvPicPr>
          <p:cNvPr id="44034" name="Picture 2" descr="Detecting cars and putting a bounding box on them using Yolo algorithm">
            <a:extLst>
              <a:ext uri="{FF2B5EF4-FFF2-40B4-BE49-F238E27FC236}">
                <a16:creationId xmlns:a16="http://schemas.microsoft.com/office/drawing/2014/main" id="{D1611E13-554F-46FE-ABBC-83756E6583D0}"/>
              </a:ext>
            </a:extLst>
          </p:cNvPr>
          <p:cNvPicPr>
            <a:picLocks noGrp="1" noChangeAspect="1" noChangeArrowheads="1"/>
          </p:cNvPicPr>
          <p:nvPr>
            <p:ph idx="1"/>
          </p:nvPr>
        </p:nvPicPr>
        <p:blipFill>
          <a:blip r:embed="rId3" cstate="screen">
            <a:extLst>
              <a:ext uri="{28A0092B-C50C-407E-A947-70E740481C1C}">
                <a14:useLocalDpi xmlns:a14="http://schemas.microsoft.com/office/drawing/2010/main"/>
              </a:ext>
            </a:extLst>
          </a:blip>
          <a:srcRect/>
          <a:stretch>
            <a:fillRect/>
          </a:stretch>
        </p:blipFill>
        <p:spPr bwMode="auto">
          <a:xfrm>
            <a:off x="304800" y="1370411"/>
            <a:ext cx="3152234" cy="3262312"/>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D8F8AC2B-47AC-46C7-A873-783A5EA2942C}"/>
              </a:ext>
            </a:extLst>
          </p:cNvPr>
          <p:cNvSpPr txBox="1">
            <a:spLocks/>
          </p:cNvSpPr>
          <p:nvPr/>
        </p:nvSpPr>
        <p:spPr>
          <a:xfrm>
            <a:off x="628650" y="1123950"/>
            <a:ext cx="7886700" cy="350877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a:t>Aapplying both the image classification and localization algorithm on each of nine grid cells </a:t>
            </a:r>
          </a:p>
        </p:txBody>
      </p:sp>
      <p:sp>
        <p:nvSpPr>
          <p:cNvPr id="3" name="TextBox 2">
            <a:extLst>
              <a:ext uri="{FF2B5EF4-FFF2-40B4-BE49-F238E27FC236}">
                <a16:creationId xmlns:a16="http://schemas.microsoft.com/office/drawing/2014/main" id="{F9E3823B-D3AB-4B85-B685-CD08FE5C1AFB}"/>
              </a:ext>
            </a:extLst>
          </p:cNvPr>
          <p:cNvSpPr txBox="1"/>
          <p:nvPr/>
        </p:nvSpPr>
        <p:spPr>
          <a:xfrm>
            <a:off x="3653790" y="1806071"/>
            <a:ext cx="4861560" cy="337335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t>YOLO divides the input image into an S×S grid.</a:t>
            </a:r>
          </a:p>
          <a:p>
            <a:pPr marL="285750" indent="-285750">
              <a:lnSpc>
                <a:spcPct val="150000"/>
              </a:lnSpc>
              <a:buFont typeface="Arial" panose="020B0604020202020204" pitchFamily="34" charset="0"/>
              <a:buChar char="•"/>
            </a:pPr>
            <a:r>
              <a:rPr lang="en-US"/>
              <a:t>Each grid cell predicts only one object.</a:t>
            </a:r>
          </a:p>
          <a:p>
            <a:pPr marL="285750" indent="-285750">
              <a:lnSpc>
                <a:spcPct val="150000"/>
              </a:lnSpc>
              <a:buFont typeface="Arial" panose="020B0604020202020204" pitchFamily="34" charset="0"/>
              <a:buChar char="•"/>
            </a:pPr>
            <a:r>
              <a:rPr lang="en-US"/>
              <a:t>Each grid cell predicts a bounding box to locate where the object is.</a:t>
            </a:r>
          </a:p>
          <a:p>
            <a:pPr marL="285750" indent="-285750">
              <a:lnSpc>
                <a:spcPct val="150000"/>
              </a:lnSpc>
              <a:buFont typeface="Arial" panose="020B0604020202020204" pitchFamily="34" charset="0"/>
              <a:buChar char="•"/>
            </a:pPr>
            <a:r>
              <a:rPr lang="en-US"/>
              <a:t>Therefore, every grid cell outputs a bounding box together with a probability of detecting a car within bounding box.</a:t>
            </a:r>
          </a:p>
          <a:p>
            <a:pPr marL="285750" indent="-285750">
              <a:lnSpc>
                <a:spcPct val="150000"/>
              </a:lnSpc>
              <a:buFont typeface="Arial" panose="020B0604020202020204" pitchFamily="34" charset="0"/>
              <a:buChar char="•"/>
            </a:pPr>
            <a:endParaRPr lang="en-US"/>
          </a:p>
        </p:txBody>
      </p:sp>
      <p:sp>
        <p:nvSpPr>
          <p:cNvPr id="4" name="Footer Placeholder 3">
            <a:extLst>
              <a:ext uri="{FF2B5EF4-FFF2-40B4-BE49-F238E27FC236}">
                <a16:creationId xmlns:a16="http://schemas.microsoft.com/office/drawing/2014/main" id="{84B11B99-5E4D-479B-AF33-07B2479E54DF}"/>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3174321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73025" y="54736"/>
            <a:ext cx="4593590" cy="574040"/>
          </a:xfrm>
          <a:prstGeom prst="rect">
            <a:avLst/>
          </a:prstGeom>
        </p:spPr>
        <p:txBody>
          <a:bodyPr vert="horz" wrap="square" lIns="0" tIns="12700" rIns="0" bIns="0" rtlCol="0">
            <a:spAutoFit/>
          </a:bodyPr>
          <a:lstStyle/>
          <a:p>
            <a:pPr marL="12700">
              <a:lnSpc>
                <a:spcPct val="100000"/>
              </a:lnSpc>
              <a:spcBef>
                <a:spcPts val="100"/>
              </a:spcBef>
            </a:pPr>
            <a:r>
              <a:rPr sz="3600" spc="-10" dirty="0"/>
              <a:t>Fully </a:t>
            </a:r>
            <a:r>
              <a:rPr sz="3600" spc="-5" dirty="0"/>
              <a:t>Connected</a:t>
            </a:r>
            <a:r>
              <a:rPr sz="3600" spc="-85" dirty="0"/>
              <a:t> </a:t>
            </a:r>
            <a:r>
              <a:rPr sz="3600" spc="-5" dirty="0"/>
              <a:t>Layer</a:t>
            </a:r>
            <a:endParaRPr sz="3600"/>
          </a:p>
        </p:txBody>
      </p:sp>
      <p:sp>
        <p:nvSpPr>
          <p:cNvPr id="30" name="TextBox 29">
            <a:extLst>
              <a:ext uri="{FF2B5EF4-FFF2-40B4-BE49-F238E27FC236}">
                <a16:creationId xmlns:a16="http://schemas.microsoft.com/office/drawing/2014/main" id="{0CB8C86F-C2AA-4D34-A7DB-FB5A7840686D}"/>
              </a:ext>
            </a:extLst>
          </p:cNvPr>
          <p:cNvSpPr txBox="1"/>
          <p:nvPr/>
        </p:nvSpPr>
        <p:spPr>
          <a:xfrm>
            <a:off x="73025" y="1123950"/>
            <a:ext cx="8689975" cy="2814617"/>
          </a:xfrm>
          <a:prstGeom prst="rect">
            <a:avLst/>
          </a:prstGeom>
          <a:noFill/>
        </p:spPr>
        <p:txBody>
          <a:bodyPr wrap="square" rtlCol="0">
            <a:spAutoFit/>
          </a:bodyPr>
          <a:lstStyle/>
          <a:p>
            <a:pPr lvl="1">
              <a:lnSpc>
                <a:spcPct val="150000"/>
              </a:lnSpc>
            </a:pPr>
            <a:r>
              <a:rPr lang="en-US" sz="2000"/>
              <a:t>Two problems of NN:</a:t>
            </a:r>
          </a:p>
          <a:p>
            <a:pPr marL="800100" lvl="1" indent="-342900">
              <a:lnSpc>
                <a:spcPct val="150000"/>
              </a:lnSpc>
              <a:buAutoNum type="arabicPeriod"/>
            </a:pPr>
            <a:r>
              <a:rPr lang="en-US" sz="2000">
                <a:effectLst/>
              </a:rPr>
              <a:t>Complex structure, and the amount of data is relatively insufficient, thus prone to overfitting. </a:t>
            </a:r>
          </a:p>
          <a:p>
            <a:pPr marL="800100" lvl="1" indent="-342900">
              <a:lnSpc>
                <a:spcPct val="150000"/>
              </a:lnSpc>
              <a:buAutoNum type="arabicPeriod"/>
            </a:pPr>
            <a:r>
              <a:rPr lang="en-US" sz="2000"/>
              <a:t>L</a:t>
            </a:r>
            <a:r>
              <a:rPr lang="en-US" sz="2000">
                <a:effectLst/>
              </a:rPr>
              <a:t>arge amount of memory and calculation. </a:t>
            </a:r>
          </a:p>
          <a:p>
            <a:pPr marL="800100" lvl="1" indent="-342900">
              <a:lnSpc>
                <a:spcPct val="150000"/>
              </a:lnSpc>
              <a:buAutoNum type="arabicPeriod"/>
            </a:pPr>
            <a:endParaRPr lang="en-US" sz="2000">
              <a:effectLst/>
            </a:endParaRPr>
          </a:p>
          <a:p>
            <a:pPr lvl="1">
              <a:lnSpc>
                <a:spcPct val="150000"/>
              </a:lnSpc>
            </a:pPr>
            <a:r>
              <a:rPr lang="en-US" sz="2000">
                <a:effectLst/>
              </a:rPr>
              <a:t>The solution to this problem is to use convolutional neural networks (CNN).</a:t>
            </a:r>
            <a:r>
              <a:rPr lang="en-US" sz="2000"/>
              <a:t> </a:t>
            </a:r>
          </a:p>
        </p:txBody>
      </p:sp>
      <p:sp>
        <p:nvSpPr>
          <p:cNvPr id="2" name="Footer Placeholder 1">
            <a:extLst>
              <a:ext uri="{FF2B5EF4-FFF2-40B4-BE49-F238E27FC236}">
                <a16:creationId xmlns:a16="http://schemas.microsoft.com/office/drawing/2014/main" id="{CAF30B36-C045-4277-8B57-1AE6BEEB16EF}"/>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05B34-E99C-4CCE-BAC6-B5E0D1F58B1A}"/>
              </a:ext>
            </a:extLst>
          </p:cNvPr>
          <p:cNvSpPr>
            <a:spLocks noGrp="1"/>
          </p:cNvSpPr>
          <p:nvPr>
            <p:ph type="title"/>
          </p:nvPr>
        </p:nvSpPr>
        <p:spPr>
          <a:xfrm>
            <a:off x="628650" y="273844"/>
            <a:ext cx="7886700" cy="392906"/>
          </a:xfrm>
        </p:spPr>
        <p:txBody>
          <a:bodyPr>
            <a:normAutofit fontScale="90000"/>
          </a:bodyPr>
          <a:lstStyle/>
          <a:p>
            <a:r>
              <a:rPr lang="en-US"/>
              <a:t>YOLO</a:t>
            </a:r>
          </a:p>
        </p:txBody>
      </p:sp>
      <p:sp>
        <p:nvSpPr>
          <p:cNvPr id="3" name="Content Placeholder 2">
            <a:extLst>
              <a:ext uri="{FF2B5EF4-FFF2-40B4-BE49-F238E27FC236}">
                <a16:creationId xmlns:a16="http://schemas.microsoft.com/office/drawing/2014/main" id="{6E139048-FE8A-4996-9909-A26F424D9AF4}"/>
              </a:ext>
            </a:extLst>
          </p:cNvPr>
          <p:cNvSpPr>
            <a:spLocks noGrp="1"/>
          </p:cNvSpPr>
          <p:nvPr>
            <p:ph idx="1"/>
          </p:nvPr>
        </p:nvSpPr>
        <p:spPr>
          <a:xfrm>
            <a:off x="628650" y="971550"/>
            <a:ext cx="7886700" cy="3661173"/>
          </a:xfrm>
        </p:spPr>
        <p:txBody>
          <a:bodyPr/>
          <a:lstStyle/>
          <a:p>
            <a:r>
              <a:rPr lang="en-US"/>
              <a:t>How do we define labels y?</a:t>
            </a:r>
          </a:p>
        </p:txBody>
      </p:sp>
      <p:pic>
        <p:nvPicPr>
          <p:cNvPr id="6" name="Picture 3" descr="Specifying the label vector y in the YOLO algorithm, bounding boxes">
            <a:extLst>
              <a:ext uri="{FF2B5EF4-FFF2-40B4-BE49-F238E27FC236}">
                <a16:creationId xmlns:a16="http://schemas.microsoft.com/office/drawing/2014/main" id="{F09078B7-0285-453F-9D56-C9A19F23C309}"/>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r="-976"/>
          <a:stretch/>
        </p:blipFill>
        <p:spPr bwMode="auto">
          <a:xfrm>
            <a:off x="4038600" y="1809750"/>
            <a:ext cx="3943350" cy="217346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Specifying the label vector y in the YOLO algorithm, bounding boxes">
            <a:extLst>
              <a:ext uri="{FF2B5EF4-FFF2-40B4-BE49-F238E27FC236}">
                <a16:creationId xmlns:a16="http://schemas.microsoft.com/office/drawing/2014/main" id="{39A3300D-DD0C-43FA-8DFA-EE9FD3C4751A}"/>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4093" b="-1580"/>
          <a:stretch/>
        </p:blipFill>
        <p:spPr bwMode="auto">
          <a:xfrm>
            <a:off x="15240" y="1809750"/>
            <a:ext cx="2971800" cy="290750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4A6EDD5-F523-450E-A262-FAC4A3601274}"/>
                  </a:ext>
                </a:extLst>
              </p:cNvPr>
              <p:cNvSpPr txBox="1"/>
              <p:nvPr/>
            </p:nvSpPr>
            <p:spPr>
              <a:xfrm>
                <a:off x="6910115" y="3138250"/>
                <a:ext cx="1400448" cy="830997"/>
              </a:xfrm>
              <a:prstGeom prst="rect">
                <a:avLst/>
              </a:prstGeom>
              <a:noFill/>
            </p:spPr>
            <p:txBody>
              <a:bodyPr wrap="none" rtlCol="0">
                <a:spAutoFit/>
              </a:bodyPr>
              <a:lstStyle/>
              <a:p>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𝑐</m:t>
                        </m:r>
                      </m:e>
                      <m:sub>
                        <m:r>
                          <a:rPr lang="en-US" sz="1600" b="0" i="1" smtClean="0">
                            <a:latin typeface="Cambria Math" panose="02040503050406030204" pitchFamily="18" charset="0"/>
                          </a:rPr>
                          <m:t>1</m:t>
                        </m:r>
                      </m:sub>
                    </m:sSub>
                  </m:oMath>
                </a14:m>
                <a:r>
                  <a:rPr lang="en-US" sz="1600"/>
                  <a:t>: people</a:t>
                </a:r>
              </a:p>
              <a:p>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𝑐</m:t>
                        </m:r>
                      </m:e>
                      <m:sub>
                        <m:r>
                          <a:rPr lang="en-US" sz="1600" b="0" i="1" smtClean="0">
                            <a:latin typeface="Cambria Math" panose="02040503050406030204" pitchFamily="18" charset="0"/>
                          </a:rPr>
                          <m:t>2</m:t>
                        </m:r>
                      </m:sub>
                    </m:sSub>
                  </m:oMath>
                </a14:m>
                <a:r>
                  <a:rPr lang="en-US" sz="1600"/>
                  <a:t>: car</a:t>
                </a:r>
              </a:p>
              <a:p>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𝑐</m:t>
                        </m:r>
                      </m:e>
                      <m:sub>
                        <m:r>
                          <a:rPr lang="en-US" sz="1600" b="0" i="1" smtClean="0">
                            <a:latin typeface="Cambria Math" panose="02040503050406030204" pitchFamily="18" charset="0"/>
                          </a:rPr>
                          <m:t>3</m:t>
                        </m:r>
                      </m:sub>
                    </m:sSub>
                  </m:oMath>
                </a14:m>
                <a:r>
                  <a:rPr lang="en-US" sz="1600"/>
                  <a:t>: motorcycle</a:t>
                </a:r>
              </a:p>
            </p:txBody>
          </p:sp>
        </mc:Choice>
        <mc:Fallback xmlns="">
          <p:sp>
            <p:nvSpPr>
              <p:cNvPr id="11" name="TextBox 10">
                <a:extLst>
                  <a:ext uri="{FF2B5EF4-FFF2-40B4-BE49-F238E27FC236}">
                    <a16:creationId xmlns:a16="http://schemas.microsoft.com/office/drawing/2014/main" id="{24A6EDD5-F523-450E-A262-FAC4A3601274}"/>
                  </a:ext>
                </a:extLst>
              </p:cNvPr>
              <p:cNvSpPr txBox="1">
                <a:spLocks noRot="1" noChangeAspect="1" noMove="1" noResize="1" noEditPoints="1" noAdjustHandles="1" noChangeArrowheads="1" noChangeShapeType="1" noTextEdit="1"/>
              </p:cNvSpPr>
              <p:nvPr/>
            </p:nvSpPr>
            <p:spPr>
              <a:xfrm>
                <a:off x="6910115" y="3138250"/>
                <a:ext cx="1400448" cy="830997"/>
              </a:xfrm>
              <a:prstGeom prst="rect">
                <a:avLst/>
              </a:prstGeom>
              <a:blipFill>
                <a:blip r:embed="rId5"/>
                <a:stretch>
                  <a:fillRect t="-2206" r="-873" b="-8824"/>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699D818-C421-41E5-B0EA-4150BF6CE959}"/>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140927890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05B34-E99C-4CCE-BAC6-B5E0D1F58B1A}"/>
              </a:ext>
            </a:extLst>
          </p:cNvPr>
          <p:cNvSpPr>
            <a:spLocks noGrp="1"/>
          </p:cNvSpPr>
          <p:nvPr>
            <p:ph type="title"/>
          </p:nvPr>
        </p:nvSpPr>
        <p:spPr>
          <a:xfrm>
            <a:off x="628650" y="273844"/>
            <a:ext cx="7886700" cy="392906"/>
          </a:xfrm>
        </p:spPr>
        <p:txBody>
          <a:bodyPr>
            <a:normAutofit fontScale="90000"/>
          </a:bodyPr>
          <a:lstStyle/>
          <a:p>
            <a:r>
              <a:rPr lang="en-US"/>
              <a:t>YOLO</a:t>
            </a:r>
          </a:p>
        </p:txBody>
      </p:sp>
      <p:sp>
        <p:nvSpPr>
          <p:cNvPr id="3" name="Content Placeholder 2">
            <a:extLst>
              <a:ext uri="{FF2B5EF4-FFF2-40B4-BE49-F238E27FC236}">
                <a16:creationId xmlns:a16="http://schemas.microsoft.com/office/drawing/2014/main" id="{6E139048-FE8A-4996-9909-A26F424D9AF4}"/>
              </a:ext>
            </a:extLst>
          </p:cNvPr>
          <p:cNvSpPr>
            <a:spLocks noGrp="1"/>
          </p:cNvSpPr>
          <p:nvPr>
            <p:ph idx="1"/>
          </p:nvPr>
        </p:nvSpPr>
        <p:spPr>
          <a:xfrm>
            <a:off x="628650" y="971550"/>
            <a:ext cx="7886700" cy="3661173"/>
          </a:xfrm>
        </p:spPr>
        <p:txBody>
          <a:bodyPr/>
          <a:lstStyle/>
          <a:p>
            <a:r>
              <a:rPr lang="en-US"/>
              <a:t>How do we define labels y?</a:t>
            </a:r>
          </a:p>
        </p:txBody>
      </p:sp>
      <p:pic>
        <p:nvPicPr>
          <p:cNvPr id="6" name="Picture 3" descr="Specifying the label vector y in the YOLO algorithm, bounding boxes">
            <a:extLst>
              <a:ext uri="{FF2B5EF4-FFF2-40B4-BE49-F238E27FC236}">
                <a16:creationId xmlns:a16="http://schemas.microsoft.com/office/drawing/2014/main" id="{F09078B7-0285-453F-9D56-C9A19F23C309}"/>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r="-976"/>
          <a:stretch/>
        </p:blipFill>
        <p:spPr bwMode="auto">
          <a:xfrm>
            <a:off x="4281805" y="956141"/>
            <a:ext cx="3943350" cy="217346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Specifying the label vector y in the YOLO algorithm, bounding boxes">
            <a:extLst>
              <a:ext uri="{FF2B5EF4-FFF2-40B4-BE49-F238E27FC236}">
                <a16:creationId xmlns:a16="http://schemas.microsoft.com/office/drawing/2014/main" id="{39A3300D-DD0C-43FA-8DFA-EE9FD3C4751A}"/>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4093" b="-1580"/>
          <a:stretch/>
        </p:blipFill>
        <p:spPr bwMode="auto">
          <a:xfrm>
            <a:off x="15240" y="1809750"/>
            <a:ext cx="2971800" cy="290750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AFD8647-6203-417A-A877-EED8493C4A85}"/>
              </a:ext>
            </a:extLst>
          </p:cNvPr>
          <p:cNvSpPr txBox="1"/>
          <p:nvPr/>
        </p:nvSpPr>
        <p:spPr>
          <a:xfrm>
            <a:off x="3357880" y="3527744"/>
            <a:ext cx="5791200" cy="646331"/>
          </a:xfrm>
          <a:prstGeom prst="rect">
            <a:avLst/>
          </a:prstGeom>
          <a:noFill/>
        </p:spPr>
        <p:txBody>
          <a:bodyPr wrap="square" rtlCol="0">
            <a:spAutoFit/>
          </a:bodyPr>
          <a:lstStyle/>
          <a:p>
            <a:r>
              <a:rPr lang="en-US"/>
              <a:t>Each object in the training image is assigned to a grid cell that contains that object’s midpoint.</a:t>
            </a:r>
          </a:p>
        </p:txBody>
      </p:sp>
      <p:sp>
        <p:nvSpPr>
          <p:cNvPr id="4" name="Footer Placeholder 3">
            <a:extLst>
              <a:ext uri="{FF2B5EF4-FFF2-40B4-BE49-F238E27FC236}">
                <a16:creationId xmlns:a16="http://schemas.microsoft.com/office/drawing/2014/main" id="{5E349B25-2522-4C1F-B30F-383F14104E88}"/>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1145375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05B34-E99C-4CCE-BAC6-B5E0D1F58B1A}"/>
              </a:ext>
            </a:extLst>
          </p:cNvPr>
          <p:cNvSpPr>
            <a:spLocks noGrp="1"/>
          </p:cNvSpPr>
          <p:nvPr>
            <p:ph type="title"/>
          </p:nvPr>
        </p:nvSpPr>
        <p:spPr>
          <a:xfrm>
            <a:off x="628650" y="273844"/>
            <a:ext cx="7886700" cy="617933"/>
          </a:xfrm>
        </p:spPr>
        <p:txBody>
          <a:bodyPr/>
          <a:lstStyle/>
          <a:p>
            <a:r>
              <a:rPr lang="en-US"/>
              <a:t>YOLO</a:t>
            </a:r>
          </a:p>
        </p:txBody>
      </p:sp>
      <p:sp>
        <p:nvSpPr>
          <p:cNvPr id="3" name="Content Placeholder 2">
            <a:extLst>
              <a:ext uri="{FF2B5EF4-FFF2-40B4-BE49-F238E27FC236}">
                <a16:creationId xmlns:a16="http://schemas.microsoft.com/office/drawing/2014/main" id="{6E139048-FE8A-4996-9909-A26F424D9AF4}"/>
              </a:ext>
            </a:extLst>
          </p:cNvPr>
          <p:cNvSpPr>
            <a:spLocks noGrp="1"/>
          </p:cNvSpPr>
          <p:nvPr>
            <p:ph idx="1"/>
          </p:nvPr>
        </p:nvSpPr>
        <p:spPr>
          <a:xfrm>
            <a:off x="6172200" y="959669"/>
            <a:ext cx="2649141" cy="3584973"/>
          </a:xfrm>
        </p:spPr>
        <p:txBody>
          <a:bodyPr>
            <a:normAutofit/>
          </a:bodyPr>
          <a:lstStyle/>
          <a:p>
            <a:pPr marL="0" indent="0">
              <a:buNone/>
            </a:pPr>
            <a:r>
              <a:rPr lang="en-US" sz="2000"/>
              <a:t>Output in all grid cells</a:t>
            </a:r>
          </a:p>
        </p:txBody>
      </p:sp>
      <p:pic>
        <p:nvPicPr>
          <p:cNvPr id="46082" name="Picture 2" descr="nine-grid-cell bounding boxes">
            <a:extLst>
              <a:ext uri="{FF2B5EF4-FFF2-40B4-BE49-F238E27FC236}">
                <a16:creationId xmlns:a16="http://schemas.microsoft.com/office/drawing/2014/main" id="{B07612A4-557F-4D44-B152-8674ECFAE374}"/>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172200" y="1479571"/>
            <a:ext cx="2121087" cy="21353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Specifying the label vector y in the YOLO algorithm, bounding boxes">
            <a:extLst>
              <a:ext uri="{FF2B5EF4-FFF2-40B4-BE49-F238E27FC236}">
                <a16:creationId xmlns:a16="http://schemas.microsoft.com/office/drawing/2014/main" id="{59D553C0-967E-4EE7-956C-89181C5BFB9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403" y="1352550"/>
            <a:ext cx="5936796" cy="2741646"/>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C1EBAC68-4960-4682-872B-A7BD6E409A18}"/>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251295509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Image for post">
            <a:extLst>
              <a:ext uri="{FF2B5EF4-FFF2-40B4-BE49-F238E27FC236}">
                <a16:creationId xmlns:a16="http://schemas.microsoft.com/office/drawing/2014/main" id="{F302FC03-BAD3-414A-82FA-E47F41F3BFA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38200" y="1581150"/>
            <a:ext cx="7162800" cy="300688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9505B34-E99C-4CCE-BAC6-B5E0D1F58B1A}"/>
              </a:ext>
            </a:extLst>
          </p:cNvPr>
          <p:cNvSpPr>
            <a:spLocks noGrp="1"/>
          </p:cNvSpPr>
          <p:nvPr>
            <p:ph type="title"/>
          </p:nvPr>
        </p:nvSpPr>
        <p:spPr/>
        <p:txBody>
          <a:bodyPr/>
          <a:lstStyle/>
          <a:p>
            <a:r>
              <a:rPr lang="en-US"/>
              <a:t>YOLO</a:t>
            </a:r>
          </a:p>
        </p:txBody>
      </p:sp>
      <p:sp>
        <p:nvSpPr>
          <p:cNvPr id="3" name="Rectangle 2">
            <a:extLst>
              <a:ext uri="{FF2B5EF4-FFF2-40B4-BE49-F238E27FC236}">
                <a16:creationId xmlns:a16="http://schemas.microsoft.com/office/drawing/2014/main" id="{53E01423-3D80-4ADE-B288-8066102BF862}"/>
              </a:ext>
            </a:extLst>
          </p:cNvPr>
          <p:cNvSpPr/>
          <p:nvPr/>
        </p:nvSpPr>
        <p:spPr>
          <a:xfrm>
            <a:off x="6986016" y="2834640"/>
            <a:ext cx="954217" cy="79857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4BC3228-42C7-4940-9347-2935195FB90A}"/>
              </a:ext>
            </a:extLst>
          </p:cNvPr>
          <p:cNvSpPr txBox="1"/>
          <p:nvPr/>
        </p:nvSpPr>
        <p:spPr>
          <a:xfrm>
            <a:off x="6892357" y="2417861"/>
            <a:ext cx="1398203" cy="307777"/>
          </a:xfrm>
          <a:prstGeom prst="rect">
            <a:avLst/>
          </a:prstGeom>
          <a:noFill/>
        </p:spPr>
        <p:txBody>
          <a:bodyPr wrap="none" rtlCol="0">
            <a:spAutoFit/>
          </a:bodyPr>
          <a:lstStyle/>
          <a:p>
            <a:r>
              <a:rPr lang="en-US" sz="1400">
                <a:solidFill>
                  <a:srgbClr val="FF0000"/>
                </a:solidFill>
              </a:rPr>
              <a:t>linear regression</a:t>
            </a:r>
          </a:p>
        </p:txBody>
      </p:sp>
      <p:sp>
        <p:nvSpPr>
          <p:cNvPr id="5" name="Footer Placeholder 4">
            <a:extLst>
              <a:ext uri="{FF2B5EF4-FFF2-40B4-BE49-F238E27FC236}">
                <a16:creationId xmlns:a16="http://schemas.microsoft.com/office/drawing/2014/main" id="{8C3FF7C3-42E5-4E1E-B811-5B656AE2A59C}"/>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301475866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05B34-E99C-4CCE-BAC6-B5E0D1F58B1A}"/>
              </a:ext>
            </a:extLst>
          </p:cNvPr>
          <p:cNvSpPr>
            <a:spLocks noGrp="1"/>
          </p:cNvSpPr>
          <p:nvPr>
            <p:ph type="title"/>
          </p:nvPr>
        </p:nvSpPr>
        <p:spPr>
          <a:xfrm>
            <a:off x="628650" y="273844"/>
            <a:ext cx="7886700" cy="469106"/>
          </a:xfrm>
        </p:spPr>
        <p:txBody>
          <a:bodyPr>
            <a:normAutofit fontScale="90000"/>
          </a:bodyPr>
          <a:lstStyle/>
          <a:p>
            <a:r>
              <a:rPr lang="en-US"/>
              <a:t>YOLO</a:t>
            </a:r>
          </a:p>
        </p:txBody>
      </p:sp>
      <p:sp>
        <p:nvSpPr>
          <p:cNvPr id="3" name="Content Placeholder 2">
            <a:extLst>
              <a:ext uri="{FF2B5EF4-FFF2-40B4-BE49-F238E27FC236}">
                <a16:creationId xmlns:a16="http://schemas.microsoft.com/office/drawing/2014/main" id="{6E139048-FE8A-4996-9909-A26F424D9AF4}"/>
              </a:ext>
            </a:extLst>
          </p:cNvPr>
          <p:cNvSpPr>
            <a:spLocks noGrp="1"/>
          </p:cNvSpPr>
          <p:nvPr>
            <p:ph idx="1"/>
          </p:nvPr>
        </p:nvSpPr>
        <p:spPr>
          <a:xfrm>
            <a:off x="628650" y="1047750"/>
            <a:ext cx="7886700" cy="3584973"/>
          </a:xfrm>
        </p:spPr>
        <p:txBody>
          <a:bodyPr/>
          <a:lstStyle/>
          <a:p>
            <a:r>
              <a:rPr lang="en-US"/>
              <a:t> Encode bounding boxes</a:t>
            </a:r>
          </a:p>
        </p:txBody>
      </p:sp>
      <p:pic>
        <p:nvPicPr>
          <p:cNvPr id="48130" name="Picture 2" descr="bounding box">
            <a:extLst>
              <a:ext uri="{FF2B5EF4-FFF2-40B4-BE49-F238E27FC236}">
                <a16:creationId xmlns:a16="http://schemas.microsoft.com/office/drawing/2014/main" id="{DE9004CB-552F-4C3D-89DE-0D4784FC749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7200" y="1885950"/>
            <a:ext cx="6629400" cy="2285762"/>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F294A359-69F0-49B7-B180-E9506AE1D9D0}"/>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119120468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05B34-E99C-4CCE-BAC6-B5E0D1F58B1A}"/>
              </a:ext>
            </a:extLst>
          </p:cNvPr>
          <p:cNvSpPr>
            <a:spLocks noGrp="1"/>
          </p:cNvSpPr>
          <p:nvPr>
            <p:ph type="title"/>
          </p:nvPr>
        </p:nvSpPr>
        <p:spPr>
          <a:xfrm>
            <a:off x="628650" y="273844"/>
            <a:ext cx="7886700" cy="469106"/>
          </a:xfrm>
        </p:spPr>
        <p:txBody>
          <a:bodyPr>
            <a:normAutofit fontScale="90000"/>
          </a:bodyPr>
          <a:lstStyle/>
          <a:p>
            <a:r>
              <a:rPr lang="en-US"/>
              <a:t>YOLO</a:t>
            </a:r>
          </a:p>
        </p:txBody>
      </p:sp>
      <p:sp>
        <p:nvSpPr>
          <p:cNvPr id="3" name="Content Placeholder 2">
            <a:extLst>
              <a:ext uri="{FF2B5EF4-FFF2-40B4-BE49-F238E27FC236}">
                <a16:creationId xmlns:a16="http://schemas.microsoft.com/office/drawing/2014/main" id="{6E139048-FE8A-4996-9909-A26F424D9AF4}"/>
              </a:ext>
            </a:extLst>
          </p:cNvPr>
          <p:cNvSpPr>
            <a:spLocks noGrp="1"/>
          </p:cNvSpPr>
          <p:nvPr>
            <p:ph idx="1"/>
          </p:nvPr>
        </p:nvSpPr>
        <p:spPr>
          <a:xfrm>
            <a:off x="628650" y="1123950"/>
            <a:ext cx="7886700" cy="3508773"/>
          </a:xfrm>
        </p:spPr>
        <p:txBody>
          <a:bodyPr/>
          <a:lstStyle/>
          <a:p>
            <a:r>
              <a:rPr lang="en-US"/>
              <a:t>How do we tell if our object detection algorithm is working well?</a:t>
            </a:r>
          </a:p>
        </p:txBody>
      </p:sp>
      <p:pic>
        <p:nvPicPr>
          <p:cNvPr id="49154" name="Picture 2" descr="Intersection over union">
            <a:extLst>
              <a:ext uri="{FF2B5EF4-FFF2-40B4-BE49-F238E27FC236}">
                <a16:creationId xmlns:a16="http://schemas.microsoft.com/office/drawing/2014/main" id="{CB9896D7-B803-4B4B-9625-E207F2D8DB7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47800" y="1962150"/>
            <a:ext cx="5538787" cy="2529031"/>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02ED2519-0699-4531-8596-8DD5A9D86FC7}"/>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120845396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05B34-E99C-4CCE-BAC6-B5E0D1F58B1A}"/>
              </a:ext>
            </a:extLst>
          </p:cNvPr>
          <p:cNvSpPr>
            <a:spLocks noGrp="1"/>
          </p:cNvSpPr>
          <p:nvPr>
            <p:ph type="title"/>
          </p:nvPr>
        </p:nvSpPr>
        <p:spPr>
          <a:xfrm>
            <a:off x="628650" y="273844"/>
            <a:ext cx="7886700" cy="469106"/>
          </a:xfrm>
        </p:spPr>
        <p:txBody>
          <a:bodyPr>
            <a:normAutofit fontScale="90000"/>
          </a:bodyPr>
          <a:lstStyle/>
          <a:p>
            <a:r>
              <a:rPr lang="en-US"/>
              <a:t>YOLO</a:t>
            </a:r>
          </a:p>
        </p:txBody>
      </p:sp>
      <p:sp>
        <p:nvSpPr>
          <p:cNvPr id="3" name="Content Placeholder 2">
            <a:extLst>
              <a:ext uri="{FF2B5EF4-FFF2-40B4-BE49-F238E27FC236}">
                <a16:creationId xmlns:a16="http://schemas.microsoft.com/office/drawing/2014/main" id="{6E139048-FE8A-4996-9909-A26F424D9AF4}"/>
              </a:ext>
            </a:extLst>
          </p:cNvPr>
          <p:cNvSpPr>
            <a:spLocks noGrp="1"/>
          </p:cNvSpPr>
          <p:nvPr>
            <p:ph idx="1"/>
          </p:nvPr>
        </p:nvSpPr>
        <p:spPr>
          <a:xfrm>
            <a:off x="628650" y="1123950"/>
            <a:ext cx="7886700" cy="3508773"/>
          </a:xfrm>
        </p:spPr>
        <p:txBody>
          <a:bodyPr/>
          <a:lstStyle/>
          <a:p>
            <a:r>
              <a:rPr lang="en-US"/>
              <a:t>Non-Max Suppression</a:t>
            </a:r>
          </a:p>
        </p:txBody>
      </p:sp>
      <p:pic>
        <p:nvPicPr>
          <p:cNvPr id="50178" name="Picture 2" descr="An example of a grid image">
            <a:extLst>
              <a:ext uri="{FF2B5EF4-FFF2-40B4-BE49-F238E27FC236}">
                <a16:creationId xmlns:a16="http://schemas.microsoft.com/office/drawing/2014/main" id="{7B26098D-6F98-4488-BCEE-75B4A68134A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24000" y="1962150"/>
            <a:ext cx="2245904" cy="2384307"/>
          </a:xfrm>
          <a:prstGeom prst="rect">
            <a:avLst/>
          </a:prstGeom>
          <a:noFill/>
          <a:extLst>
            <a:ext uri="{909E8E84-426E-40DD-AFC4-6F175D3DCCD1}">
              <a14:hiddenFill xmlns:a14="http://schemas.microsoft.com/office/drawing/2010/main">
                <a:solidFill>
                  <a:srgbClr val="FFFFFF"/>
                </a:solidFill>
              </a14:hiddenFill>
            </a:ext>
          </a:extLst>
        </p:spPr>
      </p:pic>
      <p:pic>
        <p:nvPicPr>
          <p:cNvPr id="50180" name="Picture 4" descr="Challenge: A center of a car can be in many different cells - non max suppresion">
            <a:extLst>
              <a:ext uri="{FF2B5EF4-FFF2-40B4-BE49-F238E27FC236}">
                <a16:creationId xmlns:a16="http://schemas.microsoft.com/office/drawing/2014/main" id="{5899AE40-5898-46B2-8AC2-F28463C5907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105400" y="1962150"/>
            <a:ext cx="2245904" cy="23717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DF12650-A3C0-4907-B8B6-670EC4795B45}"/>
              </a:ext>
            </a:extLst>
          </p:cNvPr>
          <p:cNvSpPr txBox="1"/>
          <p:nvPr/>
        </p:nvSpPr>
        <p:spPr>
          <a:xfrm>
            <a:off x="1245870" y="4406524"/>
            <a:ext cx="7239000" cy="369332"/>
          </a:xfrm>
          <a:prstGeom prst="rect">
            <a:avLst/>
          </a:prstGeom>
          <a:noFill/>
        </p:spPr>
        <p:txBody>
          <a:bodyPr wrap="square" rtlCol="0">
            <a:spAutoFit/>
          </a:bodyPr>
          <a:lstStyle/>
          <a:p>
            <a:r>
              <a:rPr lang="en-US"/>
              <a:t> Non−maxsupperesion cleans up these multiple bounding boxes</a:t>
            </a:r>
          </a:p>
        </p:txBody>
      </p:sp>
      <p:sp>
        <p:nvSpPr>
          <p:cNvPr id="8" name="Rectangle 7">
            <a:extLst>
              <a:ext uri="{FF2B5EF4-FFF2-40B4-BE49-F238E27FC236}">
                <a16:creationId xmlns:a16="http://schemas.microsoft.com/office/drawing/2014/main" id="{BC0CDDB1-78FD-41BB-845D-99E4B38E0D47}"/>
              </a:ext>
            </a:extLst>
          </p:cNvPr>
          <p:cNvSpPr/>
          <p:nvPr/>
        </p:nvSpPr>
        <p:spPr>
          <a:xfrm>
            <a:off x="6170567" y="2993390"/>
            <a:ext cx="1164953" cy="643890"/>
          </a:xfrm>
          <a:prstGeom prst="rect">
            <a:avLst/>
          </a:prstGeom>
          <a:solidFill>
            <a:schemeClr val="bg1">
              <a:alpha val="46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18C960E-7B1F-4E97-AEC7-25D3270076DE}"/>
              </a:ext>
            </a:extLst>
          </p:cNvPr>
          <p:cNvSpPr/>
          <p:nvPr/>
        </p:nvSpPr>
        <p:spPr>
          <a:xfrm>
            <a:off x="6040121" y="3134359"/>
            <a:ext cx="919480" cy="772161"/>
          </a:xfrm>
          <a:prstGeom prst="rect">
            <a:avLst/>
          </a:prstGeom>
          <a:solidFill>
            <a:schemeClr val="bg1">
              <a:alpha val="46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1" name="Rectangle 10">
            <a:extLst>
              <a:ext uri="{FF2B5EF4-FFF2-40B4-BE49-F238E27FC236}">
                <a16:creationId xmlns:a16="http://schemas.microsoft.com/office/drawing/2014/main" id="{BA2208A3-3BD6-4BB1-867E-B12CE01D345C}"/>
              </a:ext>
            </a:extLst>
          </p:cNvPr>
          <p:cNvSpPr/>
          <p:nvPr/>
        </p:nvSpPr>
        <p:spPr>
          <a:xfrm>
            <a:off x="6609081" y="2608580"/>
            <a:ext cx="742223" cy="870585"/>
          </a:xfrm>
          <a:prstGeom prst="rect">
            <a:avLst/>
          </a:prstGeom>
          <a:solidFill>
            <a:schemeClr val="bg1">
              <a:alpha val="46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6" name="Rectangle 5">
            <a:extLst>
              <a:ext uri="{FF2B5EF4-FFF2-40B4-BE49-F238E27FC236}">
                <a16:creationId xmlns:a16="http://schemas.microsoft.com/office/drawing/2014/main" id="{42A6B044-597E-4EE4-BCFB-DC1AED08793F}"/>
              </a:ext>
            </a:extLst>
          </p:cNvPr>
          <p:cNvSpPr/>
          <p:nvPr/>
        </p:nvSpPr>
        <p:spPr>
          <a:xfrm>
            <a:off x="6302647" y="2800350"/>
            <a:ext cx="936353" cy="914400"/>
          </a:xfrm>
          <a:prstGeom prst="rect">
            <a:avLst/>
          </a:prstGeom>
          <a:solidFill>
            <a:schemeClr val="bg1">
              <a:alpha val="46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AD75C7DE-8388-4BBB-94F7-04679ABA1E9E}"/>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16320317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05B34-E99C-4CCE-BAC6-B5E0D1F58B1A}"/>
              </a:ext>
            </a:extLst>
          </p:cNvPr>
          <p:cNvSpPr>
            <a:spLocks noGrp="1"/>
          </p:cNvSpPr>
          <p:nvPr>
            <p:ph type="title"/>
          </p:nvPr>
        </p:nvSpPr>
        <p:spPr>
          <a:xfrm>
            <a:off x="628650" y="273844"/>
            <a:ext cx="7886700" cy="469106"/>
          </a:xfrm>
        </p:spPr>
        <p:txBody>
          <a:bodyPr>
            <a:normAutofit fontScale="90000"/>
          </a:bodyPr>
          <a:lstStyle/>
          <a:p>
            <a:r>
              <a:rPr lang="en-US"/>
              <a:t>YOLO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139048-FE8A-4996-9909-A26F424D9AF4}"/>
                  </a:ext>
                </a:extLst>
              </p:cNvPr>
              <p:cNvSpPr>
                <a:spLocks noGrp="1"/>
              </p:cNvSpPr>
              <p:nvPr>
                <p:ph idx="1"/>
              </p:nvPr>
            </p:nvSpPr>
            <p:spPr>
              <a:xfrm>
                <a:off x="228600" y="1123950"/>
                <a:ext cx="5715000" cy="3508773"/>
              </a:xfrm>
            </p:spPr>
            <p:txBody>
              <a:bodyPr>
                <a:noAutofit/>
              </a:bodyPr>
              <a:lstStyle/>
              <a:p>
                <a:pPr>
                  <a:lnSpc>
                    <a:spcPct val="150000"/>
                  </a:lnSpc>
                </a:pPr>
                <a:r>
                  <a:rPr lang="en-US" sz="1600" b="1"/>
                  <a:t>Non-Max Suppression </a:t>
                </a:r>
                <a:r>
                  <a:rPr lang="en-US" sz="1600"/>
                  <a:t>is a method that selects a single box out of many overlapping bounding boxes. </a:t>
                </a:r>
              </a:p>
              <a:p>
                <a:pPr>
                  <a:lnSpc>
                    <a:spcPct val="150000"/>
                  </a:lnSpc>
                </a:pPr>
                <a:r>
                  <a:rPr lang="en-US" sz="1600"/>
                  <a:t>Firstly, discard entities that are below a given probability bound. </a:t>
                </a:r>
              </a:p>
              <a:p>
                <a:pPr>
                  <a:lnSpc>
                    <a:spcPct val="150000"/>
                  </a:lnSpc>
                </a:pPr>
                <a:r>
                  <a:rPr lang="en-US" sz="1600"/>
                  <a:t>With remaining box we </a:t>
                </a:r>
                <a:r>
                  <a:rPr lang="en-US" sz="1600" b="1"/>
                  <a:t>repeatedly</a:t>
                </a:r>
                <a:r>
                  <a:rPr lang="en-US" sz="1600"/>
                  <a:t>: </a:t>
                </a:r>
              </a:p>
              <a:p>
                <a:pPr lvl="1">
                  <a:lnSpc>
                    <a:spcPct val="150000"/>
                  </a:lnSpc>
                </a:pPr>
                <a:r>
                  <a:rPr lang="en-US" sz="1600"/>
                  <a:t>pick the box with the </a:t>
                </a:r>
                <a:r>
                  <a:rPr lang="en-US" sz="1600" b="1"/>
                  <a:t>highest</a:t>
                </a:r>
                <a:r>
                  <a:rPr lang="en-US" sz="1600"/>
                  <a:t> probability, </a:t>
                </a:r>
              </a:p>
              <a:p>
                <a:pPr lvl="1">
                  <a:lnSpc>
                    <a:spcPct val="150000"/>
                  </a:lnSpc>
                </a:pPr>
                <a:r>
                  <a:rPr lang="en-US" sz="1600"/>
                  <a:t>output that as the prediction, </a:t>
                </a:r>
              </a:p>
              <a:p>
                <a:pPr lvl="1">
                  <a:lnSpc>
                    <a:spcPct val="150000"/>
                  </a:lnSpc>
                </a:pPr>
                <a:r>
                  <a:rPr lang="en-US" sz="1600"/>
                  <a:t>and </a:t>
                </a:r>
                <a:r>
                  <a:rPr lang="en-US" sz="1600" b="1"/>
                  <a:t>discard any box </a:t>
                </a:r>
                <a:r>
                  <a:rPr lang="en-US" sz="1600"/>
                  <a:t>where a </a:t>
                </a:r>
                <a14:m>
                  <m:oMath xmlns:m="http://schemas.openxmlformats.org/officeDocument/2006/math">
                    <m:r>
                      <a:rPr lang="en-US" sz="1600" b="0" i="1" smtClean="0">
                        <a:latin typeface="Cambria Math" panose="02040503050406030204" pitchFamily="18" charset="0"/>
                      </a:rPr>
                      <m:t>𝐼𝑜𝑈</m:t>
                    </m:r>
                    <m:r>
                      <a:rPr lang="en-US" sz="1600" b="0" i="1" smtClean="0">
                        <a:latin typeface="Cambria Math" panose="02040503050406030204" pitchFamily="18" charset="0"/>
                      </a:rPr>
                      <m:t>≥0.5</m:t>
                    </m:r>
                  </m:oMath>
                </a14:m>
                <a:r>
                  <a:rPr lang="en-US" sz="1600"/>
                  <a:t> with </a:t>
                </a:r>
                <a:r>
                  <a:rPr lang="en-US" sz="1600" b="1"/>
                  <a:t>this box</a:t>
                </a:r>
                <a:r>
                  <a:rPr lang="en-US" sz="1600"/>
                  <a:t>.</a:t>
                </a:r>
              </a:p>
            </p:txBody>
          </p:sp>
        </mc:Choice>
        <mc:Fallback xmlns="">
          <p:sp>
            <p:nvSpPr>
              <p:cNvPr id="3" name="Content Placeholder 2">
                <a:extLst>
                  <a:ext uri="{FF2B5EF4-FFF2-40B4-BE49-F238E27FC236}">
                    <a16:creationId xmlns:a16="http://schemas.microsoft.com/office/drawing/2014/main" id="{6E139048-FE8A-4996-9909-A26F424D9AF4}"/>
                  </a:ext>
                </a:extLst>
              </p:cNvPr>
              <p:cNvSpPr>
                <a:spLocks noGrp="1" noRot="1" noChangeAspect="1" noMove="1" noResize="1" noEditPoints="1" noAdjustHandles="1" noChangeArrowheads="1" noChangeShapeType="1" noTextEdit="1"/>
              </p:cNvSpPr>
              <p:nvPr>
                <p:ph idx="1"/>
              </p:nvPr>
            </p:nvSpPr>
            <p:spPr>
              <a:xfrm>
                <a:off x="228600" y="1123950"/>
                <a:ext cx="5715000" cy="3508773"/>
              </a:xfrm>
              <a:blipFill>
                <a:blip r:embed="rId3"/>
                <a:stretch>
                  <a:fillRect l="-427"/>
                </a:stretch>
              </a:blipFill>
            </p:spPr>
            <p:txBody>
              <a:bodyPr/>
              <a:lstStyle/>
              <a:p>
                <a:r>
                  <a:rPr lang="en-US">
                    <a:noFill/>
                  </a:rPr>
                  <a:t> </a:t>
                </a:r>
              </a:p>
            </p:txBody>
          </p:sp>
        </mc:Fallback>
      </mc:AlternateContent>
      <p:pic>
        <p:nvPicPr>
          <p:cNvPr id="51202" name="Picture 2" descr="non max suppression">
            <a:extLst>
              <a:ext uri="{FF2B5EF4-FFF2-40B4-BE49-F238E27FC236}">
                <a16:creationId xmlns:a16="http://schemas.microsoft.com/office/drawing/2014/main" id="{EE2FAFE0-FE14-43BF-83C5-58BFE861E73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22620" y="1352550"/>
            <a:ext cx="3349413" cy="28260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D06CAB-254B-4776-A9AC-C17858317041}"/>
              </a:ext>
            </a:extLst>
          </p:cNvPr>
          <p:cNvSpPr txBox="1"/>
          <p:nvPr/>
        </p:nvSpPr>
        <p:spPr>
          <a:xfrm>
            <a:off x="381000" y="2114550"/>
            <a:ext cx="184731" cy="369332"/>
          </a:xfrm>
          <a:prstGeom prst="rect">
            <a:avLst/>
          </a:prstGeom>
          <a:noFill/>
        </p:spPr>
        <p:txBody>
          <a:bodyPr wrap="none" rtlCol="0">
            <a:spAutoFit/>
          </a:bodyPr>
          <a:lstStyle/>
          <a:p>
            <a:endParaRPr lang="en-US"/>
          </a:p>
        </p:txBody>
      </p:sp>
      <p:sp>
        <p:nvSpPr>
          <p:cNvPr id="5" name="Footer Placeholder 4">
            <a:extLst>
              <a:ext uri="{FF2B5EF4-FFF2-40B4-BE49-F238E27FC236}">
                <a16:creationId xmlns:a16="http://schemas.microsoft.com/office/drawing/2014/main" id="{6888C4B4-2CC4-4A55-8240-35B6CFA26591}"/>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16594475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05B34-E99C-4CCE-BAC6-B5E0D1F58B1A}"/>
              </a:ext>
            </a:extLst>
          </p:cNvPr>
          <p:cNvSpPr>
            <a:spLocks noGrp="1"/>
          </p:cNvSpPr>
          <p:nvPr>
            <p:ph type="title"/>
          </p:nvPr>
        </p:nvSpPr>
        <p:spPr>
          <a:xfrm>
            <a:off x="628650" y="273844"/>
            <a:ext cx="7886700" cy="469106"/>
          </a:xfrm>
        </p:spPr>
        <p:txBody>
          <a:bodyPr>
            <a:normAutofit fontScale="90000"/>
          </a:bodyPr>
          <a:lstStyle/>
          <a:p>
            <a:r>
              <a:rPr lang="en-US"/>
              <a:t>YOLO</a:t>
            </a:r>
          </a:p>
        </p:txBody>
      </p:sp>
      <p:pic>
        <p:nvPicPr>
          <p:cNvPr id="1026" name="Picture 2" descr="anchor boxes on images">
            <a:extLst>
              <a:ext uri="{FF2B5EF4-FFF2-40B4-BE49-F238E27FC236}">
                <a16:creationId xmlns:a16="http://schemas.microsoft.com/office/drawing/2014/main" id="{5D03805F-C6FF-496F-838C-EE665B423459}"/>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5245894" y="886616"/>
            <a:ext cx="3269456" cy="36262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chor boxes on images">
            <a:extLst>
              <a:ext uri="{FF2B5EF4-FFF2-40B4-BE49-F238E27FC236}">
                <a16:creationId xmlns:a16="http://schemas.microsoft.com/office/drawing/2014/main" id="{6882E3AE-C96F-4894-976D-F0C1F6AE723D}"/>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2479040" y="273844"/>
            <a:ext cx="2766854" cy="236009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anchor boxes on images">
            <a:extLst>
              <a:ext uri="{FF2B5EF4-FFF2-40B4-BE49-F238E27FC236}">
                <a16:creationId xmlns:a16="http://schemas.microsoft.com/office/drawing/2014/main" id="{CB78920D-0C51-4C07-BEF9-45FF4E466839}"/>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914400" y="3105150"/>
            <a:ext cx="3967956" cy="16764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1C18A94-92E9-4DB3-ABFA-0FEDF4BE4D6B}"/>
                  </a:ext>
                </a:extLst>
              </p:cNvPr>
              <p:cNvSpPr txBox="1"/>
              <p:nvPr/>
            </p:nvSpPr>
            <p:spPr>
              <a:xfrm>
                <a:off x="7010400" y="508397"/>
                <a:ext cx="1400448" cy="830997"/>
              </a:xfrm>
              <a:prstGeom prst="rect">
                <a:avLst/>
              </a:prstGeom>
              <a:noFill/>
            </p:spPr>
            <p:txBody>
              <a:bodyPr wrap="none" rtlCol="0">
                <a:spAutoFit/>
              </a:bodyPr>
              <a:lstStyle/>
              <a:p>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𝑐</m:t>
                        </m:r>
                      </m:e>
                      <m:sub>
                        <m:r>
                          <a:rPr lang="en-US" sz="1600" b="0" i="1" smtClean="0">
                            <a:latin typeface="Cambria Math" panose="02040503050406030204" pitchFamily="18" charset="0"/>
                          </a:rPr>
                          <m:t>1</m:t>
                        </m:r>
                      </m:sub>
                    </m:sSub>
                  </m:oMath>
                </a14:m>
                <a:r>
                  <a:rPr lang="en-US" sz="1600"/>
                  <a:t>: people</a:t>
                </a:r>
              </a:p>
              <a:p>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𝑐</m:t>
                        </m:r>
                      </m:e>
                      <m:sub>
                        <m:r>
                          <a:rPr lang="en-US" sz="1600" b="0" i="1" smtClean="0">
                            <a:latin typeface="Cambria Math" panose="02040503050406030204" pitchFamily="18" charset="0"/>
                          </a:rPr>
                          <m:t>2</m:t>
                        </m:r>
                      </m:sub>
                    </m:sSub>
                  </m:oMath>
                </a14:m>
                <a:r>
                  <a:rPr lang="en-US" sz="1600"/>
                  <a:t>: car</a:t>
                </a:r>
              </a:p>
              <a:p>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𝑐</m:t>
                        </m:r>
                      </m:e>
                      <m:sub>
                        <m:r>
                          <a:rPr lang="en-US" sz="1600" b="0" i="1" smtClean="0">
                            <a:latin typeface="Cambria Math" panose="02040503050406030204" pitchFamily="18" charset="0"/>
                          </a:rPr>
                          <m:t>3</m:t>
                        </m:r>
                      </m:sub>
                    </m:sSub>
                  </m:oMath>
                </a14:m>
                <a:r>
                  <a:rPr lang="en-US" sz="1600"/>
                  <a:t>: motorcycle</a:t>
                </a:r>
              </a:p>
            </p:txBody>
          </p:sp>
        </mc:Choice>
        <mc:Fallback xmlns="">
          <p:sp>
            <p:nvSpPr>
              <p:cNvPr id="5" name="TextBox 4">
                <a:extLst>
                  <a:ext uri="{FF2B5EF4-FFF2-40B4-BE49-F238E27FC236}">
                    <a16:creationId xmlns:a16="http://schemas.microsoft.com/office/drawing/2014/main" id="{C1C18A94-92E9-4DB3-ABFA-0FEDF4BE4D6B}"/>
                  </a:ext>
                </a:extLst>
              </p:cNvPr>
              <p:cNvSpPr txBox="1">
                <a:spLocks noRot="1" noChangeAspect="1" noMove="1" noResize="1" noEditPoints="1" noAdjustHandles="1" noChangeArrowheads="1" noChangeShapeType="1" noTextEdit="1"/>
              </p:cNvSpPr>
              <p:nvPr/>
            </p:nvSpPr>
            <p:spPr>
              <a:xfrm>
                <a:off x="7010400" y="508397"/>
                <a:ext cx="1400448" cy="830997"/>
              </a:xfrm>
              <a:prstGeom prst="rect">
                <a:avLst/>
              </a:prstGeom>
              <a:blipFill>
                <a:blip r:embed="rId6"/>
                <a:stretch>
                  <a:fillRect t="-2190" r="-435" b="-8029"/>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C089780A-8134-4AD4-BAEA-8D06E2B17D39}"/>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140643360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05B34-E99C-4CCE-BAC6-B5E0D1F58B1A}"/>
              </a:ext>
            </a:extLst>
          </p:cNvPr>
          <p:cNvSpPr>
            <a:spLocks noGrp="1"/>
          </p:cNvSpPr>
          <p:nvPr>
            <p:ph type="title"/>
          </p:nvPr>
        </p:nvSpPr>
        <p:spPr>
          <a:xfrm>
            <a:off x="628650" y="273844"/>
            <a:ext cx="7886700" cy="469106"/>
          </a:xfrm>
        </p:spPr>
        <p:txBody>
          <a:bodyPr>
            <a:normAutofit fontScale="90000"/>
          </a:bodyPr>
          <a:lstStyle/>
          <a:p>
            <a:r>
              <a:rPr lang="en-US"/>
              <a:t>YOLO</a:t>
            </a:r>
          </a:p>
        </p:txBody>
      </p:sp>
      <p:sp>
        <p:nvSpPr>
          <p:cNvPr id="3" name="Content Placeholder 2">
            <a:extLst>
              <a:ext uri="{FF2B5EF4-FFF2-40B4-BE49-F238E27FC236}">
                <a16:creationId xmlns:a16="http://schemas.microsoft.com/office/drawing/2014/main" id="{6E139048-FE8A-4996-9909-A26F424D9AF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C443BD5-C9B7-44E5-859F-4E38790B0DE6}"/>
              </a:ext>
            </a:extLst>
          </p:cNvPr>
          <p:cNvPicPr>
            <a:picLocks noChangeAspect="1"/>
          </p:cNvPicPr>
          <p:nvPr/>
        </p:nvPicPr>
        <p:blipFill>
          <a:blip r:embed="rId3"/>
          <a:stretch>
            <a:fillRect/>
          </a:stretch>
        </p:blipFill>
        <p:spPr>
          <a:xfrm>
            <a:off x="723607" y="813761"/>
            <a:ext cx="7696785" cy="3889773"/>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673D503-C8EA-4AA1-B65C-30664CFBAEA9}"/>
                  </a:ext>
                </a:extLst>
              </p:cNvPr>
              <p:cNvSpPr txBox="1"/>
              <p:nvPr/>
            </p:nvSpPr>
            <p:spPr>
              <a:xfrm>
                <a:off x="7300776" y="2343150"/>
                <a:ext cx="1400448" cy="830997"/>
              </a:xfrm>
              <a:prstGeom prst="rect">
                <a:avLst/>
              </a:prstGeom>
              <a:noFill/>
            </p:spPr>
            <p:txBody>
              <a:bodyPr wrap="none" rtlCol="0">
                <a:spAutoFit/>
              </a:bodyPr>
              <a:lstStyle/>
              <a:p>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𝑐</m:t>
                        </m:r>
                      </m:e>
                      <m:sub>
                        <m:r>
                          <a:rPr lang="en-US" sz="1600" b="0" i="1" smtClean="0">
                            <a:latin typeface="Cambria Math" panose="02040503050406030204" pitchFamily="18" charset="0"/>
                          </a:rPr>
                          <m:t>1</m:t>
                        </m:r>
                      </m:sub>
                    </m:sSub>
                  </m:oMath>
                </a14:m>
                <a:r>
                  <a:rPr lang="en-US" sz="1600"/>
                  <a:t>: people</a:t>
                </a:r>
              </a:p>
              <a:p>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𝑐</m:t>
                        </m:r>
                      </m:e>
                      <m:sub>
                        <m:r>
                          <a:rPr lang="en-US" sz="1600" b="0" i="1" smtClean="0">
                            <a:latin typeface="Cambria Math" panose="02040503050406030204" pitchFamily="18" charset="0"/>
                          </a:rPr>
                          <m:t>2</m:t>
                        </m:r>
                      </m:sub>
                    </m:sSub>
                  </m:oMath>
                </a14:m>
                <a:r>
                  <a:rPr lang="en-US" sz="1600"/>
                  <a:t>: car</a:t>
                </a:r>
              </a:p>
              <a:p>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𝑐</m:t>
                        </m:r>
                      </m:e>
                      <m:sub>
                        <m:r>
                          <a:rPr lang="en-US" sz="1600" b="0" i="1" smtClean="0">
                            <a:latin typeface="Cambria Math" panose="02040503050406030204" pitchFamily="18" charset="0"/>
                          </a:rPr>
                          <m:t>3</m:t>
                        </m:r>
                      </m:sub>
                    </m:sSub>
                  </m:oMath>
                </a14:m>
                <a:r>
                  <a:rPr lang="en-US" sz="1600"/>
                  <a:t>: motorcycle</a:t>
                </a:r>
              </a:p>
            </p:txBody>
          </p:sp>
        </mc:Choice>
        <mc:Fallback xmlns="">
          <p:sp>
            <p:nvSpPr>
              <p:cNvPr id="5" name="TextBox 4">
                <a:extLst>
                  <a:ext uri="{FF2B5EF4-FFF2-40B4-BE49-F238E27FC236}">
                    <a16:creationId xmlns:a16="http://schemas.microsoft.com/office/drawing/2014/main" id="{D673D503-C8EA-4AA1-B65C-30664CFBAEA9}"/>
                  </a:ext>
                </a:extLst>
              </p:cNvPr>
              <p:cNvSpPr txBox="1">
                <a:spLocks noRot="1" noChangeAspect="1" noMove="1" noResize="1" noEditPoints="1" noAdjustHandles="1" noChangeArrowheads="1" noChangeShapeType="1" noTextEdit="1"/>
              </p:cNvSpPr>
              <p:nvPr/>
            </p:nvSpPr>
            <p:spPr>
              <a:xfrm>
                <a:off x="7300776" y="2343150"/>
                <a:ext cx="1400448" cy="830997"/>
              </a:xfrm>
              <a:prstGeom prst="rect">
                <a:avLst/>
              </a:prstGeom>
              <a:blipFill>
                <a:blip r:embed="rId4"/>
                <a:stretch>
                  <a:fillRect t="-2190" r="-873" b="-8029"/>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10575F7C-0DF0-49EA-A1F8-2BD19AA1C7BD}"/>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32516323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6C354-8064-4E08-9A56-9CF88A525661}"/>
              </a:ext>
            </a:extLst>
          </p:cNvPr>
          <p:cNvSpPr>
            <a:spLocks noGrp="1"/>
          </p:cNvSpPr>
          <p:nvPr>
            <p:ph type="title"/>
          </p:nvPr>
        </p:nvSpPr>
        <p:spPr/>
        <p:txBody>
          <a:bodyPr/>
          <a:lstStyle/>
          <a:p>
            <a:r>
              <a:rPr lang="en-US"/>
              <a:t>Edge detection example</a:t>
            </a:r>
          </a:p>
        </p:txBody>
      </p:sp>
      <p:sp>
        <p:nvSpPr>
          <p:cNvPr id="3" name="Content Placeholder 2">
            <a:extLst>
              <a:ext uri="{FF2B5EF4-FFF2-40B4-BE49-F238E27FC236}">
                <a16:creationId xmlns:a16="http://schemas.microsoft.com/office/drawing/2014/main" id="{634EC92F-F54B-4490-A649-7B0C1565FCB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1560122-84A7-478F-B7B0-0F9C3D09F7C5}"/>
              </a:ext>
            </a:extLst>
          </p:cNvPr>
          <p:cNvPicPr>
            <a:picLocks noChangeAspect="1"/>
          </p:cNvPicPr>
          <p:nvPr/>
        </p:nvPicPr>
        <p:blipFill>
          <a:blip r:embed="rId2"/>
          <a:stretch>
            <a:fillRect/>
          </a:stretch>
        </p:blipFill>
        <p:spPr>
          <a:xfrm>
            <a:off x="352664" y="1910358"/>
            <a:ext cx="3688517" cy="2181225"/>
          </a:xfrm>
          <a:prstGeom prst="rect">
            <a:avLst/>
          </a:prstGeom>
        </p:spPr>
      </p:pic>
      <p:pic>
        <p:nvPicPr>
          <p:cNvPr id="6" name="Picture 5">
            <a:extLst>
              <a:ext uri="{FF2B5EF4-FFF2-40B4-BE49-F238E27FC236}">
                <a16:creationId xmlns:a16="http://schemas.microsoft.com/office/drawing/2014/main" id="{A833C631-4C1E-4C58-B126-16F6DF02F362}"/>
              </a:ext>
            </a:extLst>
          </p:cNvPr>
          <p:cNvPicPr>
            <a:picLocks noChangeAspect="1"/>
          </p:cNvPicPr>
          <p:nvPr/>
        </p:nvPicPr>
        <p:blipFill>
          <a:blip r:embed="rId3"/>
          <a:stretch>
            <a:fillRect/>
          </a:stretch>
        </p:blipFill>
        <p:spPr>
          <a:xfrm>
            <a:off x="4724400" y="1809750"/>
            <a:ext cx="4066936" cy="2502119"/>
          </a:xfrm>
          <a:prstGeom prst="rect">
            <a:avLst/>
          </a:prstGeom>
        </p:spPr>
      </p:pic>
      <p:sp>
        <p:nvSpPr>
          <p:cNvPr id="5" name="Footer Placeholder 4">
            <a:extLst>
              <a:ext uri="{FF2B5EF4-FFF2-40B4-BE49-F238E27FC236}">
                <a16:creationId xmlns:a16="http://schemas.microsoft.com/office/drawing/2014/main" id="{EA07786D-C86B-4D2B-A738-3F5F76B5D160}"/>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210543574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05B34-E99C-4CCE-BAC6-B5E0D1F58B1A}"/>
              </a:ext>
            </a:extLst>
          </p:cNvPr>
          <p:cNvSpPr>
            <a:spLocks noGrp="1"/>
          </p:cNvSpPr>
          <p:nvPr>
            <p:ph type="title"/>
          </p:nvPr>
        </p:nvSpPr>
        <p:spPr>
          <a:xfrm>
            <a:off x="628650" y="273844"/>
            <a:ext cx="7886700" cy="469106"/>
          </a:xfrm>
        </p:spPr>
        <p:txBody>
          <a:bodyPr>
            <a:normAutofit fontScale="90000"/>
          </a:bodyPr>
          <a:lstStyle/>
          <a:p>
            <a:r>
              <a:rPr lang="en-US"/>
              <a:t>YOLO</a:t>
            </a:r>
          </a:p>
        </p:txBody>
      </p:sp>
      <p:sp>
        <p:nvSpPr>
          <p:cNvPr id="3" name="Content Placeholder 2">
            <a:extLst>
              <a:ext uri="{FF2B5EF4-FFF2-40B4-BE49-F238E27FC236}">
                <a16:creationId xmlns:a16="http://schemas.microsoft.com/office/drawing/2014/main" id="{6E139048-FE8A-4996-9909-A26F424D9AF4}"/>
              </a:ext>
            </a:extLst>
          </p:cNvPr>
          <p:cNvSpPr>
            <a:spLocks noGrp="1"/>
          </p:cNvSpPr>
          <p:nvPr>
            <p:ph idx="1"/>
          </p:nvPr>
        </p:nvSpPr>
        <p:spPr>
          <a:xfrm>
            <a:off x="3382153" y="1365051"/>
            <a:ext cx="5410200" cy="3263504"/>
          </a:xfrm>
        </p:spPr>
        <p:txBody>
          <a:bodyPr/>
          <a:lstStyle/>
          <a:p>
            <a:pPr algn="l">
              <a:lnSpc>
                <a:spcPct val="150000"/>
              </a:lnSpc>
            </a:pPr>
            <a:r>
              <a:rPr lang="en-US" b="0" i="0">
                <a:solidFill>
                  <a:srgbClr val="000000"/>
                </a:solidFill>
                <a:effectLst/>
              </a:rPr>
              <a:t>Note that this algorithm will not work properly in two different cases:</a:t>
            </a:r>
            <a:endParaRPr lang="en-US" b="0" i="0">
              <a:solidFill>
                <a:srgbClr val="8E9DAE"/>
              </a:solidFill>
              <a:effectLst/>
            </a:endParaRPr>
          </a:p>
          <a:p>
            <a:pPr algn="l">
              <a:lnSpc>
                <a:spcPct val="150000"/>
              </a:lnSpc>
              <a:buFont typeface="+mj-lt"/>
              <a:buAutoNum type="arabicPeriod"/>
            </a:pPr>
            <a:r>
              <a:rPr lang="en-US" b="0" i="0">
                <a:solidFill>
                  <a:srgbClr val="000000"/>
                </a:solidFill>
                <a:effectLst/>
              </a:rPr>
              <a:t>When we have 2 Anchor boxes, and 3 objects in the same grid cell.</a:t>
            </a:r>
            <a:endParaRPr lang="en-US" b="0" i="0">
              <a:solidFill>
                <a:srgbClr val="8E9DAE"/>
              </a:solidFill>
              <a:effectLst/>
            </a:endParaRPr>
          </a:p>
          <a:p>
            <a:pPr algn="l">
              <a:lnSpc>
                <a:spcPct val="150000"/>
              </a:lnSpc>
              <a:buFont typeface="+mj-lt"/>
              <a:buAutoNum type="arabicPeriod"/>
            </a:pPr>
            <a:r>
              <a:rPr lang="en-US" b="0" i="0">
                <a:solidFill>
                  <a:srgbClr val="000000"/>
                </a:solidFill>
                <a:effectLst/>
              </a:rPr>
              <a:t>Also, 2 objects in the same grid cell, and both objects have the same Anchor box.</a:t>
            </a:r>
            <a:endParaRPr lang="en-US" b="0" i="0">
              <a:solidFill>
                <a:srgbClr val="8E9DAE"/>
              </a:solidFill>
              <a:effectLst/>
            </a:endParaRPr>
          </a:p>
          <a:p>
            <a:pPr>
              <a:lnSpc>
                <a:spcPct val="150000"/>
              </a:lnSpc>
            </a:pPr>
            <a:endParaRPr lang="en-US"/>
          </a:p>
        </p:txBody>
      </p:sp>
      <p:pic>
        <p:nvPicPr>
          <p:cNvPr id="4" name="Picture 3">
            <a:extLst>
              <a:ext uri="{FF2B5EF4-FFF2-40B4-BE49-F238E27FC236}">
                <a16:creationId xmlns:a16="http://schemas.microsoft.com/office/drawing/2014/main" id="{8C443BD5-C9B7-44E5-859F-4E38790B0DE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04801" y="1123950"/>
            <a:ext cx="2751948" cy="3745706"/>
          </a:xfrm>
          <a:prstGeom prst="rect">
            <a:avLst/>
          </a:prstGeom>
        </p:spPr>
      </p:pic>
      <p:sp>
        <p:nvSpPr>
          <p:cNvPr id="5" name="Footer Placeholder 4">
            <a:extLst>
              <a:ext uri="{FF2B5EF4-FFF2-40B4-BE49-F238E27FC236}">
                <a16:creationId xmlns:a16="http://schemas.microsoft.com/office/drawing/2014/main" id="{8896D947-DA08-4D77-9E00-6B0872152071}"/>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7063933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Yolo anchor box computation">
            <a:extLst>
              <a:ext uri="{FF2B5EF4-FFF2-40B4-BE49-F238E27FC236}">
                <a16:creationId xmlns:a16="http://schemas.microsoft.com/office/drawing/2014/main" id="{9955FF89-EF46-4DAA-A352-1E4C25ACC0C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371600" y="742950"/>
            <a:ext cx="6115050" cy="426447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6AFEC65-1BF6-4D4C-9CEA-A7920E790ED2}"/>
              </a:ext>
            </a:extLst>
          </p:cNvPr>
          <p:cNvSpPr>
            <a:spLocks noGrp="1"/>
          </p:cNvSpPr>
          <p:nvPr>
            <p:ph type="title"/>
          </p:nvPr>
        </p:nvSpPr>
        <p:spPr>
          <a:xfrm>
            <a:off x="628650" y="273844"/>
            <a:ext cx="7886700" cy="663459"/>
          </a:xfrm>
        </p:spPr>
        <p:txBody>
          <a:bodyPr/>
          <a:lstStyle/>
          <a:p>
            <a:r>
              <a:rPr lang="en-US"/>
              <a:t>YOLO algorithm</a:t>
            </a:r>
          </a:p>
        </p:txBody>
      </p:sp>
      <p:sp>
        <p:nvSpPr>
          <p:cNvPr id="3" name="Footer Placeholder 2">
            <a:extLst>
              <a:ext uri="{FF2B5EF4-FFF2-40B4-BE49-F238E27FC236}">
                <a16:creationId xmlns:a16="http://schemas.microsoft.com/office/drawing/2014/main" id="{432A40A8-1802-4276-8C03-925FDCC6C257}"/>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287095086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FEC65-1BF6-4D4C-9CEA-A7920E790ED2}"/>
              </a:ext>
            </a:extLst>
          </p:cNvPr>
          <p:cNvSpPr>
            <a:spLocks noGrp="1"/>
          </p:cNvSpPr>
          <p:nvPr>
            <p:ph type="title"/>
          </p:nvPr>
        </p:nvSpPr>
        <p:spPr>
          <a:xfrm>
            <a:off x="628650" y="273844"/>
            <a:ext cx="7886700" cy="663459"/>
          </a:xfrm>
        </p:spPr>
        <p:txBody>
          <a:bodyPr/>
          <a:lstStyle/>
          <a:p>
            <a:r>
              <a:rPr lang="en-US"/>
              <a:t>YOLO algorithm</a:t>
            </a:r>
          </a:p>
        </p:txBody>
      </p:sp>
      <p:pic>
        <p:nvPicPr>
          <p:cNvPr id="3" name="Picture 2">
            <a:extLst>
              <a:ext uri="{FF2B5EF4-FFF2-40B4-BE49-F238E27FC236}">
                <a16:creationId xmlns:a16="http://schemas.microsoft.com/office/drawing/2014/main" id="{544CAC8C-5DF4-4DD4-8AAC-45976BC9B35F}"/>
              </a:ext>
            </a:extLst>
          </p:cNvPr>
          <p:cNvPicPr>
            <a:picLocks noChangeAspect="1"/>
          </p:cNvPicPr>
          <p:nvPr/>
        </p:nvPicPr>
        <p:blipFill>
          <a:blip r:embed="rId2"/>
          <a:stretch>
            <a:fillRect/>
          </a:stretch>
        </p:blipFill>
        <p:spPr>
          <a:xfrm>
            <a:off x="152400" y="1276185"/>
            <a:ext cx="6789932" cy="3068792"/>
          </a:xfrm>
          <a:prstGeom prst="rect">
            <a:avLst/>
          </a:prstGeom>
        </p:spPr>
      </p:pic>
      <p:pic>
        <p:nvPicPr>
          <p:cNvPr id="4" name="Picture 3">
            <a:extLst>
              <a:ext uri="{FF2B5EF4-FFF2-40B4-BE49-F238E27FC236}">
                <a16:creationId xmlns:a16="http://schemas.microsoft.com/office/drawing/2014/main" id="{1FD40964-20E1-4834-A81A-253F08B69F93}"/>
              </a:ext>
            </a:extLst>
          </p:cNvPr>
          <p:cNvPicPr>
            <a:picLocks noChangeAspect="1"/>
          </p:cNvPicPr>
          <p:nvPr/>
        </p:nvPicPr>
        <p:blipFill>
          <a:blip r:embed="rId3"/>
          <a:stretch>
            <a:fillRect/>
          </a:stretch>
        </p:blipFill>
        <p:spPr>
          <a:xfrm>
            <a:off x="7315200" y="629506"/>
            <a:ext cx="990600" cy="3884488"/>
          </a:xfrm>
          <a:prstGeom prst="rect">
            <a:avLst/>
          </a:prstGeom>
        </p:spPr>
      </p:pic>
      <p:sp>
        <p:nvSpPr>
          <p:cNvPr id="5" name="Footer Placeholder 4">
            <a:extLst>
              <a:ext uri="{FF2B5EF4-FFF2-40B4-BE49-F238E27FC236}">
                <a16:creationId xmlns:a16="http://schemas.microsoft.com/office/drawing/2014/main" id="{B01C8E7C-78A7-4B6A-84D2-A0C1586A157B}"/>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5676938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4A9E4-ACFD-4593-B2B4-19810A8A8F64}"/>
              </a:ext>
            </a:extLst>
          </p:cNvPr>
          <p:cNvSpPr>
            <a:spLocks noGrp="1"/>
          </p:cNvSpPr>
          <p:nvPr>
            <p:ph type="title"/>
          </p:nvPr>
        </p:nvSpPr>
        <p:spPr/>
        <p:txBody>
          <a:bodyPr/>
          <a:lstStyle/>
          <a:p>
            <a:r>
              <a:rPr lang="en-US"/>
              <a:t>YOLO algorithm: create a training set</a:t>
            </a:r>
          </a:p>
        </p:txBody>
      </p:sp>
      <p:sp>
        <p:nvSpPr>
          <p:cNvPr id="3" name="Content Placeholder 2">
            <a:extLst>
              <a:ext uri="{FF2B5EF4-FFF2-40B4-BE49-F238E27FC236}">
                <a16:creationId xmlns:a16="http://schemas.microsoft.com/office/drawing/2014/main" id="{236C529B-E441-42F7-BC11-41A0F0E6FA2F}"/>
              </a:ext>
            </a:extLst>
          </p:cNvPr>
          <p:cNvSpPr>
            <a:spLocks noGrp="1"/>
          </p:cNvSpPr>
          <p:nvPr>
            <p:ph idx="1"/>
          </p:nvPr>
        </p:nvSpPr>
        <p:spPr>
          <a:xfrm>
            <a:off x="3810000" y="1385491"/>
            <a:ext cx="5171440" cy="3524309"/>
          </a:xfrm>
        </p:spPr>
        <p:txBody>
          <a:bodyPr>
            <a:normAutofit fontScale="85000" lnSpcReduction="10000"/>
          </a:bodyPr>
          <a:lstStyle/>
          <a:p>
            <a:pPr>
              <a:lnSpc>
                <a:spcPct val="150000"/>
              </a:lnSpc>
            </a:pPr>
            <a:r>
              <a:rPr lang="en-US" sz="1800"/>
              <a:t>Go through each of 9 grid cells, and  form the target vector y. </a:t>
            </a:r>
          </a:p>
          <a:p>
            <a:pPr>
              <a:lnSpc>
                <a:spcPct val="150000"/>
              </a:lnSpc>
            </a:pPr>
            <a:r>
              <a:rPr lang="en-US" sz="1800"/>
              <a:t>In the first grid cell (purple), none of the object classes is present. Hence, for the value of the class presence for both anchors we will have zero values. Subsequently, we are not interested in the remaining vector values. </a:t>
            </a:r>
          </a:p>
          <a:p>
            <a:pPr>
              <a:lnSpc>
                <a:spcPct val="150000"/>
              </a:lnSpc>
            </a:pPr>
            <a:r>
              <a:rPr lang="en-US" sz="1800"/>
              <a:t>For the grid cell marked in green, we will have the target vector y where for the first anchor box we have zeros, but for the second one we have specific values both for the membership of the class as well as for the bounding box values (marked in red).</a:t>
            </a:r>
          </a:p>
        </p:txBody>
      </p:sp>
      <p:pic>
        <p:nvPicPr>
          <p:cNvPr id="5" name="Picture 4">
            <a:extLst>
              <a:ext uri="{FF2B5EF4-FFF2-40B4-BE49-F238E27FC236}">
                <a16:creationId xmlns:a16="http://schemas.microsoft.com/office/drawing/2014/main" id="{F9B05381-27B3-4AAE-BE59-5D9B0949CC52}"/>
              </a:ext>
            </a:extLst>
          </p:cNvPr>
          <p:cNvPicPr>
            <a:picLocks noChangeAspect="1"/>
          </p:cNvPicPr>
          <p:nvPr/>
        </p:nvPicPr>
        <p:blipFill>
          <a:blip r:embed="rId3"/>
          <a:stretch>
            <a:fillRect/>
          </a:stretch>
        </p:blipFill>
        <p:spPr>
          <a:xfrm>
            <a:off x="33973" y="2114550"/>
            <a:ext cx="1466850" cy="1447800"/>
          </a:xfrm>
          <a:prstGeom prst="rect">
            <a:avLst/>
          </a:prstGeom>
        </p:spPr>
      </p:pic>
      <p:pic>
        <p:nvPicPr>
          <p:cNvPr id="7" name="Picture 6">
            <a:extLst>
              <a:ext uri="{FF2B5EF4-FFF2-40B4-BE49-F238E27FC236}">
                <a16:creationId xmlns:a16="http://schemas.microsoft.com/office/drawing/2014/main" id="{0C52DCB5-1B22-4612-8512-A651F070277E}"/>
              </a:ext>
            </a:extLst>
          </p:cNvPr>
          <p:cNvPicPr>
            <a:picLocks noChangeAspect="1"/>
          </p:cNvPicPr>
          <p:nvPr/>
        </p:nvPicPr>
        <p:blipFill>
          <a:blip r:embed="rId4"/>
          <a:stretch>
            <a:fillRect/>
          </a:stretch>
        </p:blipFill>
        <p:spPr>
          <a:xfrm>
            <a:off x="2514600" y="1385491"/>
            <a:ext cx="694056" cy="3127879"/>
          </a:xfrm>
          <a:prstGeom prst="rect">
            <a:avLst/>
          </a:prstGeom>
        </p:spPr>
      </p:pic>
      <p:pic>
        <p:nvPicPr>
          <p:cNvPr id="8" name="Picture 7">
            <a:extLst>
              <a:ext uri="{FF2B5EF4-FFF2-40B4-BE49-F238E27FC236}">
                <a16:creationId xmlns:a16="http://schemas.microsoft.com/office/drawing/2014/main" id="{DAAC70FD-D9F9-4CF1-88F6-40CF67F8F741}"/>
              </a:ext>
            </a:extLst>
          </p:cNvPr>
          <p:cNvPicPr>
            <a:picLocks noChangeAspect="1"/>
          </p:cNvPicPr>
          <p:nvPr/>
        </p:nvPicPr>
        <p:blipFill>
          <a:blip r:embed="rId5"/>
          <a:stretch>
            <a:fillRect/>
          </a:stretch>
        </p:blipFill>
        <p:spPr>
          <a:xfrm>
            <a:off x="1759950" y="1385491"/>
            <a:ext cx="628650" cy="3133725"/>
          </a:xfrm>
          <a:prstGeom prst="rect">
            <a:avLst/>
          </a:prstGeom>
        </p:spPr>
      </p:pic>
      <p:sp>
        <p:nvSpPr>
          <p:cNvPr id="9" name="Freeform: Shape 8">
            <a:extLst>
              <a:ext uri="{FF2B5EF4-FFF2-40B4-BE49-F238E27FC236}">
                <a16:creationId xmlns:a16="http://schemas.microsoft.com/office/drawing/2014/main" id="{A54A2A11-7632-4D60-B4D2-38395881A304}"/>
              </a:ext>
            </a:extLst>
          </p:cNvPr>
          <p:cNvSpPr/>
          <p:nvPr/>
        </p:nvSpPr>
        <p:spPr>
          <a:xfrm>
            <a:off x="304800" y="1170260"/>
            <a:ext cx="1849120" cy="953180"/>
          </a:xfrm>
          <a:custGeom>
            <a:avLst/>
            <a:gdLst>
              <a:gd name="connsiteX0" fmla="*/ 0 w 1849120"/>
              <a:gd name="connsiteY0" fmla="*/ 953180 h 953180"/>
              <a:gd name="connsiteX1" fmla="*/ 751840 w 1849120"/>
              <a:gd name="connsiteY1" fmla="*/ 48940 h 953180"/>
              <a:gd name="connsiteX2" fmla="*/ 1849120 w 1849120"/>
              <a:gd name="connsiteY2" fmla="*/ 201340 h 953180"/>
            </a:gdLst>
            <a:ahLst/>
            <a:cxnLst>
              <a:cxn ang="0">
                <a:pos x="connsiteX0" y="connsiteY0"/>
              </a:cxn>
              <a:cxn ang="0">
                <a:pos x="connsiteX1" y="connsiteY1"/>
              </a:cxn>
              <a:cxn ang="0">
                <a:pos x="connsiteX2" y="connsiteY2"/>
              </a:cxn>
            </a:cxnLst>
            <a:rect l="l" t="t" r="r" b="b"/>
            <a:pathLst>
              <a:path w="1849120" h="953180">
                <a:moveTo>
                  <a:pt x="0" y="953180"/>
                </a:moveTo>
                <a:cubicBezTo>
                  <a:pt x="221826" y="563713"/>
                  <a:pt x="443653" y="174247"/>
                  <a:pt x="751840" y="48940"/>
                </a:cubicBezTo>
                <a:cubicBezTo>
                  <a:pt x="1060027" y="-76367"/>
                  <a:pt x="1454573" y="62486"/>
                  <a:pt x="1849120" y="201340"/>
                </a:cubicBezTo>
              </a:path>
            </a:pathLst>
          </a:custGeom>
          <a:noFill/>
          <a:ln w="19050">
            <a:solidFill>
              <a:srgbClr val="7030A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CDD5C2F8-00C8-4797-BC4F-D128AA31ECA5}"/>
              </a:ext>
            </a:extLst>
          </p:cNvPr>
          <p:cNvSpPr/>
          <p:nvPr/>
        </p:nvSpPr>
        <p:spPr>
          <a:xfrm>
            <a:off x="822960" y="3535680"/>
            <a:ext cx="1981200" cy="1381531"/>
          </a:xfrm>
          <a:custGeom>
            <a:avLst/>
            <a:gdLst>
              <a:gd name="connsiteX0" fmla="*/ 0 w 1981200"/>
              <a:gd name="connsiteY0" fmla="*/ 0 h 1381531"/>
              <a:gd name="connsiteX1" fmla="*/ 1046480 w 1981200"/>
              <a:gd name="connsiteY1" fmla="*/ 1330960 h 1381531"/>
              <a:gd name="connsiteX2" fmla="*/ 1981200 w 1981200"/>
              <a:gd name="connsiteY2" fmla="*/ 975360 h 1381531"/>
            </a:gdLst>
            <a:ahLst/>
            <a:cxnLst>
              <a:cxn ang="0">
                <a:pos x="connsiteX0" y="connsiteY0"/>
              </a:cxn>
              <a:cxn ang="0">
                <a:pos x="connsiteX1" y="connsiteY1"/>
              </a:cxn>
              <a:cxn ang="0">
                <a:pos x="connsiteX2" y="connsiteY2"/>
              </a:cxn>
            </a:cxnLst>
            <a:rect l="l" t="t" r="r" b="b"/>
            <a:pathLst>
              <a:path w="1981200" h="1381531">
                <a:moveTo>
                  <a:pt x="0" y="0"/>
                </a:moveTo>
                <a:cubicBezTo>
                  <a:pt x="358140" y="584200"/>
                  <a:pt x="716280" y="1168400"/>
                  <a:pt x="1046480" y="1330960"/>
                </a:cubicBezTo>
                <a:cubicBezTo>
                  <a:pt x="1376680" y="1493520"/>
                  <a:pt x="1678940" y="1234440"/>
                  <a:pt x="1981200" y="975360"/>
                </a:cubicBezTo>
              </a:path>
            </a:pathLst>
          </a:custGeom>
          <a:noFill/>
          <a:ln w="19050">
            <a:solidFill>
              <a:schemeClr val="accent6"/>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3B83EBD3-8F32-432A-9C6A-D313F1B5A277}"/>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188891235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05B34-E99C-4CCE-BAC6-B5E0D1F58B1A}"/>
              </a:ext>
            </a:extLst>
          </p:cNvPr>
          <p:cNvSpPr>
            <a:spLocks noGrp="1"/>
          </p:cNvSpPr>
          <p:nvPr>
            <p:ph type="title"/>
          </p:nvPr>
        </p:nvSpPr>
        <p:spPr/>
        <p:txBody>
          <a:bodyPr/>
          <a:lstStyle/>
          <a:p>
            <a:r>
              <a:rPr lang="en-US"/>
              <a:t>YOLO test time</a:t>
            </a:r>
          </a:p>
        </p:txBody>
      </p:sp>
      <p:pic>
        <p:nvPicPr>
          <p:cNvPr id="5122" name="Picture 2" descr="yolo object detection algorithm - deep learning">
            <a:extLst>
              <a:ext uri="{FF2B5EF4-FFF2-40B4-BE49-F238E27FC236}">
                <a16:creationId xmlns:a16="http://schemas.microsoft.com/office/drawing/2014/main" id="{6BCF1155-8FD1-4D55-A40F-CD79C7A660A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8650" y="1123950"/>
            <a:ext cx="7315200" cy="357886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27F7CDE7-A345-4B37-9533-DE79811E11FC}"/>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170183598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05B34-E99C-4CCE-BAC6-B5E0D1F58B1A}"/>
              </a:ext>
            </a:extLst>
          </p:cNvPr>
          <p:cNvSpPr>
            <a:spLocks noGrp="1"/>
          </p:cNvSpPr>
          <p:nvPr>
            <p:ph type="title"/>
          </p:nvPr>
        </p:nvSpPr>
        <p:spPr/>
        <p:txBody>
          <a:bodyPr/>
          <a:lstStyle/>
          <a:p>
            <a:r>
              <a:rPr lang="en-US"/>
              <a:t>YOLO: m</a:t>
            </a:r>
            <a:r>
              <a:rPr lang="en-US">
                <a:effectLst/>
              </a:rPr>
              <a:t>odel prediction</a:t>
            </a:r>
            <a:endParaRPr lang="en-US"/>
          </a:p>
        </p:txBody>
      </p:sp>
      <p:pic>
        <p:nvPicPr>
          <p:cNvPr id="5122" name="Picture 2" descr="yolo object detection algorithm - deep learning">
            <a:extLst>
              <a:ext uri="{FF2B5EF4-FFF2-40B4-BE49-F238E27FC236}">
                <a16:creationId xmlns:a16="http://schemas.microsoft.com/office/drawing/2014/main" id="{6BCF1155-8FD1-4D55-A40F-CD79C7A660A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8650" y="1123950"/>
            <a:ext cx="7315200" cy="357886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92DD691C-6791-435A-A774-56E3C5A7FB75}"/>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99562387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05B34-E99C-4CCE-BAC6-B5E0D1F58B1A}"/>
              </a:ext>
            </a:extLst>
          </p:cNvPr>
          <p:cNvSpPr>
            <a:spLocks noGrp="1"/>
          </p:cNvSpPr>
          <p:nvPr>
            <p:ph type="title"/>
          </p:nvPr>
        </p:nvSpPr>
        <p:spPr/>
        <p:txBody>
          <a:bodyPr/>
          <a:lstStyle/>
          <a:p>
            <a:r>
              <a:rPr lang="en-US"/>
              <a:t>YOLO: r</a:t>
            </a:r>
            <a:r>
              <a:rPr lang="en-US">
                <a:effectLst/>
              </a:rPr>
              <a:t>un non-maximum suppression (NMS)</a:t>
            </a:r>
            <a:endParaRPr lang="en-US"/>
          </a:p>
        </p:txBody>
      </p:sp>
      <p:pic>
        <p:nvPicPr>
          <p:cNvPr id="3" name="Picture 2">
            <a:extLst>
              <a:ext uri="{FF2B5EF4-FFF2-40B4-BE49-F238E27FC236}">
                <a16:creationId xmlns:a16="http://schemas.microsoft.com/office/drawing/2014/main" id="{60D00ADE-8FF1-4678-BA49-61C2ED11EB7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400" y="2230120"/>
            <a:ext cx="3899539" cy="1676400"/>
          </a:xfrm>
          <a:prstGeom prst="rect">
            <a:avLst/>
          </a:prstGeom>
        </p:spPr>
      </p:pic>
      <p:pic>
        <p:nvPicPr>
          <p:cNvPr id="7" name="Picture 6">
            <a:extLst>
              <a:ext uri="{FF2B5EF4-FFF2-40B4-BE49-F238E27FC236}">
                <a16:creationId xmlns:a16="http://schemas.microsoft.com/office/drawing/2014/main" id="{DC8ADB8B-448B-4567-8CDF-D4D35383AEDA}"/>
              </a:ext>
            </a:extLst>
          </p:cNvPr>
          <p:cNvPicPr>
            <a:picLocks noChangeAspect="1"/>
          </p:cNvPicPr>
          <p:nvPr/>
        </p:nvPicPr>
        <p:blipFill>
          <a:blip r:embed="rId4"/>
          <a:stretch>
            <a:fillRect/>
          </a:stretch>
        </p:blipFill>
        <p:spPr>
          <a:xfrm>
            <a:off x="4064002" y="1996678"/>
            <a:ext cx="4757208" cy="2209800"/>
          </a:xfrm>
          <a:prstGeom prst="rect">
            <a:avLst/>
          </a:prstGeom>
        </p:spPr>
      </p:pic>
      <p:sp>
        <p:nvSpPr>
          <p:cNvPr id="4" name="Footer Placeholder 3">
            <a:extLst>
              <a:ext uri="{FF2B5EF4-FFF2-40B4-BE49-F238E27FC236}">
                <a16:creationId xmlns:a16="http://schemas.microsoft.com/office/drawing/2014/main" id="{A642F396-96F7-4B8D-9CE4-001C5415A874}"/>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394491967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2950" y="276488"/>
            <a:ext cx="5828665" cy="452120"/>
          </a:xfrm>
          <a:prstGeom prst="rect">
            <a:avLst/>
          </a:prstGeom>
        </p:spPr>
        <p:txBody>
          <a:bodyPr vert="horz" wrap="square" lIns="0" tIns="12700" rIns="0" bIns="0" rtlCol="0">
            <a:spAutoFit/>
          </a:bodyPr>
          <a:lstStyle/>
          <a:p>
            <a:pPr marL="12700">
              <a:lnSpc>
                <a:spcPct val="100000"/>
              </a:lnSpc>
              <a:spcBef>
                <a:spcPts val="100"/>
              </a:spcBef>
            </a:pPr>
            <a:r>
              <a:rPr spc="-5" dirty="0"/>
              <a:t>Object Detection: Lots of </a:t>
            </a:r>
            <a:r>
              <a:rPr dirty="0"/>
              <a:t>variables</a:t>
            </a:r>
            <a:r>
              <a:rPr spc="-90" dirty="0"/>
              <a:t> </a:t>
            </a:r>
            <a:r>
              <a:rPr spc="-5" dirty="0"/>
              <a:t>...</a:t>
            </a:r>
          </a:p>
        </p:txBody>
      </p:sp>
      <p:sp>
        <p:nvSpPr>
          <p:cNvPr id="9" name="object 9"/>
          <p:cNvSpPr txBox="1"/>
          <p:nvPr/>
        </p:nvSpPr>
        <p:spPr>
          <a:xfrm>
            <a:off x="73025" y="4478135"/>
            <a:ext cx="4908550"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a:cs typeface="Arial"/>
              </a:rPr>
              <a:t>MobileNet: </a:t>
            </a:r>
            <a:r>
              <a:rPr sz="800" spc="-5" dirty="0">
                <a:latin typeface="Arial"/>
                <a:cs typeface="Arial"/>
              </a:rPr>
              <a:t>Howard et al, </a:t>
            </a:r>
            <a:r>
              <a:rPr sz="800" dirty="0">
                <a:latin typeface="Arial"/>
                <a:cs typeface="Arial"/>
              </a:rPr>
              <a:t>“Efficient </a:t>
            </a:r>
            <a:r>
              <a:rPr sz="800" spc="-5" dirty="0">
                <a:latin typeface="Arial"/>
                <a:cs typeface="Arial"/>
              </a:rPr>
              <a:t>Convolutional Neural Networks for </a:t>
            </a:r>
            <a:r>
              <a:rPr sz="800" dirty="0">
                <a:latin typeface="Arial"/>
                <a:cs typeface="Arial"/>
              </a:rPr>
              <a:t>Mobile </a:t>
            </a:r>
            <a:r>
              <a:rPr sz="800" spc="-5" dirty="0">
                <a:latin typeface="Arial"/>
                <a:cs typeface="Arial"/>
              </a:rPr>
              <a:t>Vision Applications”, arXiv</a:t>
            </a:r>
            <a:r>
              <a:rPr sz="800" spc="-65" dirty="0">
                <a:latin typeface="Arial"/>
                <a:cs typeface="Arial"/>
              </a:rPr>
              <a:t> </a:t>
            </a:r>
            <a:r>
              <a:rPr sz="800" spc="-5" dirty="0">
                <a:latin typeface="Arial"/>
                <a:cs typeface="Arial"/>
              </a:rPr>
              <a:t>2017</a:t>
            </a:r>
            <a:endParaRPr sz="800">
              <a:latin typeface="Arial"/>
              <a:cs typeface="Arial"/>
            </a:endParaRPr>
          </a:p>
        </p:txBody>
      </p:sp>
      <p:sp>
        <p:nvSpPr>
          <p:cNvPr id="11" name="object 11"/>
          <p:cNvSpPr txBox="1"/>
          <p:nvPr/>
        </p:nvSpPr>
        <p:spPr>
          <a:xfrm>
            <a:off x="7456525" y="4704900"/>
            <a:ext cx="1564005" cy="309245"/>
          </a:xfrm>
          <a:prstGeom prst="rect">
            <a:avLst/>
          </a:prstGeom>
        </p:spPr>
        <p:txBody>
          <a:bodyPr vert="horz" wrap="square" lIns="0" tIns="0" rIns="0" bIns="0" rtlCol="0">
            <a:spAutoFit/>
          </a:bodyPr>
          <a:lstStyle/>
          <a:p>
            <a:pPr marL="12700">
              <a:lnSpc>
                <a:spcPts val="2310"/>
              </a:lnSpc>
            </a:pPr>
            <a:r>
              <a:rPr sz="2000" dirty="0">
                <a:solidFill>
                  <a:srgbClr val="FFFFFF"/>
                </a:solidFill>
                <a:latin typeface="Arial"/>
                <a:cs typeface="Arial"/>
              </a:rPr>
              <a:t>May </a:t>
            </a:r>
            <a:r>
              <a:rPr sz="2000" spc="-5" dirty="0">
                <a:solidFill>
                  <a:srgbClr val="FFFFFF"/>
                </a:solidFill>
                <a:latin typeface="Arial"/>
                <a:cs typeface="Arial"/>
              </a:rPr>
              <a:t>10,</a:t>
            </a:r>
            <a:r>
              <a:rPr sz="2000" spc="-95" dirty="0">
                <a:solidFill>
                  <a:srgbClr val="FFFFFF"/>
                </a:solidFill>
                <a:latin typeface="Arial"/>
                <a:cs typeface="Arial"/>
              </a:rPr>
              <a:t> </a:t>
            </a:r>
            <a:r>
              <a:rPr sz="2000" spc="-5" dirty="0">
                <a:solidFill>
                  <a:srgbClr val="FFFFFF"/>
                </a:solidFill>
                <a:latin typeface="Arial"/>
                <a:cs typeface="Arial"/>
              </a:rPr>
              <a:t>2017</a:t>
            </a:r>
            <a:endParaRPr sz="2000">
              <a:latin typeface="Arial"/>
              <a:cs typeface="Arial"/>
            </a:endParaRPr>
          </a:p>
        </p:txBody>
      </p:sp>
      <p:sp>
        <p:nvSpPr>
          <p:cNvPr id="3" name="object 3"/>
          <p:cNvSpPr txBox="1"/>
          <p:nvPr/>
        </p:nvSpPr>
        <p:spPr>
          <a:xfrm>
            <a:off x="331700" y="951281"/>
            <a:ext cx="1536700" cy="2233295"/>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Arial"/>
                <a:cs typeface="Arial"/>
              </a:rPr>
              <a:t>Base</a:t>
            </a:r>
            <a:r>
              <a:rPr sz="1800" b="1" spc="-80" dirty="0">
                <a:latin typeface="Arial"/>
                <a:cs typeface="Arial"/>
              </a:rPr>
              <a:t> </a:t>
            </a:r>
            <a:r>
              <a:rPr sz="1800" b="1" spc="-5" dirty="0">
                <a:latin typeface="Arial"/>
                <a:cs typeface="Arial"/>
              </a:rPr>
              <a:t>Network</a:t>
            </a:r>
            <a:endParaRPr sz="1800">
              <a:latin typeface="Arial"/>
              <a:cs typeface="Arial"/>
            </a:endParaRPr>
          </a:p>
          <a:p>
            <a:pPr marL="12700">
              <a:lnSpc>
                <a:spcPct val="100000"/>
              </a:lnSpc>
              <a:spcBef>
                <a:spcPts val="15"/>
              </a:spcBef>
            </a:pPr>
            <a:r>
              <a:rPr sz="1800" spc="-5" dirty="0">
                <a:latin typeface="Arial"/>
                <a:cs typeface="Arial"/>
              </a:rPr>
              <a:t>VGG16</a:t>
            </a:r>
            <a:endParaRPr sz="1800">
              <a:latin typeface="Arial"/>
              <a:cs typeface="Arial"/>
            </a:endParaRPr>
          </a:p>
          <a:p>
            <a:pPr marL="12700" marR="248920">
              <a:lnSpc>
                <a:spcPct val="100699"/>
              </a:lnSpc>
            </a:pPr>
            <a:r>
              <a:rPr sz="1800" spc="-5" dirty="0">
                <a:latin typeface="Arial"/>
                <a:cs typeface="Arial"/>
              </a:rPr>
              <a:t>ResNet-101  Inception</a:t>
            </a:r>
            <a:r>
              <a:rPr sz="1800" spc="-95" dirty="0">
                <a:latin typeface="Arial"/>
                <a:cs typeface="Arial"/>
              </a:rPr>
              <a:t> </a:t>
            </a:r>
            <a:r>
              <a:rPr sz="1800" spc="-5" dirty="0">
                <a:latin typeface="Arial"/>
                <a:cs typeface="Arial"/>
              </a:rPr>
              <a:t>V2  Inception</a:t>
            </a:r>
            <a:r>
              <a:rPr sz="1800" spc="-95" dirty="0">
                <a:latin typeface="Arial"/>
                <a:cs typeface="Arial"/>
              </a:rPr>
              <a:t> </a:t>
            </a:r>
            <a:r>
              <a:rPr sz="1800" spc="-5" dirty="0">
                <a:latin typeface="Arial"/>
                <a:cs typeface="Arial"/>
              </a:rPr>
              <a:t>V3  Inception  ResNet  </a:t>
            </a:r>
            <a:r>
              <a:rPr sz="1800" dirty="0">
                <a:latin typeface="Arial"/>
                <a:cs typeface="Arial"/>
              </a:rPr>
              <a:t>MobileNet</a:t>
            </a:r>
            <a:endParaRPr sz="1800">
              <a:latin typeface="Arial"/>
              <a:cs typeface="Arial"/>
            </a:endParaRPr>
          </a:p>
        </p:txBody>
      </p:sp>
      <p:sp>
        <p:nvSpPr>
          <p:cNvPr id="4" name="object 4"/>
          <p:cNvSpPr txBox="1"/>
          <p:nvPr/>
        </p:nvSpPr>
        <p:spPr>
          <a:xfrm>
            <a:off x="73025" y="3663775"/>
            <a:ext cx="7559040" cy="828675"/>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Huang et al, </a:t>
            </a:r>
            <a:r>
              <a:rPr sz="1400" dirty="0">
                <a:latin typeface="Arial"/>
                <a:cs typeface="Arial"/>
              </a:rPr>
              <a:t>“Speed/accuracy </a:t>
            </a:r>
            <a:r>
              <a:rPr sz="1400" spc="-5" dirty="0">
                <a:latin typeface="Arial"/>
                <a:cs typeface="Arial"/>
              </a:rPr>
              <a:t>trade-offs for </a:t>
            </a:r>
            <a:r>
              <a:rPr sz="1400" dirty="0">
                <a:latin typeface="Arial"/>
                <a:cs typeface="Arial"/>
              </a:rPr>
              <a:t>modern convolutional </a:t>
            </a:r>
            <a:r>
              <a:rPr sz="1400" spc="-5" dirty="0">
                <a:latin typeface="Arial"/>
                <a:cs typeface="Arial"/>
              </a:rPr>
              <a:t>object detectors”, CVPR</a:t>
            </a:r>
            <a:r>
              <a:rPr sz="1400" spc="-80" dirty="0">
                <a:latin typeface="Arial"/>
                <a:cs typeface="Arial"/>
              </a:rPr>
              <a:t> </a:t>
            </a:r>
            <a:r>
              <a:rPr sz="1400" spc="-5" dirty="0">
                <a:latin typeface="Arial"/>
                <a:cs typeface="Arial"/>
              </a:rPr>
              <a:t>2017</a:t>
            </a:r>
            <a:endParaRPr sz="1400">
              <a:latin typeface="Arial"/>
              <a:cs typeface="Arial"/>
            </a:endParaRPr>
          </a:p>
          <a:p>
            <a:pPr marL="12700">
              <a:lnSpc>
                <a:spcPct val="100000"/>
              </a:lnSpc>
              <a:spcBef>
                <a:spcPts val="755"/>
              </a:spcBef>
            </a:pPr>
            <a:r>
              <a:rPr sz="800" spc="-5" dirty="0">
                <a:latin typeface="Arial"/>
                <a:cs typeface="Arial"/>
              </a:rPr>
              <a:t>R-FCN: Dai et al, </a:t>
            </a:r>
            <a:r>
              <a:rPr sz="800" dirty="0">
                <a:latin typeface="Arial"/>
                <a:cs typeface="Arial"/>
              </a:rPr>
              <a:t>“R-FCN: </a:t>
            </a:r>
            <a:r>
              <a:rPr sz="800" spc="-5" dirty="0">
                <a:latin typeface="Arial"/>
                <a:cs typeface="Arial"/>
              </a:rPr>
              <a:t>Object Detection </a:t>
            </a:r>
            <a:r>
              <a:rPr sz="800" dirty="0">
                <a:latin typeface="Arial"/>
                <a:cs typeface="Arial"/>
              </a:rPr>
              <a:t>via </a:t>
            </a:r>
            <a:r>
              <a:rPr sz="800" spc="-5" dirty="0">
                <a:latin typeface="Arial"/>
                <a:cs typeface="Arial"/>
              </a:rPr>
              <a:t>Region-based Fully Convolutional Networks”, NIPS</a:t>
            </a:r>
            <a:r>
              <a:rPr sz="800" spc="-20" dirty="0">
                <a:latin typeface="Arial"/>
                <a:cs typeface="Arial"/>
              </a:rPr>
              <a:t> </a:t>
            </a:r>
            <a:r>
              <a:rPr sz="800" spc="-5" dirty="0">
                <a:latin typeface="Arial"/>
                <a:cs typeface="Arial"/>
              </a:rPr>
              <a:t>2016</a:t>
            </a:r>
            <a:endParaRPr sz="800">
              <a:latin typeface="Arial"/>
              <a:cs typeface="Arial"/>
            </a:endParaRPr>
          </a:p>
          <a:p>
            <a:pPr marL="12700" marR="1183005">
              <a:lnSpc>
                <a:spcPct val="101600"/>
              </a:lnSpc>
            </a:pPr>
            <a:r>
              <a:rPr sz="800" spc="-5" dirty="0">
                <a:latin typeface="Arial"/>
                <a:cs typeface="Arial"/>
              </a:rPr>
              <a:t>Inception-V2: Ioffe and Szegedy, </a:t>
            </a:r>
            <a:r>
              <a:rPr sz="800" dirty="0">
                <a:latin typeface="Arial"/>
                <a:cs typeface="Arial"/>
              </a:rPr>
              <a:t>“Batch </a:t>
            </a:r>
            <a:r>
              <a:rPr sz="800" spc="-5" dirty="0">
                <a:latin typeface="Arial"/>
                <a:cs typeface="Arial"/>
              </a:rPr>
              <a:t>Normalization: Accelerating Deep Network Training by Reducing Internal Covariate Shift”, ICML 2015  Inception V3: Szegedy et al, </a:t>
            </a:r>
            <a:r>
              <a:rPr sz="800" dirty="0">
                <a:latin typeface="Arial"/>
                <a:cs typeface="Arial"/>
              </a:rPr>
              <a:t>“Rethinking </a:t>
            </a:r>
            <a:r>
              <a:rPr sz="800" spc="-5" dirty="0">
                <a:latin typeface="Arial"/>
                <a:cs typeface="Arial"/>
              </a:rPr>
              <a:t>the Inception Architecture for Computer Vision”, arXiv</a:t>
            </a:r>
            <a:r>
              <a:rPr sz="800" spc="-20" dirty="0">
                <a:latin typeface="Arial"/>
                <a:cs typeface="Arial"/>
              </a:rPr>
              <a:t> </a:t>
            </a:r>
            <a:r>
              <a:rPr sz="800" spc="-5" dirty="0">
                <a:latin typeface="Arial"/>
                <a:cs typeface="Arial"/>
              </a:rPr>
              <a:t>2016</a:t>
            </a:r>
            <a:endParaRPr sz="800">
              <a:latin typeface="Arial"/>
              <a:cs typeface="Arial"/>
            </a:endParaRPr>
          </a:p>
          <a:p>
            <a:pPr marL="12700">
              <a:lnSpc>
                <a:spcPct val="100000"/>
              </a:lnSpc>
              <a:spcBef>
                <a:spcPts val="15"/>
              </a:spcBef>
            </a:pPr>
            <a:r>
              <a:rPr sz="800" spc="-5" dirty="0">
                <a:latin typeface="Arial"/>
                <a:cs typeface="Arial"/>
              </a:rPr>
              <a:t>Inception ResNet: Szegedy et al, </a:t>
            </a:r>
            <a:r>
              <a:rPr sz="800" dirty="0">
                <a:latin typeface="Arial"/>
                <a:cs typeface="Arial"/>
              </a:rPr>
              <a:t>“Inception-V4, </a:t>
            </a:r>
            <a:r>
              <a:rPr sz="800" spc="-5" dirty="0">
                <a:latin typeface="Arial"/>
                <a:cs typeface="Arial"/>
              </a:rPr>
              <a:t>Inception-ResNet and the Impact of Residual Connections on Learning”, arXiv</a:t>
            </a:r>
            <a:r>
              <a:rPr sz="800" spc="-20" dirty="0">
                <a:latin typeface="Arial"/>
                <a:cs typeface="Arial"/>
              </a:rPr>
              <a:t> </a:t>
            </a:r>
            <a:r>
              <a:rPr sz="800" spc="-5" dirty="0">
                <a:latin typeface="Arial"/>
                <a:cs typeface="Arial"/>
              </a:rPr>
              <a:t>2016</a:t>
            </a:r>
            <a:endParaRPr sz="800">
              <a:latin typeface="Arial"/>
              <a:cs typeface="Arial"/>
            </a:endParaRPr>
          </a:p>
        </p:txBody>
      </p:sp>
      <p:sp>
        <p:nvSpPr>
          <p:cNvPr id="5" name="object 5"/>
          <p:cNvSpPr txBox="1"/>
          <p:nvPr/>
        </p:nvSpPr>
        <p:spPr>
          <a:xfrm>
            <a:off x="2811625" y="1010306"/>
            <a:ext cx="1838960" cy="1404620"/>
          </a:xfrm>
          <a:prstGeom prst="rect">
            <a:avLst/>
          </a:prstGeom>
        </p:spPr>
        <p:txBody>
          <a:bodyPr vert="horz" wrap="square" lIns="0" tIns="10795" rIns="0" bIns="0" rtlCol="0">
            <a:spAutoFit/>
          </a:bodyPr>
          <a:lstStyle/>
          <a:p>
            <a:pPr marL="12700" marR="5080">
              <a:lnSpc>
                <a:spcPct val="100699"/>
              </a:lnSpc>
              <a:spcBef>
                <a:spcPts val="85"/>
              </a:spcBef>
            </a:pPr>
            <a:r>
              <a:rPr sz="1800" b="1" spc="-5" dirty="0">
                <a:latin typeface="Arial"/>
                <a:cs typeface="Arial"/>
              </a:rPr>
              <a:t>Object</a:t>
            </a:r>
            <a:r>
              <a:rPr sz="1800" b="1" spc="-90" dirty="0">
                <a:latin typeface="Arial"/>
                <a:cs typeface="Arial"/>
              </a:rPr>
              <a:t> </a:t>
            </a:r>
            <a:r>
              <a:rPr sz="1800" b="1" spc="-5" dirty="0">
                <a:latin typeface="Arial"/>
                <a:cs typeface="Arial"/>
              </a:rPr>
              <a:t>Detection  architecture  </a:t>
            </a:r>
            <a:r>
              <a:rPr sz="1800" spc="-5" dirty="0">
                <a:latin typeface="Arial"/>
                <a:cs typeface="Arial"/>
              </a:rPr>
              <a:t>Faster</a:t>
            </a:r>
            <a:r>
              <a:rPr sz="1800" spc="-20" dirty="0">
                <a:latin typeface="Arial"/>
                <a:cs typeface="Arial"/>
              </a:rPr>
              <a:t> </a:t>
            </a:r>
            <a:r>
              <a:rPr sz="1800" spc="-5" dirty="0">
                <a:latin typeface="Arial"/>
                <a:cs typeface="Arial"/>
              </a:rPr>
              <a:t>R-CNN</a:t>
            </a:r>
            <a:endParaRPr sz="1800">
              <a:latin typeface="Arial"/>
              <a:cs typeface="Arial"/>
            </a:endParaRPr>
          </a:p>
          <a:p>
            <a:pPr marL="12700" marR="1107440">
              <a:lnSpc>
                <a:spcPct val="100699"/>
              </a:lnSpc>
            </a:pPr>
            <a:r>
              <a:rPr sz="1800" spc="-5" dirty="0">
                <a:latin typeface="Arial"/>
                <a:cs typeface="Arial"/>
              </a:rPr>
              <a:t>R-FCN  SSD</a:t>
            </a:r>
            <a:endParaRPr sz="1800">
              <a:latin typeface="Arial"/>
              <a:cs typeface="Arial"/>
            </a:endParaRPr>
          </a:p>
        </p:txBody>
      </p:sp>
      <p:sp>
        <p:nvSpPr>
          <p:cNvPr id="6" name="object 6"/>
          <p:cNvSpPr txBox="1"/>
          <p:nvPr/>
        </p:nvSpPr>
        <p:spPr>
          <a:xfrm>
            <a:off x="2811625" y="2637506"/>
            <a:ext cx="2157095" cy="852169"/>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Arial"/>
                <a:cs typeface="Arial"/>
              </a:rPr>
              <a:t>Image</a:t>
            </a:r>
            <a:r>
              <a:rPr sz="1800" b="1" spc="-15" dirty="0">
                <a:latin typeface="Arial"/>
                <a:cs typeface="Arial"/>
              </a:rPr>
              <a:t> </a:t>
            </a:r>
            <a:r>
              <a:rPr sz="1800" b="1" spc="-5" dirty="0">
                <a:latin typeface="Arial"/>
                <a:cs typeface="Arial"/>
              </a:rPr>
              <a:t>Size</a:t>
            </a:r>
            <a:endParaRPr sz="1800">
              <a:latin typeface="Arial"/>
              <a:cs typeface="Arial"/>
            </a:endParaRPr>
          </a:p>
          <a:p>
            <a:pPr marL="12700">
              <a:lnSpc>
                <a:spcPct val="100000"/>
              </a:lnSpc>
              <a:spcBef>
                <a:spcPts val="15"/>
              </a:spcBef>
            </a:pPr>
            <a:r>
              <a:rPr sz="1800" b="1" dirty="0">
                <a:latin typeface="Arial"/>
                <a:cs typeface="Arial"/>
              </a:rPr>
              <a:t># </a:t>
            </a:r>
            <a:r>
              <a:rPr sz="1800" b="1" spc="-5" dirty="0">
                <a:latin typeface="Arial"/>
                <a:cs typeface="Arial"/>
              </a:rPr>
              <a:t>Region</a:t>
            </a:r>
            <a:r>
              <a:rPr sz="1800" b="1" spc="-95" dirty="0">
                <a:latin typeface="Arial"/>
                <a:cs typeface="Arial"/>
              </a:rPr>
              <a:t> </a:t>
            </a:r>
            <a:r>
              <a:rPr sz="1800" b="1" spc="-5" dirty="0">
                <a:latin typeface="Arial"/>
                <a:cs typeface="Arial"/>
              </a:rPr>
              <a:t>Proposals</a:t>
            </a:r>
            <a:endParaRPr sz="1800">
              <a:latin typeface="Arial"/>
              <a:cs typeface="Arial"/>
            </a:endParaRPr>
          </a:p>
          <a:p>
            <a:pPr marL="12700">
              <a:lnSpc>
                <a:spcPct val="100000"/>
              </a:lnSpc>
              <a:spcBef>
                <a:spcPts val="15"/>
              </a:spcBef>
            </a:pPr>
            <a:r>
              <a:rPr sz="1800" b="1" dirty="0">
                <a:latin typeface="Arial"/>
                <a:cs typeface="Arial"/>
              </a:rPr>
              <a:t>…</a:t>
            </a:r>
            <a:endParaRPr sz="1800">
              <a:latin typeface="Arial"/>
              <a:cs typeface="Arial"/>
            </a:endParaRPr>
          </a:p>
        </p:txBody>
      </p:sp>
      <p:sp>
        <p:nvSpPr>
          <p:cNvPr id="7" name="object 7"/>
          <p:cNvSpPr txBox="1"/>
          <p:nvPr/>
        </p:nvSpPr>
        <p:spPr>
          <a:xfrm>
            <a:off x="6014950" y="1054306"/>
            <a:ext cx="1698625" cy="1128395"/>
          </a:xfrm>
          <a:prstGeom prst="rect">
            <a:avLst/>
          </a:prstGeom>
        </p:spPr>
        <p:txBody>
          <a:bodyPr vert="horz" wrap="square" lIns="0" tIns="10795" rIns="0" bIns="0" rtlCol="0">
            <a:spAutoFit/>
          </a:bodyPr>
          <a:lstStyle/>
          <a:p>
            <a:pPr marL="12700" marR="5080">
              <a:lnSpc>
                <a:spcPct val="100699"/>
              </a:lnSpc>
              <a:spcBef>
                <a:spcPts val="85"/>
              </a:spcBef>
            </a:pPr>
            <a:r>
              <a:rPr sz="1800" b="1" spc="-5" dirty="0">
                <a:latin typeface="Arial"/>
                <a:cs typeface="Arial"/>
              </a:rPr>
              <a:t>Takeaways  </a:t>
            </a:r>
            <a:r>
              <a:rPr sz="1800" spc="-5" dirty="0">
                <a:latin typeface="Arial"/>
                <a:cs typeface="Arial"/>
              </a:rPr>
              <a:t>Faster R-CNN</a:t>
            </a:r>
            <a:r>
              <a:rPr sz="1800" spc="-95" dirty="0">
                <a:latin typeface="Arial"/>
                <a:cs typeface="Arial"/>
              </a:rPr>
              <a:t> </a:t>
            </a:r>
            <a:r>
              <a:rPr sz="1800" spc="-5" dirty="0">
                <a:latin typeface="Arial"/>
                <a:cs typeface="Arial"/>
              </a:rPr>
              <a:t>is  </a:t>
            </a:r>
            <a:r>
              <a:rPr sz="1800" dirty="0">
                <a:latin typeface="Arial"/>
                <a:cs typeface="Arial"/>
              </a:rPr>
              <a:t>slower </a:t>
            </a:r>
            <a:r>
              <a:rPr sz="1800" spc="-5" dirty="0">
                <a:latin typeface="Arial"/>
                <a:cs typeface="Arial"/>
              </a:rPr>
              <a:t>but </a:t>
            </a:r>
            <a:r>
              <a:rPr sz="1800" dirty="0">
                <a:latin typeface="Arial"/>
                <a:cs typeface="Arial"/>
              </a:rPr>
              <a:t>more  </a:t>
            </a:r>
            <a:r>
              <a:rPr sz="1800" spc="-5" dirty="0">
                <a:latin typeface="Arial"/>
                <a:cs typeface="Arial"/>
              </a:rPr>
              <a:t>accurate</a:t>
            </a:r>
            <a:endParaRPr sz="1800">
              <a:latin typeface="Arial"/>
              <a:cs typeface="Arial"/>
            </a:endParaRPr>
          </a:p>
        </p:txBody>
      </p:sp>
      <p:sp>
        <p:nvSpPr>
          <p:cNvPr id="8" name="object 8"/>
          <p:cNvSpPr txBox="1"/>
          <p:nvPr/>
        </p:nvSpPr>
        <p:spPr>
          <a:xfrm>
            <a:off x="6014950" y="2435431"/>
            <a:ext cx="1661795" cy="852169"/>
          </a:xfrm>
          <a:prstGeom prst="rect">
            <a:avLst/>
          </a:prstGeom>
        </p:spPr>
        <p:txBody>
          <a:bodyPr vert="horz" wrap="square" lIns="0" tIns="10795" rIns="0" bIns="0" rtlCol="0">
            <a:spAutoFit/>
          </a:bodyPr>
          <a:lstStyle/>
          <a:p>
            <a:pPr marL="12700" marR="5080">
              <a:lnSpc>
                <a:spcPct val="100699"/>
              </a:lnSpc>
              <a:spcBef>
                <a:spcPts val="85"/>
              </a:spcBef>
            </a:pPr>
            <a:r>
              <a:rPr sz="1800" spc="-5" dirty="0">
                <a:latin typeface="Arial"/>
                <a:cs typeface="Arial"/>
              </a:rPr>
              <a:t>SSD is </a:t>
            </a:r>
            <a:r>
              <a:rPr sz="1800" dirty="0">
                <a:latin typeface="Arial"/>
                <a:cs typeface="Arial"/>
              </a:rPr>
              <a:t>much  </a:t>
            </a:r>
            <a:r>
              <a:rPr sz="1800" spc="-5" dirty="0">
                <a:latin typeface="Arial"/>
                <a:cs typeface="Arial"/>
              </a:rPr>
              <a:t>faster but not</a:t>
            </a:r>
            <a:r>
              <a:rPr sz="1800" spc="-90" dirty="0">
                <a:latin typeface="Arial"/>
                <a:cs typeface="Arial"/>
              </a:rPr>
              <a:t> </a:t>
            </a:r>
            <a:r>
              <a:rPr sz="1800" spc="-5" dirty="0">
                <a:latin typeface="Arial"/>
                <a:cs typeface="Arial"/>
              </a:rPr>
              <a:t>as  accurate</a:t>
            </a:r>
            <a:endParaRPr sz="1800">
              <a:latin typeface="Arial"/>
              <a:cs typeface="Arial"/>
            </a:endParaRPr>
          </a:p>
        </p:txBody>
      </p:sp>
      <p:sp>
        <p:nvSpPr>
          <p:cNvPr id="10" name="Footer Placeholder 9">
            <a:extLst>
              <a:ext uri="{FF2B5EF4-FFF2-40B4-BE49-F238E27FC236}">
                <a16:creationId xmlns:a16="http://schemas.microsoft.com/office/drawing/2014/main" id="{EA56479B-E40B-44AF-AB18-A0F997BD6B22}"/>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2950" y="57150"/>
            <a:ext cx="8913450" cy="443711"/>
          </a:xfrm>
          <a:prstGeom prst="rect">
            <a:avLst/>
          </a:prstGeom>
        </p:spPr>
        <p:txBody>
          <a:bodyPr vert="horz" wrap="square" lIns="0" tIns="12700" rIns="0" bIns="0" rtlCol="0">
            <a:spAutoFit/>
          </a:bodyPr>
          <a:lstStyle/>
          <a:p>
            <a:pPr marL="12700">
              <a:lnSpc>
                <a:spcPct val="100000"/>
              </a:lnSpc>
              <a:spcBef>
                <a:spcPts val="100"/>
              </a:spcBef>
            </a:pPr>
            <a:r>
              <a:rPr sz="2800" spc="-10" dirty="0"/>
              <a:t>Aside: </a:t>
            </a:r>
            <a:r>
              <a:rPr sz="2800" spc="-5" dirty="0"/>
              <a:t>Object Detection </a:t>
            </a:r>
            <a:r>
              <a:rPr sz="2800"/>
              <a:t>+</a:t>
            </a:r>
            <a:r>
              <a:rPr sz="2800" spc="-90"/>
              <a:t> </a:t>
            </a:r>
            <a:r>
              <a:rPr sz="2800" spc="-5"/>
              <a:t>Captioning</a:t>
            </a:r>
            <a:r>
              <a:rPr lang="en-US" sz="2800" spc="-5"/>
              <a:t> </a:t>
            </a:r>
            <a:r>
              <a:rPr sz="2800"/>
              <a:t>= </a:t>
            </a:r>
            <a:r>
              <a:rPr sz="2800" spc="-5" dirty="0"/>
              <a:t>Dense</a:t>
            </a:r>
            <a:r>
              <a:rPr sz="2800" spc="-25" dirty="0"/>
              <a:t> </a:t>
            </a:r>
            <a:r>
              <a:rPr sz="2800" spc="-5" dirty="0"/>
              <a:t>Captioning</a:t>
            </a:r>
          </a:p>
        </p:txBody>
      </p:sp>
      <p:sp>
        <p:nvSpPr>
          <p:cNvPr id="3" name="object 3"/>
          <p:cNvSpPr/>
          <p:nvPr/>
        </p:nvSpPr>
        <p:spPr>
          <a:xfrm>
            <a:off x="152400" y="1143473"/>
            <a:ext cx="8821424" cy="2853075"/>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 name="object 4"/>
          <p:cNvSpPr txBox="1"/>
          <p:nvPr/>
        </p:nvSpPr>
        <p:spPr>
          <a:xfrm>
            <a:off x="73025" y="4302310"/>
            <a:ext cx="5546725" cy="262890"/>
          </a:xfrm>
          <a:prstGeom prst="rect">
            <a:avLst/>
          </a:prstGeom>
        </p:spPr>
        <p:txBody>
          <a:bodyPr vert="horz" wrap="square" lIns="0" tIns="635" rIns="0" bIns="0" rtlCol="0">
            <a:spAutoFit/>
          </a:bodyPr>
          <a:lstStyle/>
          <a:p>
            <a:pPr marL="12700" marR="5080">
              <a:lnSpc>
                <a:spcPct val="101600"/>
              </a:lnSpc>
              <a:spcBef>
                <a:spcPts val="5"/>
              </a:spcBef>
            </a:pPr>
            <a:r>
              <a:rPr sz="800" dirty="0">
                <a:latin typeface="Arial"/>
                <a:cs typeface="Arial"/>
              </a:rPr>
              <a:t>Johnson, </a:t>
            </a:r>
            <a:r>
              <a:rPr sz="800" spc="-5" dirty="0">
                <a:latin typeface="Arial"/>
                <a:cs typeface="Arial"/>
              </a:rPr>
              <a:t>Karpathy, and Fei-Fei, </a:t>
            </a:r>
            <a:r>
              <a:rPr sz="800" dirty="0">
                <a:latin typeface="Arial"/>
                <a:cs typeface="Arial"/>
              </a:rPr>
              <a:t>“DenseCap: </a:t>
            </a:r>
            <a:r>
              <a:rPr sz="800" spc="-5" dirty="0">
                <a:latin typeface="Arial"/>
                <a:cs typeface="Arial"/>
              </a:rPr>
              <a:t>Fully Convolutional Localization Networks for Dense Captioning”, CVPR 2016  Figure </a:t>
            </a:r>
            <a:r>
              <a:rPr sz="800" dirty="0">
                <a:latin typeface="Arial"/>
                <a:cs typeface="Arial"/>
              </a:rPr>
              <a:t>copyright </a:t>
            </a:r>
            <a:r>
              <a:rPr sz="800" spc="-5" dirty="0">
                <a:latin typeface="Arial"/>
                <a:cs typeface="Arial"/>
              </a:rPr>
              <a:t>IEEE, 2016. Reproduced for educational</a:t>
            </a:r>
            <a:r>
              <a:rPr sz="800" spc="-15" dirty="0">
                <a:latin typeface="Arial"/>
                <a:cs typeface="Arial"/>
              </a:rPr>
              <a:t> </a:t>
            </a:r>
            <a:r>
              <a:rPr sz="800" spc="-5" dirty="0">
                <a:latin typeface="Arial"/>
                <a:cs typeface="Arial"/>
              </a:rPr>
              <a:t>purposes.</a:t>
            </a:r>
            <a:endParaRPr sz="800">
              <a:latin typeface="Arial"/>
              <a:cs typeface="Arial"/>
            </a:endParaRPr>
          </a:p>
        </p:txBody>
      </p:sp>
      <p:sp>
        <p:nvSpPr>
          <p:cNvPr id="6" name="object 6"/>
          <p:cNvSpPr txBox="1"/>
          <p:nvPr/>
        </p:nvSpPr>
        <p:spPr>
          <a:xfrm>
            <a:off x="7456525" y="4704900"/>
            <a:ext cx="1564005" cy="309245"/>
          </a:xfrm>
          <a:prstGeom prst="rect">
            <a:avLst/>
          </a:prstGeom>
        </p:spPr>
        <p:txBody>
          <a:bodyPr vert="horz" wrap="square" lIns="0" tIns="0" rIns="0" bIns="0" rtlCol="0">
            <a:spAutoFit/>
          </a:bodyPr>
          <a:lstStyle/>
          <a:p>
            <a:pPr marL="12700">
              <a:lnSpc>
                <a:spcPts val="2310"/>
              </a:lnSpc>
            </a:pPr>
            <a:r>
              <a:rPr sz="2000" dirty="0">
                <a:solidFill>
                  <a:srgbClr val="FFFFFF"/>
                </a:solidFill>
                <a:latin typeface="Arial"/>
                <a:cs typeface="Arial"/>
              </a:rPr>
              <a:t>May </a:t>
            </a:r>
            <a:r>
              <a:rPr sz="2000" spc="-5" dirty="0">
                <a:solidFill>
                  <a:srgbClr val="FFFFFF"/>
                </a:solidFill>
                <a:latin typeface="Arial"/>
                <a:cs typeface="Arial"/>
              </a:rPr>
              <a:t>10,</a:t>
            </a:r>
            <a:r>
              <a:rPr sz="2000" spc="-95" dirty="0">
                <a:solidFill>
                  <a:srgbClr val="FFFFFF"/>
                </a:solidFill>
                <a:latin typeface="Arial"/>
                <a:cs typeface="Arial"/>
              </a:rPr>
              <a:t> </a:t>
            </a:r>
            <a:r>
              <a:rPr sz="2000" spc="-5" dirty="0">
                <a:solidFill>
                  <a:srgbClr val="FFFFFF"/>
                </a:solidFill>
                <a:latin typeface="Arial"/>
                <a:cs typeface="Arial"/>
              </a:rPr>
              <a:t>2017</a:t>
            </a:r>
            <a:endParaRPr sz="2000">
              <a:latin typeface="Arial"/>
              <a:cs typeface="Arial"/>
            </a:endParaRPr>
          </a:p>
        </p:txBody>
      </p:sp>
      <p:sp>
        <p:nvSpPr>
          <p:cNvPr id="5" name="Footer Placeholder 4">
            <a:extLst>
              <a:ext uri="{FF2B5EF4-FFF2-40B4-BE49-F238E27FC236}">
                <a16:creationId xmlns:a16="http://schemas.microsoft.com/office/drawing/2014/main" id="{3B891B50-5360-470A-99B0-90B37539AB0D}"/>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2950" y="57150"/>
            <a:ext cx="8456250" cy="443711"/>
          </a:xfrm>
          <a:prstGeom prst="rect">
            <a:avLst/>
          </a:prstGeom>
        </p:spPr>
        <p:txBody>
          <a:bodyPr vert="horz" wrap="square" lIns="0" tIns="12700" rIns="0" bIns="0" rtlCol="0">
            <a:spAutoFit/>
          </a:bodyPr>
          <a:lstStyle/>
          <a:p>
            <a:pPr marL="12700">
              <a:lnSpc>
                <a:spcPct val="100000"/>
              </a:lnSpc>
              <a:spcBef>
                <a:spcPts val="100"/>
              </a:spcBef>
            </a:pPr>
            <a:r>
              <a:rPr sz="2800" spc="-10" dirty="0"/>
              <a:t>Aside: </a:t>
            </a:r>
            <a:r>
              <a:rPr sz="2800" spc="-5" dirty="0"/>
              <a:t>Object Detection </a:t>
            </a:r>
            <a:r>
              <a:rPr sz="2800"/>
              <a:t>+</a:t>
            </a:r>
            <a:r>
              <a:rPr sz="2800" spc="-90"/>
              <a:t> </a:t>
            </a:r>
            <a:r>
              <a:rPr sz="2800" spc="-5"/>
              <a:t>Captioning</a:t>
            </a:r>
            <a:r>
              <a:rPr lang="en-US" sz="2800" spc="-5"/>
              <a:t> </a:t>
            </a:r>
            <a:r>
              <a:rPr sz="2800"/>
              <a:t>= </a:t>
            </a:r>
            <a:r>
              <a:rPr sz="2800" spc="-5" dirty="0"/>
              <a:t>Dense</a:t>
            </a:r>
            <a:r>
              <a:rPr sz="2800" spc="-25" dirty="0"/>
              <a:t> </a:t>
            </a:r>
            <a:r>
              <a:rPr sz="2800" spc="-5" dirty="0"/>
              <a:t>Captioning</a:t>
            </a:r>
          </a:p>
        </p:txBody>
      </p:sp>
      <p:sp>
        <p:nvSpPr>
          <p:cNvPr id="3" name="object 3"/>
          <p:cNvSpPr/>
          <p:nvPr/>
        </p:nvSpPr>
        <p:spPr>
          <a:xfrm>
            <a:off x="1280801" y="1004525"/>
            <a:ext cx="6641892" cy="3157356"/>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 name="object 4"/>
          <p:cNvSpPr txBox="1"/>
          <p:nvPr/>
        </p:nvSpPr>
        <p:spPr>
          <a:xfrm>
            <a:off x="73025" y="4302310"/>
            <a:ext cx="5546725" cy="262890"/>
          </a:xfrm>
          <a:prstGeom prst="rect">
            <a:avLst/>
          </a:prstGeom>
        </p:spPr>
        <p:txBody>
          <a:bodyPr vert="horz" wrap="square" lIns="0" tIns="635" rIns="0" bIns="0" rtlCol="0">
            <a:spAutoFit/>
          </a:bodyPr>
          <a:lstStyle/>
          <a:p>
            <a:pPr marL="12700" marR="5080">
              <a:lnSpc>
                <a:spcPct val="101600"/>
              </a:lnSpc>
              <a:spcBef>
                <a:spcPts val="5"/>
              </a:spcBef>
            </a:pPr>
            <a:r>
              <a:rPr sz="800" dirty="0">
                <a:latin typeface="Arial"/>
                <a:cs typeface="Arial"/>
              </a:rPr>
              <a:t>Johnson, </a:t>
            </a:r>
            <a:r>
              <a:rPr sz="800" spc="-5" dirty="0">
                <a:latin typeface="Arial"/>
                <a:cs typeface="Arial"/>
              </a:rPr>
              <a:t>Karpathy, and Fei-Fei, </a:t>
            </a:r>
            <a:r>
              <a:rPr sz="800" dirty="0">
                <a:latin typeface="Arial"/>
                <a:cs typeface="Arial"/>
              </a:rPr>
              <a:t>“DenseCap: </a:t>
            </a:r>
            <a:r>
              <a:rPr sz="800" spc="-5" dirty="0">
                <a:latin typeface="Arial"/>
                <a:cs typeface="Arial"/>
              </a:rPr>
              <a:t>Fully Convolutional Localization Networks for Dense Captioning”, CVPR 2016  Figure </a:t>
            </a:r>
            <a:r>
              <a:rPr sz="800" dirty="0">
                <a:latin typeface="Arial"/>
                <a:cs typeface="Arial"/>
              </a:rPr>
              <a:t>copyright </a:t>
            </a:r>
            <a:r>
              <a:rPr sz="800" spc="-5" dirty="0">
                <a:latin typeface="Arial"/>
                <a:cs typeface="Arial"/>
              </a:rPr>
              <a:t>IEEE, 2016. Reproduced for educational</a:t>
            </a:r>
            <a:r>
              <a:rPr sz="800" spc="-15" dirty="0">
                <a:latin typeface="Arial"/>
                <a:cs typeface="Arial"/>
              </a:rPr>
              <a:t> </a:t>
            </a:r>
            <a:r>
              <a:rPr sz="800" spc="-5" dirty="0">
                <a:latin typeface="Arial"/>
                <a:cs typeface="Arial"/>
              </a:rPr>
              <a:t>purposes.</a:t>
            </a:r>
            <a:endParaRPr sz="800">
              <a:latin typeface="Arial"/>
              <a:cs typeface="Arial"/>
            </a:endParaRPr>
          </a:p>
        </p:txBody>
      </p:sp>
      <p:sp>
        <p:nvSpPr>
          <p:cNvPr id="6" name="object 6"/>
          <p:cNvSpPr txBox="1"/>
          <p:nvPr/>
        </p:nvSpPr>
        <p:spPr>
          <a:xfrm>
            <a:off x="7456525" y="4704900"/>
            <a:ext cx="1564005" cy="309245"/>
          </a:xfrm>
          <a:prstGeom prst="rect">
            <a:avLst/>
          </a:prstGeom>
        </p:spPr>
        <p:txBody>
          <a:bodyPr vert="horz" wrap="square" lIns="0" tIns="0" rIns="0" bIns="0" rtlCol="0">
            <a:spAutoFit/>
          </a:bodyPr>
          <a:lstStyle/>
          <a:p>
            <a:pPr marL="12700">
              <a:lnSpc>
                <a:spcPts val="2310"/>
              </a:lnSpc>
            </a:pPr>
            <a:r>
              <a:rPr sz="2000" dirty="0">
                <a:solidFill>
                  <a:srgbClr val="FFFFFF"/>
                </a:solidFill>
                <a:latin typeface="Arial"/>
                <a:cs typeface="Arial"/>
              </a:rPr>
              <a:t>May </a:t>
            </a:r>
            <a:r>
              <a:rPr sz="2000" spc="-5" dirty="0">
                <a:solidFill>
                  <a:srgbClr val="FFFFFF"/>
                </a:solidFill>
                <a:latin typeface="Arial"/>
                <a:cs typeface="Arial"/>
              </a:rPr>
              <a:t>10,</a:t>
            </a:r>
            <a:r>
              <a:rPr sz="2000" spc="-95" dirty="0">
                <a:solidFill>
                  <a:srgbClr val="FFFFFF"/>
                </a:solidFill>
                <a:latin typeface="Arial"/>
                <a:cs typeface="Arial"/>
              </a:rPr>
              <a:t> </a:t>
            </a:r>
            <a:r>
              <a:rPr sz="2000" spc="-5" dirty="0">
                <a:solidFill>
                  <a:srgbClr val="FFFFFF"/>
                </a:solidFill>
                <a:latin typeface="Arial"/>
                <a:cs typeface="Arial"/>
              </a:rPr>
              <a:t>2017</a:t>
            </a:r>
            <a:endParaRPr sz="2000">
              <a:latin typeface="Arial"/>
              <a:cs typeface="Arial"/>
            </a:endParaRPr>
          </a:p>
        </p:txBody>
      </p:sp>
      <p:sp>
        <p:nvSpPr>
          <p:cNvPr id="5" name="Footer Placeholder 4">
            <a:extLst>
              <a:ext uri="{FF2B5EF4-FFF2-40B4-BE49-F238E27FC236}">
                <a16:creationId xmlns:a16="http://schemas.microsoft.com/office/drawing/2014/main" id="{9765168F-8076-4012-A884-B9A8B008839E}"/>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54245" y="514350"/>
            <a:ext cx="4288790" cy="443711"/>
          </a:xfrm>
          <a:prstGeom prst="rect">
            <a:avLst/>
          </a:prstGeom>
        </p:spPr>
        <p:txBody>
          <a:bodyPr vert="horz" wrap="square" lIns="0" tIns="12700" rIns="0" bIns="0" rtlCol="0">
            <a:spAutoFit/>
          </a:bodyPr>
          <a:lstStyle/>
          <a:p>
            <a:pPr marL="12700">
              <a:lnSpc>
                <a:spcPct val="100000"/>
              </a:lnSpc>
              <a:spcBef>
                <a:spcPts val="100"/>
              </a:spcBef>
            </a:pPr>
            <a:r>
              <a:rPr sz="2800" spc="-5" dirty="0"/>
              <a:t>Last time: </a:t>
            </a:r>
            <a:r>
              <a:rPr sz="2800" spc="-5"/>
              <a:t>Neural</a:t>
            </a:r>
            <a:r>
              <a:rPr sz="2800" spc="-90"/>
              <a:t> </a:t>
            </a:r>
            <a:r>
              <a:rPr sz="2800" spc="-5"/>
              <a:t>Networks</a:t>
            </a:r>
            <a:endParaRPr sz="2800"/>
          </a:p>
        </p:txBody>
      </p:sp>
      <p:sp>
        <p:nvSpPr>
          <p:cNvPr id="22" name="object 22"/>
          <p:cNvSpPr txBox="1"/>
          <p:nvPr/>
        </p:nvSpPr>
        <p:spPr>
          <a:xfrm>
            <a:off x="5399125" y="4704900"/>
            <a:ext cx="1238885" cy="309245"/>
          </a:xfrm>
          <a:prstGeom prst="rect">
            <a:avLst/>
          </a:prstGeom>
        </p:spPr>
        <p:txBody>
          <a:bodyPr vert="horz" wrap="square" lIns="0" tIns="0" rIns="0" bIns="0" rtlCol="0">
            <a:spAutoFit/>
          </a:bodyPr>
          <a:lstStyle/>
          <a:p>
            <a:pPr marL="12700">
              <a:lnSpc>
                <a:spcPts val="2310"/>
              </a:lnSpc>
            </a:pPr>
            <a:r>
              <a:rPr sz="2000" spc="-5" dirty="0">
                <a:solidFill>
                  <a:srgbClr val="FFFFFF"/>
                </a:solidFill>
                <a:latin typeface="Arial"/>
                <a:cs typeface="Arial"/>
              </a:rPr>
              <a:t>Lecture </a:t>
            </a:r>
            <a:r>
              <a:rPr sz="2000" dirty="0">
                <a:solidFill>
                  <a:srgbClr val="FFFFFF"/>
                </a:solidFill>
                <a:latin typeface="Arial"/>
                <a:cs typeface="Arial"/>
              </a:rPr>
              <a:t>5</a:t>
            </a:r>
            <a:r>
              <a:rPr sz="2000" spc="-90"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25" name="object 25"/>
          <p:cNvSpPr txBox="1"/>
          <p:nvPr/>
        </p:nvSpPr>
        <p:spPr>
          <a:xfrm>
            <a:off x="6703314" y="4713450"/>
            <a:ext cx="217804" cy="309245"/>
          </a:xfrm>
          <a:prstGeom prst="rect">
            <a:avLst/>
          </a:prstGeom>
        </p:spPr>
        <p:txBody>
          <a:bodyPr vert="horz" wrap="square" lIns="0" tIns="0" rIns="0" bIns="0" rtlCol="0">
            <a:spAutoFit/>
          </a:bodyPr>
          <a:lstStyle/>
          <a:p>
            <a:pPr marL="38100">
              <a:lnSpc>
                <a:spcPts val="2310"/>
              </a:lnSpc>
            </a:pPr>
            <a:fld id="{81D60167-4931-47E6-BA6A-407CBD079E47}" type="slidenum">
              <a:rPr sz="2000" dirty="0">
                <a:solidFill>
                  <a:srgbClr val="FFFFFF"/>
                </a:solidFill>
                <a:latin typeface="Arial"/>
                <a:cs typeface="Arial"/>
              </a:rPr>
              <a:t>2</a:t>
            </a:fld>
            <a:endParaRPr sz="2000">
              <a:latin typeface="Arial"/>
              <a:cs typeface="Arial"/>
            </a:endParaRPr>
          </a:p>
        </p:txBody>
      </p:sp>
      <p:pic>
        <p:nvPicPr>
          <p:cNvPr id="1026" name="Picture 2" descr="Tổng quan về Artificial Neural Network - Viblo">
            <a:extLst>
              <a:ext uri="{FF2B5EF4-FFF2-40B4-BE49-F238E27FC236}">
                <a16:creationId xmlns:a16="http://schemas.microsoft.com/office/drawing/2014/main" id="{96D0BD08-642B-476A-9463-49542BA0D0A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498640" y="1764693"/>
            <a:ext cx="3603662" cy="274447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B7A772CB-22C2-41C5-9C88-82918A0BD8B6}"/>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6C354-8064-4E08-9A56-9CF88A525661}"/>
              </a:ext>
            </a:extLst>
          </p:cNvPr>
          <p:cNvSpPr>
            <a:spLocks noGrp="1"/>
          </p:cNvSpPr>
          <p:nvPr>
            <p:ph type="title"/>
          </p:nvPr>
        </p:nvSpPr>
        <p:spPr/>
        <p:txBody>
          <a:bodyPr/>
          <a:lstStyle/>
          <a:p>
            <a:r>
              <a:rPr lang="en-US"/>
              <a:t>Edge detection example</a:t>
            </a:r>
          </a:p>
        </p:txBody>
      </p:sp>
      <p:sp>
        <p:nvSpPr>
          <p:cNvPr id="3" name="Content Placeholder 2">
            <a:extLst>
              <a:ext uri="{FF2B5EF4-FFF2-40B4-BE49-F238E27FC236}">
                <a16:creationId xmlns:a16="http://schemas.microsoft.com/office/drawing/2014/main" id="{634EC92F-F54B-4490-A649-7B0C1565FCB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059E01E-7D2B-4B9E-AB1C-E2A2329C38C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400" y="1664691"/>
            <a:ext cx="2914650" cy="2792235"/>
          </a:xfrm>
          <a:prstGeom prst="rect">
            <a:avLst/>
          </a:prstGeom>
        </p:spPr>
      </p:pic>
      <p:pic>
        <p:nvPicPr>
          <p:cNvPr id="7" name="Picture 6">
            <a:extLst>
              <a:ext uri="{FF2B5EF4-FFF2-40B4-BE49-F238E27FC236}">
                <a16:creationId xmlns:a16="http://schemas.microsoft.com/office/drawing/2014/main" id="{2F6ED74C-79E1-4673-8AC6-BDE4CCB83E1A}"/>
              </a:ext>
            </a:extLst>
          </p:cNvPr>
          <p:cNvPicPr>
            <a:picLocks noChangeAspect="1"/>
          </p:cNvPicPr>
          <p:nvPr/>
        </p:nvPicPr>
        <p:blipFill>
          <a:blip r:embed="rId3"/>
          <a:stretch>
            <a:fillRect/>
          </a:stretch>
        </p:blipFill>
        <p:spPr>
          <a:xfrm>
            <a:off x="4572000" y="1369219"/>
            <a:ext cx="4085377" cy="1554759"/>
          </a:xfrm>
          <a:prstGeom prst="rect">
            <a:avLst/>
          </a:prstGeom>
        </p:spPr>
      </p:pic>
      <p:pic>
        <p:nvPicPr>
          <p:cNvPr id="9" name="Picture 8">
            <a:extLst>
              <a:ext uri="{FF2B5EF4-FFF2-40B4-BE49-F238E27FC236}">
                <a16:creationId xmlns:a16="http://schemas.microsoft.com/office/drawing/2014/main" id="{DA0973EB-A2AA-462D-A59C-90A3C6AE428B}"/>
              </a:ext>
            </a:extLst>
          </p:cNvPr>
          <p:cNvPicPr>
            <a:picLocks noChangeAspect="1"/>
          </p:cNvPicPr>
          <p:nvPr/>
        </p:nvPicPr>
        <p:blipFill>
          <a:blip r:embed="rId4"/>
          <a:stretch>
            <a:fillRect/>
          </a:stretch>
        </p:blipFill>
        <p:spPr>
          <a:xfrm>
            <a:off x="4981574" y="3136736"/>
            <a:ext cx="1453457" cy="971301"/>
          </a:xfrm>
          <a:prstGeom prst="rect">
            <a:avLst/>
          </a:prstGeom>
        </p:spPr>
      </p:pic>
      <p:pic>
        <p:nvPicPr>
          <p:cNvPr id="10" name="Picture 9">
            <a:extLst>
              <a:ext uri="{FF2B5EF4-FFF2-40B4-BE49-F238E27FC236}">
                <a16:creationId xmlns:a16="http://schemas.microsoft.com/office/drawing/2014/main" id="{69A24724-7BDF-46AA-839C-CEED30692811}"/>
              </a:ext>
            </a:extLst>
          </p:cNvPr>
          <p:cNvPicPr>
            <a:picLocks noChangeAspect="1"/>
          </p:cNvPicPr>
          <p:nvPr/>
        </p:nvPicPr>
        <p:blipFill>
          <a:blip r:embed="rId5"/>
          <a:stretch>
            <a:fillRect/>
          </a:stretch>
        </p:blipFill>
        <p:spPr>
          <a:xfrm>
            <a:off x="7010400" y="3181350"/>
            <a:ext cx="1600200" cy="929374"/>
          </a:xfrm>
          <a:prstGeom prst="rect">
            <a:avLst/>
          </a:prstGeom>
        </p:spPr>
      </p:pic>
      <p:sp>
        <p:nvSpPr>
          <p:cNvPr id="11" name="TextBox 10">
            <a:extLst>
              <a:ext uri="{FF2B5EF4-FFF2-40B4-BE49-F238E27FC236}">
                <a16:creationId xmlns:a16="http://schemas.microsoft.com/office/drawing/2014/main" id="{921691B8-D289-4ACD-86C3-01DE79010862}"/>
              </a:ext>
            </a:extLst>
          </p:cNvPr>
          <p:cNvSpPr txBox="1"/>
          <p:nvPr/>
        </p:nvSpPr>
        <p:spPr>
          <a:xfrm>
            <a:off x="5304691" y="4099578"/>
            <a:ext cx="3131435" cy="338554"/>
          </a:xfrm>
          <a:prstGeom prst="rect">
            <a:avLst/>
          </a:prstGeom>
          <a:noFill/>
        </p:spPr>
        <p:txBody>
          <a:bodyPr wrap="none" rtlCol="0">
            <a:spAutoFit/>
          </a:bodyPr>
          <a:lstStyle/>
          <a:p>
            <a:r>
              <a:rPr lang="en-US" sz="1600"/>
              <a:t>Sobel filter                      </a:t>
            </a:r>
            <a:r>
              <a:rPr lang="en-US" sz="1600">
                <a:effectLst/>
              </a:rPr>
              <a:t>Scharr filter</a:t>
            </a:r>
            <a:r>
              <a:rPr lang="en-US" sz="1600"/>
              <a:t> </a:t>
            </a:r>
          </a:p>
        </p:txBody>
      </p:sp>
      <p:sp>
        <p:nvSpPr>
          <p:cNvPr id="4" name="Footer Placeholder 3">
            <a:extLst>
              <a:ext uri="{FF2B5EF4-FFF2-40B4-BE49-F238E27FC236}">
                <a16:creationId xmlns:a16="http://schemas.microsoft.com/office/drawing/2014/main" id="{55E2303E-EE64-434A-A2B8-4ADA14D0CCDE}"/>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117997620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93787" y="0"/>
            <a:ext cx="6156432" cy="4617324"/>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7456525" y="4704900"/>
            <a:ext cx="1564005" cy="309245"/>
          </a:xfrm>
          <a:prstGeom prst="rect">
            <a:avLst/>
          </a:prstGeom>
        </p:spPr>
        <p:txBody>
          <a:bodyPr vert="horz" wrap="square" lIns="0" tIns="0" rIns="0" bIns="0" rtlCol="0">
            <a:spAutoFit/>
          </a:bodyPr>
          <a:lstStyle/>
          <a:p>
            <a:pPr marL="12700">
              <a:lnSpc>
                <a:spcPts val="2310"/>
              </a:lnSpc>
            </a:pPr>
            <a:r>
              <a:rPr sz="2000" dirty="0">
                <a:solidFill>
                  <a:srgbClr val="FFFFFF"/>
                </a:solidFill>
                <a:latin typeface="Arial"/>
                <a:cs typeface="Arial"/>
              </a:rPr>
              <a:t>May </a:t>
            </a:r>
            <a:r>
              <a:rPr sz="2000" spc="-5" dirty="0">
                <a:solidFill>
                  <a:srgbClr val="FFFFFF"/>
                </a:solidFill>
                <a:latin typeface="Arial"/>
                <a:cs typeface="Arial"/>
              </a:rPr>
              <a:t>10,</a:t>
            </a:r>
            <a:r>
              <a:rPr sz="2000" spc="-95" dirty="0">
                <a:solidFill>
                  <a:srgbClr val="FFFFFF"/>
                </a:solidFill>
                <a:latin typeface="Arial"/>
                <a:cs typeface="Arial"/>
              </a:rPr>
              <a:t> </a:t>
            </a:r>
            <a:r>
              <a:rPr sz="2000" spc="-5" dirty="0">
                <a:solidFill>
                  <a:srgbClr val="FFFFFF"/>
                </a:solidFill>
                <a:latin typeface="Arial"/>
                <a:cs typeface="Arial"/>
              </a:rPr>
              <a:t>2017</a:t>
            </a:r>
            <a:endParaRPr sz="2000">
              <a:latin typeface="Arial"/>
              <a:cs typeface="Arial"/>
            </a:endParaRPr>
          </a:p>
        </p:txBody>
      </p:sp>
      <p:sp>
        <p:nvSpPr>
          <p:cNvPr id="3" name="Footer Placeholder 2">
            <a:extLst>
              <a:ext uri="{FF2B5EF4-FFF2-40B4-BE49-F238E27FC236}">
                <a16:creationId xmlns:a16="http://schemas.microsoft.com/office/drawing/2014/main" id="{3BD3C88B-010E-4A52-AE22-151715444689}"/>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5083843" y="1300488"/>
            <a:ext cx="1182370" cy="505267"/>
          </a:xfrm>
          <a:prstGeom prst="rect">
            <a:avLst/>
          </a:prstGeom>
        </p:spPr>
        <p:txBody>
          <a:bodyPr vert="horz" wrap="square" lIns="0" tIns="12700" rIns="0" bIns="0" rtlCol="0">
            <a:spAutoFit/>
          </a:bodyPr>
          <a:lstStyle/>
          <a:p>
            <a:pPr marL="12700" marR="5080" indent="182880">
              <a:lnSpc>
                <a:spcPct val="100000"/>
              </a:lnSpc>
              <a:spcBef>
                <a:spcPts val="100"/>
              </a:spcBef>
            </a:pPr>
            <a:r>
              <a:rPr sz="1600" spc="-5" dirty="0">
                <a:latin typeface="Arial"/>
                <a:cs typeface="Arial"/>
              </a:rPr>
              <a:t>Object  Detection</a:t>
            </a:r>
            <a:endParaRPr sz="1600">
              <a:latin typeface="Arial"/>
              <a:cs typeface="Arial"/>
            </a:endParaRPr>
          </a:p>
        </p:txBody>
      </p:sp>
      <p:sp>
        <p:nvSpPr>
          <p:cNvPr id="9" name="object 9"/>
          <p:cNvSpPr/>
          <p:nvPr/>
        </p:nvSpPr>
        <p:spPr>
          <a:xfrm>
            <a:off x="4637775" y="1967779"/>
            <a:ext cx="2093699" cy="1798499"/>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 name="object 3"/>
          <p:cNvSpPr/>
          <p:nvPr/>
        </p:nvSpPr>
        <p:spPr>
          <a:xfrm>
            <a:off x="83850" y="1929403"/>
            <a:ext cx="2093699" cy="1812299"/>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 name="object 4"/>
          <p:cNvSpPr txBox="1"/>
          <p:nvPr/>
        </p:nvSpPr>
        <p:spPr>
          <a:xfrm>
            <a:off x="282606" y="1245824"/>
            <a:ext cx="1708785" cy="505267"/>
          </a:xfrm>
          <a:prstGeom prst="rect">
            <a:avLst/>
          </a:prstGeom>
        </p:spPr>
        <p:txBody>
          <a:bodyPr vert="horz" wrap="square" lIns="0" tIns="12700" rIns="0" bIns="0" rtlCol="0">
            <a:spAutoFit/>
          </a:bodyPr>
          <a:lstStyle/>
          <a:p>
            <a:pPr marL="29845">
              <a:lnSpc>
                <a:spcPct val="100000"/>
              </a:lnSpc>
              <a:spcBef>
                <a:spcPts val="100"/>
              </a:spcBef>
            </a:pPr>
            <a:r>
              <a:rPr sz="1600" spc="-5" dirty="0">
                <a:latin typeface="Arial"/>
                <a:cs typeface="Arial"/>
              </a:rPr>
              <a:t>Classification</a:t>
            </a:r>
            <a:endParaRPr sz="1600">
              <a:latin typeface="Arial"/>
              <a:cs typeface="Arial"/>
            </a:endParaRPr>
          </a:p>
          <a:p>
            <a:pPr marL="12700">
              <a:lnSpc>
                <a:spcPct val="100000"/>
              </a:lnSpc>
            </a:pPr>
            <a:r>
              <a:rPr sz="1600" dirty="0">
                <a:latin typeface="Arial"/>
                <a:cs typeface="Arial"/>
              </a:rPr>
              <a:t>+</a:t>
            </a:r>
            <a:r>
              <a:rPr sz="1600" spc="-110" dirty="0">
                <a:latin typeface="Arial"/>
                <a:cs typeface="Arial"/>
              </a:rPr>
              <a:t> </a:t>
            </a:r>
            <a:r>
              <a:rPr sz="1600" spc="-5" dirty="0">
                <a:latin typeface="Arial"/>
                <a:cs typeface="Arial"/>
              </a:rPr>
              <a:t>Localization</a:t>
            </a:r>
            <a:endParaRPr sz="1600">
              <a:latin typeface="Arial"/>
              <a:cs typeface="Arial"/>
            </a:endParaRPr>
          </a:p>
        </p:txBody>
      </p:sp>
      <p:sp>
        <p:nvSpPr>
          <p:cNvPr id="8" name="object 8"/>
          <p:cNvSpPr/>
          <p:nvPr/>
        </p:nvSpPr>
        <p:spPr>
          <a:xfrm>
            <a:off x="176176" y="2249353"/>
            <a:ext cx="1703705" cy="1172845"/>
          </a:xfrm>
          <a:custGeom>
            <a:avLst/>
            <a:gdLst/>
            <a:ahLst/>
            <a:cxnLst/>
            <a:rect l="l" t="t" r="r" b="b"/>
            <a:pathLst>
              <a:path w="1703704" h="1172845">
                <a:moveTo>
                  <a:pt x="0" y="0"/>
                </a:moveTo>
                <a:lnTo>
                  <a:pt x="1703099" y="0"/>
                </a:lnTo>
                <a:lnTo>
                  <a:pt x="1703099" y="1172399"/>
                </a:lnTo>
                <a:lnTo>
                  <a:pt x="0" y="1172399"/>
                </a:lnTo>
                <a:lnTo>
                  <a:pt x="0" y="0"/>
                </a:lnTo>
                <a:close/>
              </a:path>
            </a:pathLst>
          </a:custGeom>
          <a:ln w="76199">
            <a:solidFill>
              <a:srgbClr val="FF0000"/>
            </a:solidFill>
          </a:ln>
        </p:spPr>
        <p:txBody>
          <a:bodyPr wrap="square" lIns="0" tIns="0" rIns="0" bIns="0" rtlCol="0"/>
          <a:lstStyle/>
          <a:p>
            <a:endParaRPr/>
          </a:p>
        </p:txBody>
      </p:sp>
      <p:sp>
        <p:nvSpPr>
          <p:cNvPr id="2" name="object 2"/>
          <p:cNvSpPr txBox="1">
            <a:spLocks noGrp="1"/>
          </p:cNvSpPr>
          <p:nvPr>
            <p:ph type="title"/>
          </p:nvPr>
        </p:nvSpPr>
        <p:spPr>
          <a:xfrm>
            <a:off x="382950" y="133350"/>
            <a:ext cx="7160850" cy="520655"/>
          </a:xfrm>
          <a:prstGeom prst="rect">
            <a:avLst/>
          </a:prstGeom>
        </p:spPr>
        <p:txBody>
          <a:bodyPr vert="horz" wrap="square" lIns="0" tIns="12700" rIns="0" bIns="0" rtlCol="0">
            <a:spAutoFit/>
          </a:bodyPr>
          <a:lstStyle/>
          <a:p>
            <a:pPr marL="12700">
              <a:lnSpc>
                <a:spcPct val="100000"/>
              </a:lnSpc>
              <a:spcBef>
                <a:spcPts val="100"/>
              </a:spcBef>
            </a:pPr>
            <a:r>
              <a:rPr lang="en-US" sz="3200"/>
              <a:t>Semantic Segmentation</a:t>
            </a:r>
            <a:endParaRPr sz="3200" spc="-5" dirty="0"/>
          </a:p>
        </p:txBody>
      </p:sp>
      <p:sp>
        <p:nvSpPr>
          <p:cNvPr id="7" name="object 7"/>
          <p:cNvSpPr txBox="1"/>
          <p:nvPr/>
        </p:nvSpPr>
        <p:spPr>
          <a:xfrm>
            <a:off x="7069001" y="1222137"/>
            <a:ext cx="1701800" cy="505267"/>
          </a:xfrm>
          <a:prstGeom prst="rect">
            <a:avLst/>
          </a:prstGeom>
        </p:spPr>
        <p:txBody>
          <a:bodyPr vert="horz" wrap="square" lIns="0" tIns="12700" rIns="0" bIns="0" rtlCol="0">
            <a:spAutoFit/>
          </a:bodyPr>
          <a:lstStyle/>
          <a:p>
            <a:pPr marL="12700" marR="5080" indent="323850">
              <a:lnSpc>
                <a:spcPct val="100000"/>
              </a:lnSpc>
              <a:spcBef>
                <a:spcPts val="100"/>
              </a:spcBef>
            </a:pPr>
            <a:r>
              <a:rPr sz="1600" spc="-5" dirty="0">
                <a:latin typeface="Arial"/>
                <a:cs typeface="Arial"/>
              </a:rPr>
              <a:t>Instance  Segmentation</a:t>
            </a:r>
            <a:endParaRPr sz="1600">
              <a:latin typeface="Arial"/>
              <a:cs typeface="Arial"/>
            </a:endParaRPr>
          </a:p>
        </p:txBody>
      </p:sp>
      <p:sp>
        <p:nvSpPr>
          <p:cNvPr id="10" name="object 10"/>
          <p:cNvSpPr/>
          <p:nvPr/>
        </p:nvSpPr>
        <p:spPr>
          <a:xfrm>
            <a:off x="6917425" y="1967779"/>
            <a:ext cx="2106875" cy="1812299"/>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1" name="object 11"/>
          <p:cNvSpPr/>
          <p:nvPr/>
        </p:nvSpPr>
        <p:spPr>
          <a:xfrm>
            <a:off x="7327080" y="2726447"/>
            <a:ext cx="706120" cy="1053465"/>
          </a:xfrm>
          <a:custGeom>
            <a:avLst/>
            <a:gdLst/>
            <a:ahLst/>
            <a:cxnLst/>
            <a:rect l="l" t="t" r="r" b="b"/>
            <a:pathLst>
              <a:path w="706120" h="1053464">
                <a:moveTo>
                  <a:pt x="478725" y="37759"/>
                </a:moveTo>
                <a:lnTo>
                  <a:pt x="294435" y="37759"/>
                </a:lnTo>
                <a:lnTo>
                  <a:pt x="323695" y="12580"/>
                </a:lnTo>
                <a:lnTo>
                  <a:pt x="424281" y="0"/>
                </a:lnTo>
                <a:lnTo>
                  <a:pt x="478725" y="37759"/>
                </a:lnTo>
                <a:close/>
              </a:path>
              <a:path w="706120" h="1053464">
                <a:moveTo>
                  <a:pt x="591616" y="54542"/>
                </a:moveTo>
                <a:lnTo>
                  <a:pt x="502924" y="54542"/>
                </a:lnTo>
                <a:lnTo>
                  <a:pt x="544980" y="18879"/>
                </a:lnTo>
                <a:lnTo>
                  <a:pt x="591616" y="54542"/>
                </a:lnTo>
                <a:close/>
              </a:path>
              <a:path w="706120" h="1053464">
                <a:moveTo>
                  <a:pt x="669950" y="507684"/>
                </a:moveTo>
                <a:lnTo>
                  <a:pt x="181055" y="507684"/>
                </a:lnTo>
                <a:lnTo>
                  <a:pt x="230430" y="390203"/>
                </a:lnTo>
                <a:lnTo>
                  <a:pt x="153622" y="306288"/>
                </a:lnTo>
                <a:lnTo>
                  <a:pt x="201169" y="138458"/>
                </a:lnTo>
                <a:lnTo>
                  <a:pt x="175564" y="94399"/>
                </a:lnTo>
                <a:lnTo>
                  <a:pt x="201169" y="23073"/>
                </a:lnTo>
                <a:lnTo>
                  <a:pt x="294435" y="37759"/>
                </a:lnTo>
                <a:lnTo>
                  <a:pt x="478725" y="37759"/>
                </a:lnTo>
                <a:lnTo>
                  <a:pt x="502924" y="54542"/>
                </a:lnTo>
                <a:lnTo>
                  <a:pt x="591616" y="54542"/>
                </a:lnTo>
                <a:lnTo>
                  <a:pt x="605337" y="65035"/>
                </a:lnTo>
                <a:lnTo>
                  <a:pt x="596190" y="148950"/>
                </a:lnTo>
                <a:lnTo>
                  <a:pt x="612648" y="209783"/>
                </a:lnTo>
                <a:lnTo>
                  <a:pt x="662023" y="260132"/>
                </a:lnTo>
                <a:lnTo>
                  <a:pt x="638253" y="335660"/>
                </a:lnTo>
                <a:lnTo>
                  <a:pt x="660195" y="356637"/>
                </a:lnTo>
                <a:lnTo>
                  <a:pt x="669950" y="507684"/>
                </a:lnTo>
                <a:close/>
              </a:path>
              <a:path w="706120" h="1053464">
                <a:moveTo>
                  <a:pt x="107903" y="629359"/>
                </a:moveTo>
                <a:lnTo>
                  <a:pt x="0" y="572720"/>
                </a:lnTo>
                <a:lnTo>
                  <a:pt x="7318" y="396493"/>
                </a:lnTo>
                <a:lnTo>
                  <a:pt x="62176" y="383913"/>
                </a:lnTo>
                <a:lnTo>
                  <a:pt x="181055" y="507684"/>
                </a:lnTo>
                <a:lnTo>
                  <a:pt x="669950" y="507684"/>
                </a:lnTo>
                <a:lnTo>
                  <a:pt x="671170" y="526564"/>
                </a:lnTo>
                <a:lnTo>
                  <a:pt x="705914" y="593697"/>
                </a:lnTo>
                <a:lnTo>
                  <a:pt x="689219" y="614673"/>
                </a:lnTo>
                <a:lnTo>
                  <a:pt x="208481" y="614673"/>
                </a:lnTo>
                <a:lnTo>
                  <a:pt x="107903" y="629359"/>
                </a:lnTo>
                <a:close/>
              </a:path>
              <a:path w="706120" h="1053464">
                <a:moveTo>
                  <a:pt x="166424" y="1053129"/>
                </a:moveTo>
                <a:lnTo>
                  <a:pt x="202997" y="952431"/>
                </a:lnTo>
                <a:lnTo>
                  <a:pt x="173736" y="774116"/>
                </a:lnTo>
                <a:lnTo>
                  <a:pt x="208481" y="614673"/>
                </a:lnTo>
                <a:lnTo>
                  <a:pt x="689219" y="614673"/>
                </a:lnTo>
                <a:lnTo>
                  <a:pt x="629106" y="690201"/>
                </a:lnTo>
                <a:lnTo>
                  <a:pt x="660195" y="797190"/>
                </a:lnTo>
                <a:lnTo>
                  <a:pt x="655173" y="809779"/>
                </a:lnTo>
                <a:lnTo>
                  <a:pt x="466344" y="809779"/>
                </a:lnTo>
                <a:lnTo>
                  <a:pt x="358448" y="816070"/>
                </a:lnTo>
                <a:lnTo>
                  <a:pt x="301754" y="870621"/>
                </a:lnTo>
                <a:lnTo>
                  <a:pt x="340154" y="1051033"/>
                </a:lnTo>
                <a:lnTo>
                  <a:pt x="166424" y="1053129"/>
                </a:lnTo>
                <a:close/>
              </a:path>
              <a:path w="706120" h="1053464">
                <a:moveTo>
                  <a:pt x="561445" y="1044742"/>
                </a:moveTo>
                <a:lnTo>
                  <a:pt x="402339" y="1040549"/>
                </a:lnTo>
                <a:lnTo>
                  <a:pt x="495605" y="872718"/>
                </a:lnTo>
                <a:lnTo>
                  <a:pt x="466344" y="809779"/>
                </a:lnTo>
                <a:lnTo>
                  <a:pt x="655173" y="809779"/>
                </a:lnTo>
                <a:lnTo>
                  <a:pt x="561445" y="1044742"/>
                </a:lnTo>
                <a:close/>
              </a:path>
            </a:pathLst>
          </a:custGeom>
          <a:solidFill>
            <a:srgbClr val="FF0000"/>
          </a:solidFill>
        </p:spPr>
        <p:txBody>
          <a:bodyPr wrap="square" lIns="0" tIns="0" rIns="0" bIns="0" rtlCol="0"/>
          <a:lstStyle/>
          <a:p>
            <a:endParaRPr/>
          </a:p>
        </p:txBody>
      </p:sp>
      <p:sp>
        <p:nvSpPr>
          <p:cNvPr id="12" name="object 12"/>
          <p:cNvSpPr/>
          <p:nvPr/>
        </p:nvSpPr>
        <p:spPr>
          <a:xfrm>
            <a:off x="7327080" y="2726447"/>
            <a:ext cx="706120" cy="1053465"/>
          </a:xfrm>
          <a:custGeom>
            <a:avLst/>
            <a:gdLst/>
            <a:ahLst/>
            <a:cxnLst/>
            <a:rect l="l" t="t" r="r" b="b"/>
            <a:pathLst>
              <a:path w="706120" h="1053464">
                <a:moveTo>
                  <a:pt x="201169" y="138458"/>
                </a:moveTo>
                <a:lnTo>
                  <a:pt x="153622" y="306288"/>
                </a:lnTo>
                <a:lnTo>
                  <a:pt x="230430" y="390203"/>
                </a:lnTo>
                <a:lnTo>
                  <a:pt x="181055" y="507684"/>
                </a:lnTo>
                <a:lnTo>
                  <a:pt x="62176" y="383913"/>
                </a:lnTo>
                <a:lnTo>
                  <a:pt x="7318" y="396493"/>
                </a:lnTo>
                <a:lnTo>
                  <a:pt x="0" y="572720"/>
                </a:lnTo>
                <a:lnTo>
                  <a:pt x="107903" y="629359"/>
                </a:lnTo>
                <a:lnTo>
                  <a:pt x="208481" y="614673"/>
                </a:lnTo>
                <a:lnTo>
                  <a:pt x="173736" y="774116"/>
                </a:lnTo>
                <a:lnTo>
                  <a:pt x="202997" y="952431"/>
                </a:lnTo>
                <a:lnTo>
                  <a:pt x="166424" y="1053129"/>
                </a:lnTo>
                <a:lnTo>
                  <a:pt x="340154" y="1051033"/>
                </a:lnTo>
                <a:lnTo>
                  <a:pt x="301754" y="870621"/>
                </a:lnTo>
                <a:lnTo>
                  <a:pt x="358448" y="816070"/>
                </a:lnTo>
                <a:lnTo>
                  <a:pt x="466344" y="809779"/>
                </a:lnTo>
                <a:lnTo>
                  <a:pt x="495605" y="872718"/>
                </a:lnTo>
                <a:lnTo>
                  <a:pt x="402339" y="1040549"/>
                </a:lnTo>
                <a:lnTo>
                  <a:pt x="561445" y="1044742"/>
                </a:lnTo>
                <a:lnTo>
                  <a:pt x="660195" y="797190"/>
                </a:lnTo>
                <a:lnTo>
                  <a:pt x="629106" y="690201"/>
                </a:lnTo>
                <a:lnTo>
                  <a:pt x="705914" y="593697"/>
                </a:lnTo>
                <a:lnTo>
                  <a:pt x="671170" y="526564"/>
                </a:lnTo>
                <a:lnTo>
                  <a:pt x="660195" y="356637"/>
                </a:lnTo>
                <a:lnTo>
                  <a:pt x="638253" y="335660"/>
                </a:lnTo>
                <a:lnTo>
                  <a:pt x="662023" y="260132"/>
                </a:lnTo>
                <a:lnTo>
                  <a:pt x="612648" y="209783"/>
                </a:lnTo>
                <a:lnTo>
                  <a:pt x="596190" y="148950"/>
                </a:lnTo>
                <a:lnTo>
                  <a:pt x="605337" y="65035"/>
                </a:lnTo>
                <a:lnTo>
                  <a:pt x="544980" y="18879"/>
                </a:lnTo>
                <a:lnTo>
                  <a:pt x="502924" y="54542"/>
                </a:lnTo>
                <a:lnTo>
                  <a:pt x="424281" y="0"/>
                </a:lnTo>
                <a:lnTo>
                  <a:pt x="323695" y="12580"/>
                </a:lnTo>
                <a:lnTo>
                  <a:pt x="294435" y="37759"/>
                </a:lnTo>
                <a:lnTo>
                  <a:pt x="201169" y="23073"/>
                </a:lnTo>
                <a:lnTo>
                  <a:pt x="175564" y="94399"/>
                </a:lnTo>
                <a:lnTo>
                  <a:pt x="201169" y="138458"/>
                </a:lnTo>
                <a:close/>
              </a:path>
            </a:pathLst>
          </a:custGeom>
          <a:ln w="28574">
            <a:solidFill>
              <a:srgbClr val="FF0000"/>
            </a:solidFill>
          </a:ln>
        </p:spPr>
        <p:txBody>
          <a:bodyPr wrap="square" lIns="0" tIns="0" rIns="0" bIns="0" rtlCol="0"/>
          <a:lstStyle/>
          <a:p>
            <a:endParaRPr/>
          </a:p>
        </p:txBody>
      </p:sp>
      <p:sp>
        <p:nvSpPr>
          <p:cNvPr id="13" name="object 13"/>
          <p:cNvSpPr/>
          <p:nvPr/>
        </p:nvSpPr>
        <p:spPr>
          <a:xfrm>
            <a:off x="7975569" y="2855732"/>
            <a:ext cx="372745" cy="819785"/>
          </a:xfrm>
          <a:custGeom>
            <a:avLst/>
            <a:gdLst/>
            <a:ahLst/>
            <a:cxnLst/>
            <a:rect l="l" t="t" r="r" b="b"/>
            <a:pathLst>
              <a:path w="372745" h="819785">
                <a:moveTo>
                  <a:pt x="0" y="757076"/>
                </a:moveTo>
                <a:lnTo>
                  <a:pt x="38199" y="636321"/>
                </a:lnTo>
                <a:lnTo>
                  <a:pt x="30556" y="582906"/>
                </a:lnTo>
                <a:lnTo>
                  <a:pt x="57295" y="506271"/>
                </a:lnTo>
                <a:lnTo>
                  <a:pt x="89760" y="455178"/>
                </a:lnTo>
                <a:lnTo>
                  <a:pt x="51568" y="406406"/>
                </a:lnTo>
                <a:lnTo>
                  <a:pt x="105037" y="53414"/>
                </a:lnTo>
                <a:lnTo>
                  <a:pt x="179519" y="0"/>
                </a:lnTo>
                <a:lnTo>
                  <a:pt x="286466" y="25551"/>
                </a:lnTo>
                <a:lnTo>
                  <a:pt x="317022" y="99865"/>
                </a:lnTo>
                <a:lnTo>
                  <a:pt x="372408" y="141664"/>
                </a:lnTo>
                <a:lnTo>
                  <a:pt x="366674" y="257778"/>
                </a:lnTo>
                <a:lnTo>
                  <a:pt x="366674" y="411048"/>
                </a:lnTo>
                <a:lnTo>
                  <a:pt x="313205" y="520198"/>
                </a:lnTo>
                <a:lnTo>
                  <a:pt x="313205" y="610769"/>
                </a:lnTo>
                <a:lnTo>
                  <a:pt x="118406" y="610769"/>
                </a:lnTo>
                <a:lnTo>
                  <a:pt x="95494" y="627027"/>
                </a:lnTo>
                <a:lnTo>
                  <a:pt x="103129" y="740819"/>
                </a:lnTo>
                <a:lnTo>
                  <a:pt x="0" y="757076"/>
                </a:lnTo>
                <a:close/>
              </a:path>
              <a:path w="372745" h="819785">
                <a:moveTo>
                  <a:pt x="208167" y="819775"/>
                </a:moveTo>
                <a:lnTo>
                  <a:pt x="150872" y="782618"/>
                </a:lnTo>
                <a:lnTo>
                  <a:pt x="217718" y="629348"/>
                </a:lnTo>
                <a:lnTo>
                  <a:pt x="118406" y="610769"/>
                </a:lnTo>
                <a:lnTo>
                  <a:pt x="313205" y="610769"/>
                </a:lnTo>
                <a:lnTo>
                  <a:pt x="313205" y="643284"/>
                </a:lnTo>
                <a:lnTo>
                  <a:pt x="271187" y="712956"/>
                </a:lnTo>
                <a:lnTo>
                  <a:pt x="297927" y="796554"/>
                </a:lnTo>
                <a:lnTo>
                  <a:pt x="208167" y="819775"/>
                </a:lnTo>
                <a:close/>
              </a:path>
            </a:pathLst>
          </a:custGeom>
          <a:solidFill>
            <a:srgbClr val="00FF00"/>
          </a:solidFill>
        </p:spPr>
        <p:txBody>
          <a:bodyPr wrap="square" lIns="0" tIns="0" rIns="0" bIns="0" rtlCol="0"/>
          <a:lstStyle/>
          <a:p>
            <a:endParaRPr/>
          </a:p>
        </p:txBody>
      </p:sp>
      <p:sp>
        <p:nvSpPr>
          <p:cNvPr id="14" name="object 14"/>
          <p:cNvSpPr/>
          <p:nvPr/>
        </p:nvSpPr>
        <p:spPr>
          <a:xfrm>
            <a:off x="7975569" y="2855732"/>
            <a:ext cx="372745" cy="819785"/>
          </a:xfrm>
          <a:custGeom>
            <a:avLst/>
            <a:gdLst/>
            <a:ahLst/>
            <a:cxnLst/>
            <a:rect l="l" t="t" r="r" b="b"/>
            <a:pathLst>
              <a:path w="372745" h="819785">
                <a:moveTo>
                  <a:pt x="51568" y="406406"/>
                </a:moveTo>
                <a:lnTo>
                  <a:pt x="105037" y="53414"/>
                </a:lnTo>
                <a:lnTo>
                  <a:pt x="179519" y="0"/>
                </a:lnTo>
                <a:lnTo>
                  <a:pt x="286466" y="25551"/>
                </a:lnTo>
                <a:lnTo>
                  <a:pt x="317022" y="99865"/>
                </a:lnTo>
                <a:lnTo>
                  <a:pt x="372408" y="141664"/>
                </a:lnTo>
                <a:lnTo>
                  <a:pt x="366674" y="257778"/>
                </a:lnTo>
                <a:lnTo>
                  <a:pt x="366674" y="411048"/>
                </a:lnTo>
                <a:lnTo>
                  <a:pt x="313205" y="520198"/>
                </a:lnTo>
                <a:lnTo>
                  <a:pt x="313205" y="643284"/>
                </a:lnTo>
                <a:lnTo>
                  <a:pt x="271187" y="712956"/>
                </a:lnTo>
                <a:lnTo>
                  <a:pt x="297927" y="796554"/>
                </a:lnTo>
                <a:lnTo>
                  <a:pt x="208167" y="819775"/>
                </a:lnTo>
                <a:lnTo>
                  <a:pt x="150872" y="782618"/>
                </a:lnTo>
                <a:lnTo>
                  <a:pt x="217718" y="629348"/>
                </a:lnTo>
                <a:lnTo>
                  <a:pt x="118406" y="610769"/>
                </a:lnTo>
                <a:lnTo>
                  <a:pt x="95494" y="627027"/>
                </a:lnTo>
                <a:lnTo>
                  <a:pt x="103129" y="740819"/>
                </a:lnTo>
                <a:lnTo>
                  <a:pt x="0" y="757076"/>
                </a:lnTo>
                <a:lnTo>
                  <a:pt x="38199" y="636321"/>
                </a:lnTo>
                <a:lnTo>
                  <a:pt x="30556" y="582906"/>
                </a:lnTo>
                <a:lnTo>
                  <a:pt x="57295" y="506271"/>
                </a:lnTo>
                <a:lnTo>
                  <a:pt x="89760" y="455178"/>
                </a:lnTo>
                <a:lnTo>
                  <a:pt x="51568" y="406406"/>
                </a:lnTo>
                <a:close/>
              </a:path>
            </a:pathLst>
          </a:custGeom>
          <a:ln w="38099">
            <a:solidFill>
              <a:srgbClr val="00FF00"/>
            </a:solidFill>
          </a:ln>
        </p:spPr>
        <p:txBody>
          <a:bodyPr wrap="square" lIns="0" tIns="0" rIns="0" bIns="0" rtlCol="0"/>
          <a:lstStyle/>
          <a:p>
            <a:endParaRPr/>
          </a:p>
        </p:txBody>
      </p:sp>
      <p:sp>
        <p:nvSpPr>
          <p:cNvPr id="15" name="object 15"/>
          <p:cNvSpPr/>
          <p:nvPr/>
        </p:nvSpPr>
        <p:spPr>
          <a:xfrm>
            <a:off x="8313673" y="2737295"/>
            <a:ext cx="317500" cy="715645"/>
          </a:xfrm>
          <a:custGeom>
            <a:avLst/>
            <a:gdLst/>
            <a:ahLst/>
            <a:cxnLst/>
            <a:rect l="l" t="t" r="r" b="b"/>
            <a:pathLst>
              <a:path w="317500" h="715644">
                <a:moveTo>
                  <a:pt x="87850" y="715267"/>
                </a:moveTo>
                <a:lnTo>
                  <a:pt x="49651" y="696689"/>
                </a:lnTo>
                <a:lnTo>
                  <a:pt x="76390" y="654890"/>
                </a:lnTo>
                <a:lnTo>
                  <a:pt x="0" y="650247"/>
                </a:lnTo>
                <a:lnTo>
                  <a:pt x="36281" y="568970"/>
                </a:lnTo>
                <a:lnTo>
                  <a:pt x="64929" y="545740"/>
                </a:lnTo>
                <a:lnTo>
                  <a:pt x="32464" y="204363"/>
                </a:lnTo>
                <a:lnTo>
                  <a:pt x="87850" y="58056"/>
                </a:lnTo>
                <a:lnTo>
                  <a:pt x="87850" y="0"/>
                </a:lnTo>
                <a:lnTo>
                  <a:pt x="137503" y="27862"/>
                </a:lnTo>
                <a:lnTo>
                  <a:pt x="217710" y="39478"/>
                </a:lnTo>
                <a:lnTo>
                  <a:pt x="260554" y="39478"/>
                </a:lnTo>
                <a:lnTo>
                  <a:pt x="261635" y="78956"/>
                </a:lnTo>
                <a:lnTo>
                  <a:pt x="317022" y="278677"/>
                </a:lnTo>
                <a:lnTo>
                  <a:pt x="292192" y="438921"/>
                </a:lnTo>
                <a:lnTo>
                  <a:pt x="254001" y="585218"/>
                </a:lnTo>
                <a:lnTo>
                  <a:pt x="267370" y="685083"/>
                </a:lnTo>
                <a:lnTo>
                  <a:pt x="200843" y="710625"/>
                </a:lnTo>
                <a:lnTo>
                  <a:pt x="168058" y="710625"/>
                </a:lnTo>
                <a:lnTo>
                  <a:pt x="87850" y="715267"/>
                </a:lnTo>
                <a:close/>
              </a:path>
              <a:path w="317500" h="715644">
                <a:moveTo>
                  <a:pt x="260554" y="39478"/>
                </a:moveTo>
                <a:lnTo>
                  <a:pt x="217710" y="39478"/>
                </a:lnTo>
                <a:lnTo>
                  <a:pt x="259727" y="9284"/>
                </a:lnTo>
                <a:lnTo>
                  <a:pt x="260554" y="39478"/>
                </a:lnTo>
                <a:close/>
              </a:path>
              <a:path w="317500" h="715644">
                <a:moveTo>
                  <a:pt x="194797" y="712946"/>
                </a:moveTo>
                <a:lnTo>
                  <a:pt x="168058" y="710625"/>
                </a:lnTo>
                <a:lnTo>
                  <a:pt x="200843" y="710625"/>
                </a:lnTo>
                <a:lnTo>
                  <a:pt x="194797" y="712946"/>
                </a:lnTo>
                <a:close/>
              </a:path>
            </a:pathLst>
          </a:custGeom>
          <a:solidFill>
            <a:srgbClr val="0000FF"/>
          </a:solidFill>
        </p:spPr>
        <p:txBody>
          <a:bodyPr wrap="square" lIns="0" tIns="0" rIns="0" bIns="0" rtlCol="0"/>
          <a:lstStyle/>
          <a:p>
            <a:endParaRPr/>
          </a:p>
        </p:txBody>
      </p:sp>
      <p:sp>
        <p:nvSpPr>
          <p:cNvPr id="16" name="object 16"/>
          <p:cNvSpPr/>
          <p:nvPr/>
        </p:nvSpPr>
        <p:spPr>
          <a:xfrm>
            <a:off x="8313673" y="2737295"/>
            <a:ext cx="317500" cy="715645"/>
          </a:xfrm>
          <a:custGeom>
            <a:avLst/>
            <a:gdLst/>
            <a:ahLst/>
            <a:cxnLst/>
            <a:rect l="l" t="t" r="r" b="b"/>
            <a:pathLst>
              <a:path w="317500" h="715644">
                <a:moveTo>
                  <a:pt x="32464" y="204363"/>
                </a:moveTo>
                <a:lnTo>
                  <a:pt x="87850" y="58056"/>
                </a:lnTo>
                <a:lnTo>
                  <a:pt x="87850" y="0"/>
                </a:lnTo>
                <a:lnTo>
                  <a:pt x="137503" y="27862"/>
                </a:lnTo>
                <a:lnTo>
                  <a:pt x="217710" y="39478"/>
                </a:lnTo>
                <a:lnTo>
                  <a:pt x="259727" y="9284"/>
                </a:lnTo>
                <a:lnTo>
                  <a:pt x="261635" y="78956"/>
                </a:lnTo>
                <a:lnTo>
                  <a:pt x="317022" y="278677"/>
                </a:lnTo>
                <a:lnTo>
                  <a:pt x="292192" y="438921"/>
                </a:lnTo>
                <a:lnTo>
                  <a:pt x="254001" y="585218"/>
                </a:lnTo>
                <a:lnTo>
                  <a:pt x="267370" y="685083"/>
                </a:lnTo>
                <a:lnTo>
                  <a:pt x="194797" y="712946"/>
                </a:lnTo>
                <a:lnTo>
                  <a:pt x="168058" y="710625"/>
                </a:lnTo>
                <a:lnTo>
                  <a:pt x="87850" y="715267"/>
                </a:lnTo>
                <a:lnTo>
                  <a:pt x="49651" y="696689"/>
                </a:lnTo>
                <a:lnTo>
                  <a:pt x="76390" y="654890"/>
                </a:lnTo>
                <a:lnTo>
                  <a:pt x="0" y="650247"/>
                </a:lnTo>
                <a:lnTo>
                  <a:pt x="36281" y="568970"/>
                </a:lnTo>
                <a:lnTo>
                  <a:pt x="64929" y="545740"/>
                </a:lnTo>
                <a:lnTo>
                  <a:pt x="32464" y="204363"/>
                </a:lnTo>
                <a:close/>
              </a:path>
            </a:pathLst>
          </a:custGeom>
          <a:ln w="28574">
            <a:solidFill>
              <a:srgbClr val="0000FF"/>
            </a:solidFill>
          </a:ln>
        </p:spPr>
        <p:txBody>
          <a:bodyPr wrap="square" lIns="0" tIns="0" rIns="0" bIns="0" rtlCol="0"/>
          <a:lstStyle/>
          <a:p>
            <a:endParaRPr/>
          </a:p>
        </p:txBody>
      </p:sp>
      <p:sp>
        <p:nvSpPr>
          <p:cNvPr id="18" name="Rectangle 17">
            <a:extLst>
              <a:ext uri="{FF2B5EF4-FFF2-40B4-BE49-F238E27FC236}">
                <a16:creationId xmlns:a16="http://schemas.microsoft.com/office/drawing/2014/main" id="{10C296BE-DA56-4C03-843E-589C22DF9FAF}"/>
              </a:ext>
            </a:extLst>
          </p:cNvPr>
          <p:cNvSpPr/>
          <p:nvPr/>
        </p:nvSpPr>
        <p:spPr>
          <a:xfrm>
            <a:off x="0" y="971550"/>
            <a:ext cx="9143999" cy="3429000"/>
          </a:xfrm>
          <a:prstGeom prst="rect">
            <a:avLst/>
          </a:prstGeom>
          <a:solidFill>
            <a:schemeClr val="bg1">
              <a:lumMod val="9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bject 5"/>
          <p:cNvSpPr txBox="1"/>
          <p:nvPr/>
        </p:nvSpPr>
        <p:spPr>
          <a:xfrm>
            <a:off x="2592667" y="1282823"/>
            <a:ext cx="1701800" cy="505267"/>
          </a:xfrm>
          <a:prstGeom prst="rect">
            <a:avLst/>
          </a:prstGeom>
        </p:spPr>
        <p:txBody>
          <a:bodyPr vert="horz" wrap="square" lIns="0" tIns="12700" rIns="0" bIns="0" rtlCol="0">
            <a:spAutoFit/>
          </a:bodyPr>
          <a:lstStyle/>
          <a:p>
            <a:pPr marL="12700" marR="5080" indent="274320">
              <a:lnSpc>
                <a:spcPct val="100000"/>
              </a:lnSpc>
              <a:spcBef>
                <a:spcPts val="100"/>
              </a:spcBef>
            </a:pPr>
            <a:r>
              <a:rPr sz="1600" spc="-5" dirty="0">
                <a:latin typeface="Arial"/>
                <a:cs typeface="Arial"/>
              </a:rPr>
              <a:t>Semantic  Segmentation</a:t>
            </a:r>
            <a:endParaRPr sz="1600">
              <a:latin typeface="Arial"/>
              <a:cs typeface="Arial"/>
            </a:endParaRPr>
          </a:p>
        </p:txBody>
      </p:sp>
      <p:sp>
        <p:nvSpPr>
          <p:cNvPr id="20" name="object 20"/>
          <p:cNvSpPr/>
          <p:nvPr/>
        </p:nvSpPr>
        <p:spPr>
          <a:xfrm>
            <a:off x="2362200" y="1963239"/>
            <a:ext cx="2137939" cy="1818612"/>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1" name="object 21"/>
          <p:cNvSpPr/>
          <p:nvPr/>
        </p:nvSpPr>
        <p:spPr>
          <a:xfrm>
            <a:off x="2428414" y="2332652"/>
            <a:ext cx="1642745" cy="1154430"/>
          </a:xfrm>
          <a:custGeom>
            <a:avLst/>
            <a:gdLst/>
            <a:ahLst/>
            <a:cxnLst/>
            <a:rect l="l" t="t" r="r" b="b"/>
            <a:pathLst>
              <a:path w="1642745" h="1154430">
                <a:moveTo>
                  <a:pt x="1637034" y="153281"/>
                </a:moveTo>
                <a:lnTo>
                  <a:pt x="1183464" y="153281"/>
                </a:lnTo>
                <a:lnTo>
                  <a:pt x="1431164" y="135244"/>
                </a:lnTo>
                <a:lnTo>
                  <a:pt x="1577952" y="0"/>
                </a:lnTo>
                <a:lnTo>
                  <a:pt x="1642181" y="27043"/>
                </a:lnTo>
                <a:lnTo>
                  <a:pt x="1637034" y="153281"/>
                </a:lnTo>
                <a:close/>
              </a:path>
              <a:path w="1642745" h="1154430">
                <a:moveTo>
                  <a:pt x="1619246" y="333582"/>
                </a:moveTo>
                <a:lnTo>
                  <a:pt x="926598" y="333582"/>
                </a:lnTo>
                <a:lnTo>
                  <a:pt x="1009182" y="306513"/>
                </a:lnTo>
                <a:lnTo>
                  <a:pt x="972473" y="153281"/>
                </a:lnTo>
                <a:lnTo>
                  <a:pt x="972473" y="36075"/>
                </a:lnTo>
                <a:lnTo>
                  <a:pt x="1027537" y="27043"/>
                </a:lnTo>
                <a:lnTo>
                  <a:pt x="1183464" y="153281"/>
                </a:lnTo>
                <a:lnTo>
                  <a:pt x="1637034" y="153281"/>
                </a:lnTo>
                <a:lnTo>
                  <a:pt x="1632991" y="252451"/>
                </a:lnTo>
                <a:lnTo>
                  <a:pt x="1619246" y="333582"/>
                </a:lnTo>
                <a:close/>
              </a:path>
              <a:path w="1642745" h="1154430">
                <a:moveTo>
                  <a:pt x="110103" y="288501"/>
                </a:moveTo>
                <a:lnTo>
                  <a:pt x="0" y="261457"/>
                </a:lnTo>
                <a:lnTo>
                  <a:pt x="60425" y="190686"/>
                </a:lnTo>
                <a:lnTo>
                  <a:pt x="366968" y="162263"/>
                </a:lnTo>
                <a:lnTo>
                  <a:pt x="697253" y="261457"/>
                </a:lnTo>
                <a:lnTo>
                  <a:pt x="725812" y="270438"/>
                </a:lnTo>
                <a:lnTo>
                  <a:pt x="247700" y="270438"/>
                </a:lnTo>
                <a:lnTo>
                  <a:pt x="110103" y="288501"/>
                </a:lnTo>
                <a:close/>
              </a:path>
              <a:path w="1642745" h="1154430">
                <a:moveTo>
                  <a:pt x="899079" y="937629"/>
                </a:moveTo>
                <a:lnTo>
                  <a:pt x="871585" y="838460"/>
                </a:lnTo>
                <a:lnTo>
                  <a:pt x="825711" y="640122"/>
                </a:lnTo>
                <a:lnTo>
                  <a:pt x="807331" y="486814"/>
                </a:lnTo>
                <a:lnTo>
                  <a:pt x="642188" y="387670"/>
                </a:lnTo>
                <a:lnTo>
                  <a:pt x="394488" y="306513"/>
                </a:lnTo>
                <a:lnTo>
                  <a:pt x="247700" y="270438"/>
                </a:lnTo>
                <a:lnTo>
                  <a:pt x="725812" y="270438"/>
                </a:lnTo>
                <a:lnTo>
                  <a:pt x="926598" y="333582"/>
                </a:lnTo>
                <a:lnTo>
                  <a:pt x="1619246" y="333582"/>
                </a:lnTo>
                <a:lnTo>
                  <a:pt x="1596332" y="468827"/>
                </a:lnTo>
                <a:lnTo>
                  <a:pt x="1559597" y="540927"/>
                </a:lnTo>
                <a:lnTo>
                  <a:pt x="1623826" y="622084"/>
                </a:lnTo>
                <a:lnTo>
                  <a:pt x="1638248" y="721253"/>
                </a:lnTo>
                <a:lnTo>
                  <a:pt x="1458709" y="721253"/>
                </a:lnTo>
                <a:lnTo>
                  <a:pt x="1357771" y="784372"/>
                </a:lnTo>
                <a:lnTo>
                  <a:pt x="1238503" y="820422"/>
                </a:lnTo>
                <a:lnTo>
                  <a:pt x="1256883" y="901554"/>
                </a:lnTo>
                <a:lnTo>
                  <a:pt x="1263558" y="919567"/>
                </a:lnTo>
                <a:lnTo>
                  <a:pt x="1027537" y="919567"/>
                </a:lnTo>
                <a:lnTo>
                  <a:pt x="899079" y="937629"/>
                </a:lnTo>
                <a:close/>
              </a:path>
              <a:path w="1642745" h="1154430">
                <a:moveTo>
                  <a:pt x="1550458" y="946636"/>
                </a:moveTo>
                <a:lnTo>
                  <a:pt x="1422000" y="883517"/>
                </a:lnTo>
                <a:lnTo>
                  <a:pt x="1458709" y="721253"/>
                </a:lnTo>
                <a:lnTo>
                  <a:pt x="1638248" y="721253"/>
                </a:lnTo>
                <a:lnTo>
                  <a:pt x="1642181" y="748297"/>
                </a:lnTo>
                <a:lnTo>
                  <a:pt x="1642181" y="856473"/>
                </a:lnTo>
                <a:lnTo>
                  <a:pt x="1550458" y="946636"/>
                </a:lnTo>
                <a:close/>
              </a:path>
              <a:path w="1642745" h="1154430">
                <a:moveTo>
                  <a:pt x="1211009" y="1154005"/>
                </a:moveTo>
                <a:lnTo>
                  <a:pt x="1082551" y="1063843"/>
                </a:lnTo>
                <a:lnTo>
                  <a:pt x="1027537" y="919567"/>
                </a:lnTo>
                <a:lnTo>
                  <a:pt x="1263558" y="919567"/>
                </a:lnTo>
                <a:lnTo>
                  <a:pt x="1288564" y="987051"/>
                </a:lnTo>
                <a:lnTo>
                  <a:pt x="1284377" y="1090887"/>
                </a:lnTo>
                <a:lnTo>
                  <a:pt x="1211009" y="1154005"/>
                </a:lnTo>
                <a:close/>
              </a:path>
            </a:pathLst>
          </a:custGeom>
          <a:solidFill>
            <a:srgbClr val="FFD966"/>
          </a:solidFill>
        </p:spPr>
        <p:txBody>
          <a:bodyPr wrap="square" lIns="0" tIns="0" rIns="0" bIns="0" rtlCol="0"/>
          <a:lstStyle/>
          <a:p>
            <a:endParaRPr/>
          </a:p>
        </p:txBody>
      </p:sp>
      <p:sp>
        <p:nvSpPr>
          <p:cNvPr id="22" name="object 22"/>
          <p:cNvSpPr/>
          <p:nvPr/>
        </p:nvSpPr>
        <p:spPr>
          <a:xfrm>
            <a:off x="2428414" y="2332652"/>
            <a:ext cx="1642745" cy="1154430"/>
          </a:xfrm>
          <a:custGeom>
            <a:avLst/>
            <a:gdLst/>
            <a:ahLst/>
            <a:cxnLst/>
            <a:rect l="l" t="t" r="r" b="b"/>
            <a:pathLst>
              <a:path w="1642745" h="1154430">
                <a:moveTo>
                  <a:pt x="60425" y="190686"/>
                </a:moveTo>
                <a:lnTo>
                  <a:pt x="366968" y="162263"/>
                </a:lnTo>
                <a:lnTo>
                  <a:pt x="697253" y="261457"/>
                </a:lnTo>
                <a:lnTo>
                  <a:pt x="926598" y="333582"/>
                </a:lnTo>
                <a:lnTo>
                  <a:pt x="1009182" y="306513"/>
                </a:lnTo>
                <a:lnTo>
                  <a:pt x="972473" y="153281"/>
                </a:lnTo>
                <a:lnTo>
                  <a:pt x="972473" y="36075"/>
                </a:lnTo>
                <a:lnTo>
                  <a:pt x="1027537" y="27043"/>
                </a:lnTo>
                <a:lnTo>
                  <a:pt x="1183464" y="153281"/>
                </a:lnTo>
                <a:lnTo>
                  <a:pt x="1431164" y="135244"/>
                </a:lnTo>
                <a:lnTo>
                  <a:pt x="1577952" y="0"/>
                </a:lnTo>
                <a:lnTo>
                  <a:pt x="1642181" y="27043"/>
                </a:lnTo>
                <a:lnTo>
                  <a:pt x="1632991" y="252451"/>
                </a:lnTo>
                <a:lnTo>
                  <a:pt x="1596332" y="468827"/>
                </a:lnTo>
                <a:lnTo>
                  <a:pt x="1559597" y="540927"/>
                </a:lnTo>
                <a:lnTo>
                  <a:pt x="1623826" y="622084"/>
                </a:lnTo>
                <a:lnTo>
                  <a:pt x="1642181" y="748297"/>
                </a:lnTo>
                <a:lnTo>
                  <a:pt x="1642181" y="856473"/>
                </a:lnTo>
                <a:lnTo>
                  <a:pt x="1550458" y="946636"/>
                </a:lnTo>
                <a:lnTo>
                  <a:pt x="1422000" y="883517"/>
                </a:lnTo>
                <a:lnTo>
                  <a:pt x="1458709" y="721253"/>
                </a:lnTo>
                <a:lnTo>
                  <a:pt x="1357771" y="784372"/>
                </a:lnTo>
                <a:lnTo>
                  <a:pt x="1238503" y="820422"/>
                </a:lnTo>
                <a:lnTo>
                  <a:pt x="1256883" y="901554"/>
                </a:lnTo>
                <a:lnTo>
                  <a:pt x="1288564" y="987051"/>
                </a:lnTo>
                <a:lnTo>
                  <a:pt x="1284377" y="1090887"/>
                </a:lnTo>
                <a:lnTo>
                  <a:pt x="1211009" y="1154005"/>
                </a:lnTo>
                <a:lnTo>
                  <a:pt x="1082551" y="1063843"/>
                </a:lnTo>
                <a:lnTo>
                  <a:pt x="1027537" y="919567"/>
                </a:lnTo>
                <a:lnTo>
                  <a:pt x="899079" y="937629"/>
                </a:lnTo>
                <a:lnTo>
                  <a:pt x="871585" y="838460"/>
                </a:lnTo>
                <a:lnTo>
                  <a:pt x="825711" y="640122"/>
                </a:lnTo>
                <a:lnTo>
                  <a:pt x="807331" y="486814"/>
                </a:lnTo>
                <a:lnTo>
                  <a:pt x="642188" y="387670"/>
                </a:lnTo>
                <a:lnTo>
                  <a:pt x="394488" y="306513"/>
                </a:lnTo>
                <a:lnTo>
                  <a:pt x="247700" y="270438"/>
                </a:lnTo>
                <a:lnTo>
                  <a:pt x="110103" y="288501"/>
                </a:lnTo>
                <a:lnTo>
                  <a:pt x="0" y="261457"/>
                </a:lnTo>
              </a:path>
            </a:pathLst>
          </a:custGeom>
          <a:ln w="38099">
            <a:solidFill>
              <a:srgbClr val="FFD966"/>
            </a:solidFill>
          </a:ln>
        </p:spPr>
        <p:txBody>
          <a:bodyPr wrap="square" lIns="0" tIns="0" rIns="0" bIns="0" rtlCol="0"/>
          <a:lstStyle/>
          <a:p>
            <a:endParaRPr/>
          </a:p>
        </p:txBody>
      </p:sp>
      <p:sp>
        <p:nvSpPr>
          <p:cNvPr id="23" name="object 23"/>
          <p:cNvSpPr/>
          <p:nvPr/>
        </p:nvSpPr>
        <p:spPr>
          <a:xfrm>
            <a:off x="2371039" y="2628877"/>
            <a:ext cx="2132965" cy="1138555"/>
          </a:xfrm>
          <a:custGeom>
            <a:avLst/>
            <a:gdLst/>
            <a:ahLst/>
            <a:cxnLst/>
            <a:rect l="l" t="t" r="r" b="b"/>
            <a:pathLst>
              <a:path w="2132965" h="1138554">
                <a:moveTo>
                  <a:pt x="2124328" y="695042"/>
                </a:moveTo>
                <a:lnTo>
                  <a:pt x="1618319" y="695042"/>
                </a:lnTo>
                <a:lnTo>
                  <a:pt x="1743380" y="580600"/>
                </a:lnTo>
                <a:lnTo>
                  <a:pt x="1750506" y="429224"/>
                </a:lnTo>
                <a:lnTo>
                  <a:pt x="1661196" y="240932"/>
                </a:lnTo>
                <a:lnTo>
                  <a:pt x="1710554" y="0"/>
                </a:lnTo>
                <a:lnTo>
                  <a:pt x="1839831" y="4620"/>
                </a:lnTo>
                <a:lnTo>
                  <a:pt x="1873677" y="86347"/>
                </a:lnTo>
                <a:lnTo>
                  <a:pt x="2132373" y="86347"/>
                </a:lnTo>
                <a:lnTo>
                  <a:pt x="2124328" y="695042"/>
                </a:lnTo>
                <a:close/>
              </a:path>
              <a:path w="2132965" h="1138554">
                <a:moveTo>
                  <a:pt x="2132373" y="86347"/>
                </a:moveTo>
                <a:lnTo>
                  <a:pt x="1873677" y="86347"/>
                </a:lnTo>
                <a:lnTo>
                  <a:pt x="2132770" y="56329"/>
                </a:lnTo>
                <a:lnTo>
                  <a:pt x="2132373" y="86347"/>
                </a:lnTo>
                <a:close/>
              </a:path>
              <a:path w="2132965" h="1138554">
                <a:moveTo>
                  <a:pt x="2118472" y="1138097"/>
                </a:moveTo>
                <a:lnTo>
                  <a:pt x="0" y="1138097"/>
                </a:lnTo>
                <a:lnTo>
                  <a:pt x="0" y="200293"/>
                </a:lnTo>
                <a:lnTo>
                  <a:pt x="710923" y="115403"/>
                </a:lnTo>
                <a:lnTo>
                  <a:pt x="839524" y="240932"/>
                </a:lnTo>
                <a:lnTo>
                  <a:pt x="914552" y="643379"/>
                </a:lnTo>
                <a:lnTo>
                  <a:pt x="1077444" y="643379"/>
                </a:lnTo>
                <a:lnTo>
                  <a:pt x="1128893" y="798445"/>
                </a:lnTo>
                <a:lnTo>
                  <a:pt x="1236070" y="883381"/>
                </a:lnTo>
                <a:lnTo>
                  <a:pt x="2121839" y="883381"/>
                </a:lnTo>
                <a:lnTo>
                  <a:pt x="2118472" y="1138097"/>
                </a:lnTo>
                <a:close/>
              </a:path>
              <a:path w="2132965" h="1138554">
                <a:moveTo>
                  <a:pt x="2121839" y="883381"/>
                </a:moveTo>
                <a:lnTo>
                  <a:pt x="1236070" y="883381"/>
                </a:lnTo>
                <a:lnTo>
                  <a:pt x="1364672" y="850123"/>
                </a:lnTo>
                <a:lnTo>
                  <a:pt x="1375399" y="739371"/>
                </a:lnTo>
                <a:lnTo>
                  <a:pt x="1353945" y="632293"/>
                </a:lnTo>
                <a:lnTo>
                  <a:pt x="1343248" y="554753"/>
                </a:lnTo>
                <a:lnTo>
                  <a:pt x="1471850" y="499369"/>
                </a:lnTo>
                <a:lnTo>
                  <a:pt x="1446856" y="624897"/>
                </a:lnTo>
                <a:lnTo>
                  <a:pt x="1618319" y="695042"/>
                </a:lnTo>
                <a:lnTo>
                  <a:pt x="2124328" y="695042"/>
                </a:lnTo>
                <a:lnTo>
                  <a:pt x="2121839" y="883381"/>
                </a:lnTo>
                <a:close/>
              </a:path>
              <a:path w="2132965" h="1138554">
                <a:moveTo>
                  <a:pt x="1077444" y="643379"/>
                </a:moveTo>
                <a:lnTo>
                  <a:pt x="914552" y="643379"/>
                </a:lnTo>
                <a:lnTo>
                  <a:pt x="1077269" y="642852"/>
                </a:lnTo>
                <a:lnTo>
                  <a:pt x="1077444" y="643379"/>
                </a:lnTo>
                <a:close/>
              </a:path>
            </a:pathLst>
          </a:custGeom>
          <a:solidFill>
            <a:srgbClr val="6AA84F"/>
          </a:solidFill>
        </p:spPr>
        <p:txBody>
          <a:bodyPr wrap="square" lIns="0" tIns="0" rIns="0" bIns="0" rtlCol="0"/>
          <a:lstStyle/>
          <a:p>
            <a:endParaRPr/>
          </a:p>
        </p:txBody>
      </p:sp>
      <p:sp>
        <p:nvSpPr>
          <p:cNvPr id="24" name="object 24"/>
          <p:cNvSpPr/>
          <p:nvPr/>
        </p:nvSpPr>
        <p:spPr>
          <a:xfrm>
            <a:off x="2371039" y="2628877"/>
            <a:ext cx="2132965" cy="1138555"/>
          </a:xfrm>
          <a:custGeom>
            <a:avLst/>
            <a:gdLst/>
            <a:ahLst/>
            <a:cxnLst/>
            <a:rect l="l" t="t" r="r" b="b"/>
            <a:pathLst>
              <a:path w="2132965" h="1138554">
                <a:moveTo>
                  <a:pt x="0" y="200293"/>
                </a:moveTo>
                <a:lnTo>
                  <a:pt x="710923" y="115403"/>
                </a:lnTo>
                <a:lnTo>
                  <a:pt x="839524" y="240932"/>
                </a:lnTo>
                <a:lnTo>
                  <a:pt x="914552" y="643379"/>
                </a:lnTo>
                <a:lnTo>
                  <a:pt x="1077269" y="642852"/>
                </a:lnTo>
                <a:lnTo>
                  <a:pt x="1128893" y="798445"/>
                </a:lnTo>
                <a:lnTo>
                  <a:pt x="1236070" y="883381"/>
                </a:lnTo>
                <a:lnTo>
                  <a:pt x="1364672" y="850123"/>
                </a:lnTo>
                <a:lnTo>
                  <a:pt x="1375399" y="739371"/>
                </a:lnTo>
                <a:lnTo>
                  <a:pt x="1353945" y="632293"/>
                </a:lnTo>
                <a:lnTo>
                  <a:pt x="1343248" y="554753"/>
                </a:lnTo>
                <a:lnTo>
                  <a:pt x="1471850" y="499369"/>
                </a:lnTo>
                <a:lnTo>
                  <a:pt x="1446856" y="624897"/>
                </a:lnTo>
                <a:lnTo>
                  <a:pt x="1618319" y="695042"/>
                </a:lnTo>
                <a:lnTo>
                  <a:pt x="1743380" y="580600"/>
                </a:lnTo>
                <a:lnTo>
                  <a:pt x="1750506" y="429224"/>
                </a:lnTo>
                <a:lnTo>
                  <a:pt x="1661196" y="240932"/>
                </a:lnTo>
                <a:lnTo>
                  <a:pt x="1710554" y="0"/>
                </a:lnTo>
                <a:lnTo>
                  <a:pt x="1839831" y="4620"/>
                </a:lnTo>
                <a:lnTo>
                  <a:pt x="1873677" y="86347"/>
                </a:lnTo>
                <a:lnTo>
                  <a:pt x="2132770" y="56329"/>
                </a:lnTo>
                <a:lnTo>
                  <a:pt x="2118472" y="1138097"/>
                </a:lnTo>
                <a:lnTo>
                  <a:pt x="0" y="1138097"/>
                </a:lnTo>
                <a:lnTo>
                  <a:pt x="0" y="200293"/>
                </a:lnTo>
                <a:close/>
              </a:path>
            </a:pathLst>
          </a:custGeom>
          <a:ln w="38099">
            <a:solidFill>
              <a:srgbClr val="6AA84F"/>
            </a:solidFill>
          </a:ln>
        </p:spPr>
        <p:txBody>
          <a:bodyPr wrap="square" lIns="0" tIns="0" rIns="0" bIns="0" rtlCol="0"/>
          <a:lstStyle/>
          <a:p>
            <a:endParaRPr/>
          </a:p>
        </p:txBody>
      </p:sp>
      <p:sp>
        <p:nvSpPr>
          <p:cNvPr id="25" name="object 25"/>
          <p:cNvSpPr/>
          <p:nvPr/>
        </p:nvSpPr>
        <p:spPr>
          <a:xfrm>
            <a:off x="2367464" y="2005852"/>
            <a:ext cx="2129790" cy="794385"/>
          </a:xfrm>
          <a:custGeom>
            <a:avLst/>
            <a:gdLst/>
            <a:ahLst/>
            <a:cxnLst/>
            <a:rect l="l" t="t" r="r" b="b"/>
            <a:pathLst>
              <a:path w="2129790" h="794385">
                <a:moveTo>
                  <a:pt x="1047401" y="358118"/>
                </a:moveTo>
                <a:lnTo>
                  <a:pt x="914552" y="358118"/>
                </a:lnTo>
                <a:lnTo>
                  <a:pt x="1075319" y="306456"/>
                </a:lnTo>
                <a:lnTo>
                  <a:pt x="1721926" y="121853"/>
                </a:lnTo>
                <a:lnTo>
                  <a:pt x="1918429" y="103371"/>
                </a:lnTo>
                <a:lnTo>
                  <a:pt x="2011295" y="73819"/>
                </a:lnTo>
                <a:lnTo>
                  <a:pt x="2129169" y="0"/>
                </a:lnTo>
                <a:lnTo>
                  <a:pt x="2124181" y="306456"/>
                </a:lnTo>
                <a:lnTo>
                  <a:pt x="1607592" y="306456"/>
                </a:lnTo>
                <a:lnTo>
                  <a:pt x="1581925" y="332303"/>
                </a:lnTo>
                <a:lnTo>
                  <a:pt x="1068177" y="332303"/>
                </a:lnTo>
                <a:lnTo>
                  <a:pt x="1047401" y="358118"/>
                </a:lnTo>
                <a:close/>
              </a:path>
              <a:path w="2129790" h="794385">
                <a:moveTo>
                  <a:pt x="2118472" y="657194"/>
                </a:moveTo>
                <a:lnTo>
                  <a:pt x="1886279" y="657194"/>
                </a:lnTo>
                <a:lnTo>
                  <a:pt x="1871981" y="612881"/>
                </a:lnTo>
                <a:lnTo>
                  <a:pt x="1723727" y="594229"/>
                </a:lnTo>
                <a:lnTo>
                  <a:pt x="1725497" y="354444"/>
                </a:lnTo>
                <a:lnTo>
                  <a:pt x="1607592" y="306456"/>
                </a:lnTo>
                <a:lnTo>
                  <a:pt x="2124181" y="306456"/>
                </a:lnTo>
                <a:lnTo>
                  <a:pt x="2118472" y="657194"/>
                </a:lnTo>
                <a:close/>
              </a:path>
              <a:path w="2129790" h="794385">
                <a:moveTo>
                  <a:pt x="0" y="793793"/>
                </a:moveTo>
                <a:lnTo>
                  <a:pt x="3570" y="457831"/>
                </a:lnTo>
                <a:lnTo>
                  <a:pt x="489426" y="402432"/>
                </a:lnTo>
                <a:lnTo>
                  <a:pt x="687474" y="325573"/>
                </a:lnTo>
                <a:lnTo>
                  <a:pt x="914552" y="358118"/>
                </a:lnTo>
                <a:lnTo>
                  <a:pt x="1047401" y="358118"/>
                </a:lnTo>
                <a:lnTo>
                  <a:pt x="1004102" y="411921"/>
                </a:lnTo>
                <a:lnTo>
                  <a:pt x="1014616" y="472592"/>
                </a:lnTo>
                <a:lnTo>
                  <a:pt x="450119" y="472592"/>
                </a:lnTo>
                <a:lnTo>
                  <a:pt x="117904" y="491043"/>
                </a:lnTo>
                <a:lnTo>
                  <a:pt x="24994" y="590755"/>
                </a:lnTo>
                <a:lnTo>
                  <a:pt x="164352" y="638728"/>
                </a:lnTo>
                <a:lnTo>
                  <a:pt x="327218" y="638728"/>
                </a:lnTo>
                <a:lnTo>
                  <a:pt x="639481" y="723649"/>
                </a:lnTo>
                <a:lnTo>
                  <a:pt x="0" y="793793"/>
                </a:lnTo>
                <a:close/>
              </a:path>
              <a:path w="2129790" h="794385">
                <a:moveTo>
                  <a:pt x="1264650" y="454125"/>
                </a:moveTo>
                <a:lnTo>
                  <a:pt x="1114595" y="343342"/>
                </a:lnTo>
                <a:lnTo>
                  <a:pt x="1068177" y="332303"/>
                </a:lnTo>
                <a:lnTo>
                  <a:pt x="1581925" y="332303"/>
                </a:lnTo>
                <a:lnTo>
                  <a:pt x="1468279" y="446745"/>
                </a:lnTo>
                <a:lnTo>
                  <a:pt x="1264650" y="454125"/>
                </a:lnTo>
                <a:close/>
              </a:path>
              <a:path w="2129790" h="794385">
                <a:moveTo>
                  <a:pt x="985994" y="627642"/>
                </a:moveTo>
                <a:lnTo>
                  <a:pt x="450119" y="472592"/>
                </a:lnTo>
                <a:lnTo>
                  <a:pt x="1014616" y="472592"/>
                </a:lnTo>
                <a:lnTo>
                  <a:pt x="1039568" y="616571"/>
                </a:lnTo>
                <a:lnTo>
                  <a:pt x="985994" y="627642"/>
                </a:lnTo>
                <a:close/>
              </a:path>
              <a:path w="2129790" h="794385">
                <a:moveTo>
                  <a:pt x="327218" y="638728"/>
                </a:moveTo>
                <a:lnTo>
                  <a:pt x="164352" y="638728"/>
                </a:lnTo>
                <a:lnTo>
                  <a:pt x="300080" y="631347"/>
                </a:lnTo>
                <a:lnTo>
                  <a:pt x="327218" y="638728"/>
                </a:lnTo>
                <a:close/>
              </a:path>
            </a:pathLst>
          </a:custGeom>
          <a:solidFill>
            <a:srgbClr val="C17AA0"/>
          </a:solidFill>
        </p:spPr>
        <p:txBody>
          <a:bodyPr wrap="square" lIns="0" tIns="0" rIns="0" bIns="0" rtlCol="0"/>
          <a:lstStyle/>
          <a:p>
            <a:endParaRPr/>
          </a:p>
        </p:txBody>
      </p:sp>
      <p:sp>
        <p:nvSpPr>
          <p:cNvPr id="26" name="object 26"/>
          <p:cNvSpPr/>
          <p:nvPr/>
        </p:nvSpPr>
        <p:spPr>
          <a:xfrm>
            <a:off x="2367464" y="2005852"/>
            <a:ext cx="2129790" cy="794385"/>
          </a:xfrm>
          <a:custGeom>
            <a:avLst/>
            <a:gdLst/>
            <a:ahLst/>
            <a:cxnLst/>
            <a:rect l="l" t="t" r="r" b="b"/>
            <a:pathLst>
              <a:path w="2129790" h="794385">
                <a:moveTo>
                  <a:pt x="639481" y="723649"/>
                </a:moveTo>
                <a:lnTo>
                  <a:pt x="0" y="793793"/>
                </a:lnTo>
                <a:lnTo>
                  <a:pt x="3570" y="457831"/>
                </a:lnTo>
                <a:lnTo>
                  <a:pt x="489426" y="402432"/>
                </a:lnTo>
                <a:lnTo>
                  <a:pt x="687474" y="325573"/>
                </a:lnTo>
                <a:lnTo>
                  <a:pt x="914552" y="358118"/>
                </a:lnTo>
                <a:lnTo>
                  <a:pt x="1075319" y="306456"/>
                </a:lnTo>
                <a:lnTo>
                  <a:pt x="1721926" y="121853"/>
                </a:lnTo>
                <a:lnTo>
                  <a:pt x="1918429" y="103371"/>
                </a:lnTo>
                <a:lnTo>
                  <a:pt x="2011295" y="73819"/>
                </a:lnTo>
                <a:lnTo>
                  <a:pt x="2129169" y="0"/>
                </a:lnTo>
                <a:lnTo>
                  <a:pt x="2118472" y="657194"/>
                </a:lnTo>
                <a:lnTo>
                  <a:pt x="1886279" y="657194"/>
                </a:lnTo>
                <a:lnTo>
                  <a:pt x="1871981" y="612881"/>
                </a:lnTo>
                <a:lnTo>
                  <a:pt x="1723727" y="594229"/>
                </a:lnTo>
                <a:lnTo>
                  <a:pt x="1725497" y="354444"/>
                </a:lnTo>
                <a:lnTo>
                  <a:pt x="1607592" y="306456"/>
                </a:lnTo>
                <a:lnTo>
                  <a:pt x="1468279" y="446745"/>
                </a:lnTo>
                <a:lnTo>
                  <a:pt x="1264650" y="454125"/>
                </a:lnTo>
                <a:lnTo>
                  <a:pt x="1114595" y="343342"/>
                </a:lnTo>
                <a:lnTo>
                  <a:pt x="1068177" y="332303"/>
                </a:lnTo>
                <a:lnTo>
                  <a:pt x="1004102" y="411921"/>
                </a:lnTo>
                <a:lnTo>
                  <a:pt x="1039568" y="616571"/>
                </a:lnTo>
                <a:lnTo>
                  <a:pt x="985994" y="627642"/>
                </a:lnTo>
                <a:lnTo>
                  <a:pt x="450119" y="472592"/>
                </a:lnTo>
                <a:lnTo>
                  <a:pt x="117904" y="491043"/>
                </a:lnTo>
                <a:lnTo>
                  <a:pt x="24994" y="590755"/>
                </a:lnTo>
                <a:lnTo>
                  <a:pt x="164352" y="638728"/>
                </a:lnTo>
                <a:lnTo>
                  <a:pt x="300080" y="631347"/>
                </a:lnTo>
                <a:lnTo>
                  <a:pt x="639481" y="723649"/>
                </a:lnTo>
                <a:close/>
              </a:path>
            </a:pathLst>
          </a:custGeom>
          <a:ln w="38099">
            <a:solidFill>
              <a:srgbClr val="C17AA0"/>
            </a:solidFill>
          </a:ln>
        </p:spPr>
        <p:txBody>
          <a:bodyPr wrap="square" lIns="0" tIns="0" rIns="0" bIns="0" rtlCol="0"/>
          <a:lstStyle/>
          <a:p>
            <a:endParaRPr/>
          </a:p>
        </p:txBody>
      </p:sp>
      <p:sp>
        <p:nvSpPr>
          <p:cNvPr id="27" name="object 27"/>
          <p:cNvSpPr/>
          <p:nvPr/>
        </p:nvSpPr>
        <p:spPr>
          <a:xfrm>
            <a:off x="2374607" y="1965231"/>
            <a:ext cx="2111375" cy="480059"/>
          </a:xfrm>
          <a:custGeom>
            <a:avLst/>
            <a:gdLst/>
            <a:ahLst/>
            <a:cxnLst/>
            <a:rect l="l" t="t" r="r" b="b"/>
            <a:pathLst>
              <a:path w="2111375" h="480060">
                <a:moveTo>
                  <a:pt x="0" y="479972"/>
                </a:moveTo>
                <a:lnTo>
                  <a:pt x="0" y="0"/>
                </a:lnTo>
                <a:lnTo>
                  <a:pt x="2111331" y="7380"/>
                </a:lnTo>
                <a:lnTo>
                  <a:pt x="1961291" y="103387"/>
                </a:lnTo>
                <a:lnTo>
                  <a:pt x="1679064" y="136614"/>
                </a:lnTo>
                <a:lnTo>
                  <a:pt x="1010490" y="332287"/>
                </a:lnTo>
                <a:lnTo>
                  <a:pt x="678773" y="332287"/>
                </a:lnTo>
                <a:lnTo>
                  <a:pt x="464417" y="420898"/>
                </a:lnTo>
                <a:lnTo>
                  <a:pt x="0" y="479972"/>
                </a:lnTo>
                <a:close/>
              </a:path>
              <a:path w="2111375" h="480060">
                <a:moveTo>
                  <a:pt x="871690" y="372910"/>
                </a:moveTo>
                <a:lnTo>
                  <a:pt x="678773" y="332287"/>
                </a:lnTo>
                <a:lnTo>
                  <a:pt x="1010490" y="332287"/>
                </a:lnTo>
                <a:lnTo>
                  <a:pt x="871690" y="372910"/>
                </a:lnTo>
                <a:close/>
              </a:path>
            </a:pathLst>
          </a:custGeom>
          <a:solidFill>
            <a:srgbClr val="4A86E7"/>
          </a:solidFill>
        </p:spPr>
        <p:txBody>
          <a:bodyPr wrap="square" lIns="0" tIns="0" rIns="0" bIns="0" rtlCol="0"/>
          <a:lstStyle/>
          <a:p>
            <a:endParaRPr/>
          </a:p>
        </p:txBody>
      </p:sp>
      <p:sp>
        <p:nvSpPr>
          <p:cNvPr id="28" name="object 28"/>
          <p:cNvSpPr/>
          <p:nvPr/>
        </p:nvSpPr>
        <p:spPr>
          <a:xfrm>
            <a:off x="2374607" y="1965231"/>
            <a:ext cx="2111375" cy="480059"/>
          </a:xfrm>
          <a:custGeom>
            <a:avLst/>
            <a:gdLst/>
            <a:ahLst/>
            <a:cxnLst/>
            <a:rect l="l" t="t" r="r" b="b"/>
            <a:pathLst>
              <a:path w="2111375" h="480060">
                <a:moveTo>
                  <a:pt x="0" y="479972"/>
                </a:moveTo>
                <a:lnTo>
                  <a:pt x="0" y="0"/>
                </a:lnTo>
                <a:lnTo>
                  <a:pt x="2111331" y="7380"/>
                </a:lnTo>
                <a:lnTo>
                  <a:pt x="1961291" y="103387"/>
                </a:lnTo>
                <a:lnTo>
                  <a:pt x="1679064" y="136614"/>
                </a:lnTo>
                <a:lnTo>
                  <a:pt x="871690" y="372910"/>
                </a:lnTo>
                <a:lnTo>
                  <a:pt x="678773" y="332287"/>
                </a:lnTo>
                <a:lnTo>
                  <a:pt x="464417" y="420898"/>
                </a:lnTo>
                <a:lnTo>
                  <a:pt x="0" y="479972"/>
                </a:lnTo>
                <a:close/>
              </a:path>
            </a:pathLst>
          </a:custGeom>
          <a:ln w="28574">
            <a:solidFill>
              <a:srgbClr val="4A86E7"/>
            </a:solidFill>
          </a:ln>
        </p:spPr>
        <p:txBody>
          <a:bodyPr wrap="square" lIns="0" tIns="0" rIns="0" bIns="0" rtlCol="0"/>
          <a:lstStyle/>
          <a:p>
            <a:endParaRPr/>
          </a:p>
        </p:txBody>
      </p:sp>
      <p:sp>
        <p:nvSpPr>
          <p:cNvPr id="17" name="Footer Placeholder 16">
            <a:extLst>
              <a:ext uri="{FF2B5EF4-FFF2-40B4-BE49-F238E27FC236}">
                <a16:creationId xmlns:a16="http://schemas.microsoft.com/office/drawing/2014/main" id="{4F1F6464-66D7-40BA-B0D5-EEE84EA6D689}"/>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363956715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2950" y="146095"/>
            <a:ext cx="4951050" cy="520655"/>
          </a:xfrm>
          <a:prstGeom prst="rect">
            <a:avLst/>
          </a:prstGeom>
        </p:spPr>
        <p:txBody>
          <a:bodyPr vert="horz" wrap="square" lIns="0" tIns="12700" rIns="0" bIns="0" rtlCol="0">
            <a:spAutoFit/>
          </a:bodyPr>
          <a:lstStyle/>
          <a:p>
            <a:pPr marL="12700">
              <a:lnSpc>
                <a:spcPct val="100000"/>
              </a:lnSpc>
              <a:spcBef>
                <a:spcPts val="100"/>
              </a:spcBef>
            </a:pPr>
            <a:r>
              <a:rPr spc="-10" dirty="0"/>
              <a:t>Semantic</a:t>
            </a:r>
            <a:r>
              <a:rPr spc="-85" dirty="0"/>
              <a:t> </a:t>
            </a:r>
            <a:r>
              <a:rPr spc="-5" dirty="0"/>
              <a:t>Segmentation</a:t>
            </a:r>
          </a:p>
        </p:txBody>
      </p:sp>
      <p:sp>
        <p:nvSpPr>
          <p:cNvPr id="3" name="object 3"/>
          <p:cNvSpPr/>
          <p:nvPr/>
        </p:nvSpPr>
        <p:spPr>
          <a:xfrm>
            <a:off x="6495950" y="916479"/>
            <a:ext cx="2470624" cy="1646447"/>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 name="object 4"/>
          <p:cNvSpPr/>
          <p:nvPr/>
        </p:nvSpPr>
        <p:spPr>
          <a:xfrm>
            <a:off x="6495953" y="2646216"/>
            <a:ext cx="2470785" cy="1821814"/>
          </a:xfrm>
          <a:custGeom>
            <a:avLst/>
            <a:gdLst/>
            <a:ahLst/>
            <a:cxnLst/>
            <a:rect l="l" t="t" r="r" b="b"/>
            <a:pathLst>
              <a:path w="2470784" h="1821814">
                <a:moveTo>
                  <a:pt x="0" y="0"/>
                </a:moveTo>
                <a:lnTo>
                  <a:pt x="2470618" y="0"/>
                </a:lnTo>
                <a:lnTo>
                  <a:pt x="2470618" y="1821244"/>
                </a:lnTo>
                <a:lnTo>
                  <a:pt x="0" y="1821244"/>
                </a:lnTo>
                <a:lnTo>
                  <a:pt x="0" y="0"/>
                </a:lnTo>
                <a:close/>
              </a:path>
            </a:pathLst>
          </a:custGeom>
          <a:solidFill>
            <a:srgbClr val="3D85C6"/>
          </a:solidFill>
        </p:spPr>
        <p:txBody>
          <a:bodyPr wrap="square" lIns="0" tIns="0" rIns="0" bIns="0" rtlCol="0"/>
          <a:lstStyle/>
          <a:p>
            <a:endParaRPr/>
          </a:p>
        </p:txBody>
      </p:sp>
      <p:sp>
        <p:nvSpPr>
          <p:cNvPr id="5" name="object 5"/>
          <p:cNvSpPr/>
          <p:nvPr/>
        </p:nvSpPr>
        <p:spPr>
          <a:xfrm>
            <a:off x="6498386" y="3334420"/>
            <a:ext cx="2464435" cy="1137920"/>
          </a:xfrm>
          <a:custGeom>
            <a:avLst/>
            <a:gdLst/>
            <a:ahLst/>
            <a:cxnLst/>
            <a:rect l="l" t="t" r="r" b="b"/>
            <a:pathLst>
              <a:path w="2464434" h="1137920">
                <a:moveTo>
                  <a:pt x="0" y="1137652"/>
                </a:moveTo>
                <a:lnTo>
                  <a:pt x="0" y="0"/>
                </a:lnTo>
                <a:lnTo>
                  <a:pt x="71475" y="9366"/>
                </a:lnTo>
                <a:lnTo>
                  <a:pt x="46250" y="37454"/>
                </a:lnTo>
                <a:lnTo>
                  <a:pt x="231250" y="88951"/>
                </a:lnTo>
                <a:lnTo>
                  <a:pt x="504348" y="88951"/>
                </a:lnTo>
                <a:lnTo>
                  <a:pt x="1929926" y="248134"/>
                </a:lnTo>
                <a:lnTo>
                  <a:pt x="2459714" y="290265"/>
                </a:lnTo>
                <a:lnTo>
                  <a:pt x="2463914" y="1132975"/>
                </a:lnTo>
                <a:lnTo>
                  <a:pt x="0" y="1137652"/>
                </a:lnTo>
                <a:close/>
              </a:path>
              <a:path w="2464434" h="1137920">
                <a:moveTo>
                  <a:pt x="504348" y="88951"/>
                </a:moveTo>
                <a:lnTo>
                  <a:pt x="231250" y="88951"/>
                </a:lnTo>
                <a:lnTo>
                  <a:pt x="197613" y="9366"/>
                </a:lnTo>
                <a:lnTo>
                  <a:pt x="420463" y="79584"/>
                </a:lnTo>
                <a:lnTo>
                  <a:pt x="504348" y="88951"/>
                </a:lnTo>
                <a:close/>
              </a:path>
            </a:pathLst>
          </a:custGeom>
          <a:solidFill>
            <a:srgbClr val="6AA84F"/>
          </a:solidFill>
        </p:spPr>
        <p:txBody>
          <a:bodyPr wrap="square" lIns="0" tIns="0" rIns="0" bIns="0" rtlCol="0"/>
          <a:lstStyle/>
          <a:p>
            <a:endParaRPr/>
          </a:p>
        </p:txBody>
      </p:sp>
      <p:sp>
        <p:nvSpPr>
          <p:cNvPr id="6" name="object 6"/>
          <p:cNvSpPr/>
          <p:nvPr/>
        </p:nvSpPr>
        <p:spPr>
          <a:xfrm>
            <a:off x="6502586" y="2641527"/>
            <a:ext cx="2459990" cy="1002030"/>
          </a:xfrm>
          <a:custGeom>
            <a:avLst/>
            <a:gdLst/>
            <a:ahLst/>
            <a:cxnLst/>
            <a:rect l="l" t="t" r="r" b="b"/>
            <a:pathLst>
              <a:path w="2459990" h="1002029">
                <a:moveTo>
                  <a:pt x="2459714" y="1001879"/>
                </a:moveTo>
                <a:lnTo>
                  <a:pt x="0" y="945705"/>
                </a:lnTo>
                <a:lnTo>
                  <a:pt x="0" y="93628"/>
                </a:lnTo>
                <a:lnTo>
                  <a:pt x="50462" y="46820"/>
                </a:lnTo>
                <a:lnTo>
                  <a:pt x="42049" y="0"/>
                </a:lnTo>
                <a:lnTo>
                  <a:pt x="1484238" y="0"/>
                </a:lnTo>
                <a:lnTo>
                  <a:pt x="1463213" y="46820"/>
                </a:lnTo>
                <a:lnTo>
                  <a:pt x="1484238" y="126405"/>
                </a:lnTo>
                <a:lnTo>
                  <a:pt x="1534700" y="234091"/>
                </a:lnTo>
                <a:lnTo>
                  <a:pt x="1450601" y="243444"/>
                </a:lnTo>
                <a:lnTo>
                  <a:pt x="1404351" y="318353"/>
                </a:lnTo>
                <a:lnTo>
                  <a:pt x="1379126" y="421348"/>
                </a:lnTo>
                <a:lnTo>
                  <a:pt x="1215138" y="444758"/>
                </a:lnTo>
                <a:lnTo>
                  <a:pt x="1252987" y="543077"/>
                </a:lnTo>
                <a:lnTo>
                  <a:pt x="1665038" y="692893"/>
                </a:lnTo>
                <a:lnTo>
                  <a:pt x="1785364" y="692893"/>
                </a:lnTo>
                <a:lnTo>
                  <a:pt x="1782776" y="702260"/>
                </a:lnTo>
                <a:lnTo>
                  <a:pt x="2459714" y="702260"/>
                </a:lnTo>
                <a:lnTo>
                  <a:pt x="2459714" y="1001879"/>
                </a:lnTo>
                <a:close/>
              </a:path>
              <a:path w="2459990" h="1002029">
                <a:moveTo>
                  <a:pt x="1808652" y="608618"/>
                </a:moveTo>
                <a:lnTo>
                  <a:pt x="1736513" y="608618"/>
                </a:lnTo>
                <a:lnTo>
                  <a:pt x="1778563" y="482213"/>
                </a:lnTo>
                <a:lnTo>
                  <a:pt x="1816413" y="580531"/>
                </a:lnTo>
                <a:lnTo>
                  <a:pt x="1808652" y="608618"/>
                </a:lnTo>
                <a:close/>
              </a:path>
              <a:path w="2459990" h="1002029">
                <a:moveTo>
                  <a:pt x="2459714" y="702260"/>
                </a:moveTo>
                <a:lnTo>
                  <a:pt x="1782776" y="702260"/>
                </a:lnTo>
                <a:lnTo>
                  <a:pt x="1976188" y="482213"/>
                </a:lnTo>
                <a:lnTo>
                  <a:pt x="2119139" y="561810"/>
                </a:lnTo>
                <a:lnTo>
                  <a:pt x="2163296" y="561810"/>
                </a:lnTo>
                <a:lnTo>
                  <a:pt x="2182213" y="627352"/>
                </a:lnTo>
                <a:lnTo>
                  <a:pt x="2278931" y="627352"/>
                </a:lnTo>
                <a:lnTo>
                  <a:pt x="2304151" y="646072"/>
                </a:lnTo>
                <a:lnTo>
                  <a:pt x="2459714" y="646072"/>
                </a:lnTo>
                <a:lnTo>
                  <a:pt x="2459714" y="702260"/>
                </a:lnTo>
                <a:close/>
              </a:path>
              <a:path w="2459990" h="1002029">
                <a:moveTo>
                  <a:pt x="1785364" y="692893"/>
                </a:moveTo>
                <a:lnTo>
                  <a:pt x="1665038" y="692893"/>
                </a:lnTo>
                <a:lnTo>
                  <a:pt x="1660838" y="617985"/>
                </a:lnTo>
                <a:lnTo>
                  <a:pt x="1698676" y="491579"/>
                </a:lnTo>
                <a:lnTo>
                  <a:pt x="1736513" y="608618"/>
                </a:lnTo>
                <a:lnTo>
                  <a:pt x="1808652" y="608618"/>
                </a:lnTo>
                <a:lnTo>
                  <a:pt x="1785364" y="692893"/>
                </a:lnTo>
                <a:close/>
              </a:path>
              <a:path w="2459990" h="1002029">
                <a:moveTo>
                  <a:pt x="2163296" y="561810"/>
                </a:moveTo>
                <a:lnTo>
                  <a:pt x="2119139" y="561810"/>
                </a:lnTo>
                <a:lnTo>
                  <a:pt x="2144376" y="496256"/>
                </a:lnTo>
                <a:lnTo>
                  <a:pt x="2163296" y="561810"/>
                </a:lnTo>
                <a:close/>
              </a:path>
              <a:path w="2459990" h="1002029">
                <a:moveTo>
                  <a:pt x="2459714" y="646072"/>
                </a:moveTo>
                <a:lnTo>
                  <a:pt x="2304151" y="646072"/>
                </a:lnTo>
                <a:lnTo>
                  <a:pt x="2367214" y="571164"/>
                </a:lnTo>
                <a:lnTo>
                  <a:pt x="2459714" y="571164"/>
                </a:lnTo>
                <a:lnTo>
                  <a:pt x="2459714" y="646072"/>
                </a:lnTo>
                <a:close/>
              </a:path>
              <a:path w="2459990" h="1002029">
                <a:moveTo>
                  <a:pt x="2278931" y="627352"/>
                </a:moveTo>
                <a:lnTo>
                  <a:pt x="2182213" y="627352"/>
                </a:lnTo>
                <a:lnTo>
                  <a:pt x="2241076" y="599252"/>
                </a:lnTo>
                <a:lnTo>
                  <a:pt x="2278931" y="627352"/>
                </a:lnTo>
                <a:close/>
              </a:path>
            </a:pathLst>
          </a:custGeom>
          <a:solidFill>
            <a:srgbClr val="C17AA0"/>
          </a:solidFill>
        </p:spPr>
        <p:txBody>
          <a:bodyPr wrap="square" lIns="0" tIns="0" rIns="0" bIns="0" rtlCol="0"/>
          <a:lstStyle/>
          <a:p>
            <a:endParaRPr/>
          </a:p>
        </p:txBody>
      </p:sp>
      <p:sp>
        <p:nvSpPr>
          <p:cNvPr id="7" name="object 7"/>
          <p:cNvSpPr/>
          <p:nvPr/>
        </p:nvSpPr>
        <p:spPr>
          <a:xfrm>
            <a:off x="6788499" y="2655570"/>
            <a:ext cx="1762125" cy="1821180"/>
          </a:xfrm>
          <a:custGeom>
            <a:avLst/>
            <a:gdLst/>
            <a:ahLst/>
            <a:cxnLst/>
            <a:rect l="l" t="t" r="r" b="b"/>
            <a:pathLst>
              <a:path w="1762125" h="1821179">
                <a:moveTo>
                  <a:pt x="755873" y="229401"/>
                </a:moveTo>
                <a:lnTo>
                  <a:pt x="294324" y="229401"/>
                </a:lnTo>
                <a:lnTo>
                  <a:pt x="332174" y="145139"/>
                </a:lnTo>
                <a:lnTo>
                  <a:pt x="407849" y="28087"/>
                </a:lnTo>
                <a:lnTo>
                  <a:pt x="542399" y="0"/>
                </a:lnTo>
                <a:lnTo>
                  <a:pt x="639112" y="9366"/>
                </a:lnTo>
                <a:lnTo>
                  <a:pt x="693774" y="84274"/>
                </a:lnTo>
                <a:lnTo>
                  <a:pt x="710587" y="145139"/>
                </a:lnTo>
                <a:lnTo>
                  <a:pt x="752637" y="205990"/>
                </a:lnTo>
                <a:lnTo>
                  <a:pt x="755873" y="229401"/>
                </a:lnTo>
                <a:close/>
              </a:path>
              <a:path w="1762125" h="1821179">
                <a:moveTo>
                  <a:pt x="348987" y="1816502"/>
                </a:moveTo>
                <a:lnTo>
                  <a:pt x="210237" y="1807135"/>
                </a:lnTo>
                <a:lnTo>
                  <a:pt x="239674" y="1704140"/>
                </a:lnTo>
                <a:lnTo>
                  <a:pt x="273311" y="1559013"/>
                </a:lnTo>
                <a:lnTo>
                  <a:pt x="269099" y="1432608"/>
                </a:lnTo>
                <a:lnTo>
                  <a:pt x="264899" y="1268748"/>
                </a:lnTo>
                <a:lnTo>
                  <a:pt x="227049" y="1086154"/>
                </a:lnTo>
                <a:lnTo>
                  <a:pt x="172399" y="1025290"/>
                </a:lnTo>
                <a:lnTo>
                  <a:pt x="138761" y="842709"/>
                </a:lnTo>
                <a:lnTo>
                  <a:pt x="147162" y="688216"/>
                </a:lnTo>
                <a:lnTo>
                  <a:pt x="159786" y="608618"/>
                </a:lnTo>
                <a:lnTo>
                  <a:pt x="142962" y="486902"/>
                </a:lnTo>
                <a:lnTo>
                  <a:pt x="180799" y="430715"/>
                </a:lnTo>
                <a:lnTo>
                  <a:pt x="134549" y="421348"/>
                </a:lnTo>
                <a:lnTo>
                  <a:pt x="46261" y="332396"/>
                </a:lnTo>
                <a:lnTo>
                  <a:pt x="0" y="243444"/>
                </a:lnTo>
                <a:lnTo>
                  <a:pt x="54662" y="182593"/>
                </a:lnTo>
                <a:lnTo>
                  <a:pt x="163987" y="177903"/>
                </a:lnTo>
                <a:lnTo>
                  <a:pt x="294324" y="229401"/>
                </a:lnTo>
                <a:lnTo>
                  <a:pt x="755873" y="229401"/>
                </a:lnTo>
                <a:lnTo>
                  <a:pt x="761049" y="266855"/>
                </a:lnTo>
                <a:lnTo>
                  <a:pt x="951650" y="266855"/>
                </a:lnTo>
                <a:lnTo>
                  <a:pt x="979687" y="290265"/>
                </a:lnTo>
                <a:lnTo>
                  <a:pt x="962863" y="346453"/>
                </a:lnTo>
                <a:lnTo>
                  <a:pt x="824113" y="477535"/>
                </a:lnTo>
                <a:lnTo>
                  <a:pt x="727412" y="491579"/>
                </a:lnTo>
                <a:lnTo>
                  <a:pt x="723200" y="571164"/>
                </a:lnTo>
                <a:lnTo>
                  <a:pt x="1263909" y="571164"/>
                </a:lnTo>
                <a:lnTo>
                  <a:pt x="1391738" y="646072"/>
                </a:lnTo>
                <a:lnTo>
                  <a:pt x="1571589" y="646072"/>
                </a:lnTo>
                <a:lnTo>
                  <a:pt x="1601975" y="711627"/>
                </a:lnTo>
                <a:lnTo>
                  <a:pt x="1694490" y="711627"/>
                </a:lnTo>
                <a:lnTo>
                  <a:pt x="1761750" y="749068"/>
                </a:lnTo>
                <a:lnTo>
                  <a:pt x="1740725" y="823976"/>
                </a:lnTo>
                <a:lnTo>
                  <a:pt x="1665038" y="842709"/>
                </a:lnTo>
                <a:lnTo>
                  <a:pt x="1644025" y="922294"/>
                </a:lnTo>
                <a:lnTo>
                  <a:pt x="1725576" y="1142342"/>
                </a:lnTo>
                <a:lnTo>
                  <a:pt x="811499" y="1142342"/>
                </a:lnTo>
                <a:lnTo>
                  <a:pt x="813600" y="1151696"/>
                </a:lnTo>
                <a:lnTo>
                  <a:pt x="744224" y="1151696"/>
                </a:lnTo>
                <a:lnTo>
                  <a:pt x="743888" y="1170429"/>
                </a:lnTo>
                <a:lnTo>
                  <a:pt x="382624" y="1170429"/>
                </a:lnTo>
                <a:lnTo>
                  <a:pt x="374212" y="1231294"/>
                </a:lnTo>
                <a:lnTo>
                  <a:pt x="391037" y="1357699"/>
                </a:lnTo>
                <a:lnTo>
                  <a:pt x="378424" y="1470062"/>
                </a:lnTo>
                <a:lnTo>
                  <a:pt x="391874" y="1526236"/>
                </a:lnTo>
                <a:lnTo>
                  <a:pt x="344787" y="1526236"/>
                </a:lnTo>
                <a:lnTo>
                  <a:pt x="344787" y="1690096"/>
                </a:lnTo>
                <a:lnTo>
                  <a:pt x="348987" y="1816502"/>
                </a:lnTo>
                <a:close/>
              </a:path>
              <a:path w="1762125" h="1821179">
                <a:moveTo>
                  <a:pt x="951650" y="266855"/>
                </a:moveTo>
                <a:lnTo>
                  <a:pt x="761049" y="266855"/>
                </a:lnTo>
                <a:lnTo>
                  <a:pt x="824113" y="220047"/>
                </a:lnTo>
                <a:lnTo>
                  <a:pt x="912412" y="234091"/>
                </a:lnTo>
                <a:lnTo>
                  <a:pt x="951650" y="266855"/>
                </a:lnTo>
                <a:close/>
              </a:path>
              <a:path w="1762125" h="1821179">
                <a:moveTo>
                  <a:pt x="1263909" y="571164"/>
                </a:moveTo>
                <a:lnTo>
                  <a:pt x="723200" y="571164"/>
                </a:lnTo>
                <a:lnTo>
                  <a:pt x="845137" y="524356"/>
                </a:lnTo>
                <a:lnTo>
                  <a:pt x="950250" y="524356"/>
                </a:lnTo>
                <a:lnTo>
                  <a:pt x="1072188" y="454125"/>
                </a:lnTo>
                <a:lnTo>
                  <a:pt x="1173100" y="491579"/>
                </a:lnTo>
                <a:lnTo>
                  <a:pt x="1231963" y="552444"/>
                </a:lnTo>
                <a:lnTo>
                  <a:pt x="1263909" y="571164"/>
                </a:lnTo>
                <a:close/>
              </a:path>
              <a:path w="1762125" h="1821179">
                <a:moveTo>
                  <a:pt x="1571589" y="646072"/>
                </a:moveTo>
                <a:lnTo>
                  <a:pt x="1391738" y="646072"/>
                </a:lnTo>
                <a:lnTo>
                  <a:pt x="1534700" y="566487"/>
                </a:lnTo>
                <a:lnTo>
                  <a:pt x="1571589" y="646072"/>
                </a:lnTo>
                <a:close/>
              </a:path>
              <a:path w="1762125" h="1821179">
                <a:moveTo>
                  <a:pt x="1694490" y="711627"/>
                </a:moveTo>
                <a:lnTo>
                  <a:pt x="1601975" y="711627"/>
                </a:lnTo>
                <a:lnTo>
                  <a:pt x="1677663" y="702260"/>
                </a:lnTo>
                <a:lnTo>
                  <a:pt x="1694490" y="711627"/>
                </a:lnTo>
                <a:close/>
              </a:path>
              <a:path w="1762125" h="1821179">
                <a:moveTo>
                  <a:pt x="1080599" y="1793092"/>
                </a:moveTo>
                <a:lnTo>
                  <a:pt x="979687" y="1783738"/>
                </a:lnTo>
                <a:lnTo>
                  <a:pt x="975487" y="1713506"/>
                </a:lnTo>
                <a:lnTo>
                  <a:pt x="958663" y="1652642"/>
                </a:lnTo>
                <a:lnTo>
                  <a:pt x="971275" y="1479415"/>
                </a:lnTo>
                <a:lnTo>
                  <a:pt x="950250" y="1456018"/>
                </a:lnTo>
                <a:lnTo>
                  <a:pt x="946049" y="1395153"/>
                </a:lnTo>
                <a:lnTo>
                  <a:pt x="899799" y="1147019"/>
                </a:lnTo>
                <a:lnTo>
                  <a:pt x="811499" y="1142342"/>
                </a:lnTo>
                <a:lnTo>
                  <a:pt x="1725576" y="1142342"/>
                </a:lnTo>
                <a:lnTo>
                  <a:pt x="1742924" y="1189149"/>
                </a:lnTo>
                <a:lnTo>
                  <a:pt x="1370713" y="1189149"/>
                </a:lnTo>
                <a:lnTo>
                  <a:pt x="1362951" y="1217250"/>
                </a:lnTo>
                <a:lnTo>
                  <a:pt x="1307650" y="1217250"/>
                </a:lnTo>
                <a:lnTo>
                  <a:pt x="1307550" y="1221927"/>
                </a:lnTo>
                <a:lnTo>
                  <a:pt x="1021737" y="1221927"/>
                </a:lnTo>
                <a:lnTo>
                  <a:pt x="1059575" y="1399830"/>
                </a:lnTo>
                <a:lnTo>
                  <a:pt x="1021737" y="1516869"/>
                </a:lnTo>
                <a:lnTo>
                  <a:pt x="1059575" y="1680729"/>
                </a:lnTo>
                <a:lnTo>
                  <a:pt x="1080599" y="1793092"/>
                </a:lnTo>
                <a:close/>
              </a:path>
              <a:path w="1762125" h="1821179">
                <a:moveTo>
                  <a:pt x="773662" y="1498149"/>
                </a:moveTo>
                <a:lnTo>
                  <a:pt x="769450" y="1357699"/>
                </a:lnTo>
                <a:lnTo>
                  <a:pt x="744224" y="1151696"/>
                </a:lnTo>
                <a:lnTo>
                  <a:pt x="813600" y="1151696"/>
                </a:lnTo>
                <a:lnTo>
                  <a:pt x="824113" y="1198516"/>
                </a:lnTo>
                <a:lnTo>
                  <a:pt x="807299" y="1282791"/>
                </a:lnTo>
                <a:lnTo>
                  <a:pt x="832524" y="1484105"/>
                </a:lnTo>
                <a:lnTo>
                  <a:pt x="773662" y="1498149"/>
                </a:lnTo>
                <a:close/>
              </a:path>
              <a:path w="1762125" h="1821179">
                <a:moveTo>
                  <a:pt x="458312" y="1474738"/>
                </a:moveTo>
                <a:lnTo>
                  <a:pt x="420474" y="1465372"/>
                </a:lnTo>
                <a:lnTo>
                  <a:pt x="424674" y="1371743"/>
                </a:lnTo>
                <a:lnTo>
                  <a:pt x="416262" y="1254704"/>
                </a:lnTo>
                <a:lnTo>
                  <a:pt x="382624" y="1170429"/>
                </a:lnTo>
                <a:lnTo>
                  <a:pt x="743888" y="1170429"/>
                </a:lnTo>
                <a:lnTo>
                  <a:pt x="742964" y="1221927"/>
                </a:lnTo>
                <a:lnTo>
                  <a:pt x="597062" y="1221927"/>
                </a:lnTo>
                <a:lnTo>
                  <a:pt x="533701" y="1329612"/>
                </a:lnTo>
                <a:lnTo>
                  <a:pt x="479337" y="1329612"/>
                </a:lnTo>
                <a:lnTo>
                  <a:pt x="508762" y="1456018"/>
                </a:lnTo>
                <a:lnTo>
                  <a:pt x="458312" y="1474738"/>
                </a:lnTo>
                <a:close/>
              </a:path>
              <a:path w="1762125" h="1821179">
                <a:moveTo>
                  <a:pt x="1639813" y="1320246"/>
                </a:moveTo>
                <a:lnTo>
                  <a:pt x="1559925" y="1268748"/>
                </a:lnTo>
                <a:lnTo>
                  <a:pt x="1370713" y="1189149"/>
                </a:lnTo>
                <a:lnTo>
                  <a:pt x="1742924" y="1189149"/>
                </a:lnTo>
                <a:lnTo>
                  <a:pt x="1753338" y="1217250"/>
                </a:lnTo>
                <a:lnTo>
                  <a:pt x="1736525" y="1268748"/>
                </a:lnTo>
                <a:lnTo>
                  <a:pt x="1639813" y="1320246"/>
                </a:lnTo>
                <a:close/>
              </a:path>
              <a:path w="1762125" h="1821179">
                <a:moveTo>
                  <a:pt x="1353900" y="1250014"/>
                </a:moveTo>
                <a:lnTo>
                  <a:pt x="1307650" y="1217250"/>
                </a:lnTo>
                <a:lnTo>
                  <a:pt x="1362951" y="1217250"/>
                </a:lnTo>
                <a:lnTo>
                  <a:pt x="1353900" y="1250014"/>
                </a:lnTo>
                <a:close/>
              </a:path>
              <a:path w="1762125" h="1821179">
                <a:moveTo>
                  <a:pt x="693774" y="1821179"/>
                </a:moveTo>
                <a:lnTo>
                  <a:pt x="664337" y="1591778"/>
                </a:lnTo>
                <a:lnTo>
                  <a:pt x="618087" y="1418564"/>
                </a:lnTo>
                <a:lnTo>
                  <a:pt x="597062" y="1221927"/>
                </a:lnTo>
                <a:lnTo>
                  <a:pt x="742964" y="1221927"/>
                </a:lnTo>
                <a:lnTo>
                  <a:pt x="740024" y="1385787"/>
                </a:lnTo>
                <a:lnTo>
                  <a:pt x="756838" y="1488782"/>
                </a:lnTo>
                <a:lnTo>
                  <a:pt x="744224" y="1573057"/>
                </a:lnTo>
                <a:lnTo>
                  <a:pt x="769450" y="1680729"/>
                </a:lnTo>
                <a:lnTo>
                  <a:pt x="811499" y="1811825"/>
                </a:lnTo>
                <a:lnTo>
                  <a:pt x="693774" y="1821179"/>
                </a:lnTo>
                <a:close/>
              </a:path>
              <a:path w="1762125" h="1821179">
                <a:moveTo>
                  <a:pt x="1156287" y="1348333"/>
                </a:moveTo>
                <a:lnTo>
                  <a:pt x="1093213" y="1329612"/>
                </a:lnTo>
                <a:lnTo>
                  <a:pt x="1021737" y="1221927"/>
                </a:lnTo>
                <a:lnTo>
                  <a:pt x="1307550" y="1221927"/>
                </a:lnTo>
                <a:lnTo>
                  <a:pt x="1306350" y="1278101"/>
                </a:lnTo>
                <a:lnTo>
                  <a:pt x="1202537" y="1278101"/>
                </a:lnTo>
                <a:lnTo>
                  <a:pt x="1156287" y="1348333"/>
                </a:lnTo>
                <a:close/>
              </a:path>
              <a:path w="1762125" h="1821179">
                <a:moveTo>
                  <a:pt x="1349699" y="1783738"/>
                </a:moveTo>
                <a:lnTo>
                  <a:pt x="1286625" y="1774371"/>
                </a:lnTo>
                <a:lnTo>
                  <a:pt x="1257188" y="1708830"/>
                </a:lnTo>
                <a:lnTo>
                  <a:pt x="1240375" y="1544970"/>
                </a:lnTo>
                <a:lnTo>
                  <a:pt x="1206738" y="1437285"/>
                </a:lnTo>
                <a:lnTo>
                  <a:pt x="1202537" y="1278101"/>
                </a:lnTo>
                <a:lnTo>
                  <a:pt x="1306350" y="1278101"/>
                </a:lnTo>
                <a:lnTo>
                  <a:pt x="1303449" y="1413874"/>
                </a:lnTo>
                <a:lnTo>
                  <a:pt x="1299238" y="1544970"/>
                </a:lnTo>
                <a:lnTo>
                  <a:pt x="1366513" y="1722873"/>
                </a:lnTo>
                <a:lnTo>
                  <a:pt x="1349699" y="1783738"/>
                </a:lnTo>
                <a:close/>
              </a:path>
              <a:path w="1762125" h="1821179">
                <a:moveTo>
                  <a:pt x="517174" y="1357699"/>
                </a:moveTo>
                <a:lnTo>
                  <a:pt x="479337" y="1329612"/>
                </a:lnTo>
                <a:lnTo>
                  <a:pt x="533701" y="1329612"/>
                </a:lnTo>
                <a:lnTo>
                  <a:pt x="517174" y="1357699"/>
                </a:lnTo>
                <a:close/>
              </a:path>
              <a:path w="1762125" h="1821179">
                <a:moveTo>
                  <a:pt x="395237" y="1540280"/>
                </a:moveTo>
                <a:lnTo>
                  <a:pt x="344787" y="1526236"/>
                </a:lnTo>
                <a:lnTo>
                  <a:pt x="391874" y="1526236"/>
                </a:lnTo>
                <a:lnTo>
                  <a:pt x="395237" y="1540280"/>
                </a:lnTo>
                <a:close/>
              </a:path>
            </a:pathLst>
          </a:custGeom>
          <a:solidFill>
            <a:srgbClr val="7F6000"/>
          </a:solidFill>
        </p:spPr>
        <p:txBody>
          <a:bodyPr wrap="square" lIns="0" tIns="0" rIns="0" bIns="0" rtlCol="0"/>
          <a:lstStyle/>
          <a:p>
            <a:endParaRPr/>
          </a:p>
        </p:txBody>
      </p:sp>
      <p:sp>
        <p:nvSpPr>
          <p:cNvPr id="8" name="object 8"/>
          <p:cNvSpPr txBox="1"/>
          <p:nvPr/>
        </p:nvSpPr>
        <p:spPr>
          <a:xfrm>
            <a:off x="6495953" y="2764717"/>
            <a:ext cx="2470785" cy="1515110"/>
          </a:xfrm>
          <a:prstGeom prst="rect">
            <a:avLst/>
          </a:prstGeom>
        </p:spPr>
        <p:txBody>
          <a:bodyPr vert="horz" wrap="square" lIns="0" tIns="12700" rIns="0" bIns="0" rtlCol="0">
            <a:spAutoFit/>
          </a:bodyPr>
          <a:lstStyle/>
          <a:p>
            <a:pPr marL="1702435">
              <a:lnSpc>
                <a:spcPct val="100000"/>
              </a:lnSpc>
              <a:spcBef>
                <a:spcPts val="100"/>
              </a:spcBef>
            </a:pPr>
            <a:r>
              <a:rPr sz="1400" b="1" spc="-5" dirty="0">
                <a:latin typeface="Arial"/>
                <a:cs typeface="Arial"/>
              </a:rPr>
              <a:t>Sky</a:t>
            </a:r>
            <a:endParaRPr sz="1400">
              <a:latin typeface="Arial"/>
              <a:cs typeface="Arial"/>
            </a:endParaRPr>
          </a:p>
          <a:p>
            <a:pPr>
              <a:lnSpc>
                <a:spcPct val="100000"/>
              </a:lnSpc>
            </a:pPr>
            <a:endParaRPr sz="1500">
              <a:latin typeface="Times New Roman"/>
              <a:cs typeface="Times New Roman"/>
            </a:endParaRPr>
          </a:p>
          <a:p>
            <a:pPr>
              <a:lnSpc>
                <a:spcPct val="100000"/>
              </a:lnSpc>
              <a:spcBef>
                <a:spcPts val="10"/>
              </a:spcBef>
            </a:pPr>
            <a:endParaRPr sz="1400">
              <a:latin typeface="Times New Roman"/>
              <a:cs typeface="Times New Roman"/>
            </a:endParaRPr>
          </a:p>
          <a:p>
            <a:pPr marR="305435" algn="ctr">
              <a:lnSpc>
                <a:spcPct val="100000"/>
              </a:lnSpc>
            </a:pPr>
            <a:r>
              <a:rPr sz="1400" b="1" spc="-5" dirty="0">
                <a:latin typeface="Arial"/>
                <a:cs typeface="Arial"/>
              </a:rPr>
              <a:t>Cow</a:t>
            </a:r>
            <a:endParaRPr sz="1400">
              <a:latin typeface="Arial"/>
              <a:cs typeface="Arial"/>
            </a:endParaRPr>
          </a:p>
          <a:p>
            <a:pPr>
              <a:lnSpc>
                <a:spcPct val="100000"/>
              </a:lnSpc>
            </a:pPr>
            <a:endParaRPr sz="1500">
              <a:latin typeface="Times New Roman"/>
              <a:cs typeface="Times New Roman"/>
            </a:endParaRPr>
          </a:p>
          <a:p>
            <a:pPr>
              <a:lnSpc>
                <a:spcPct val="100000"/>
              </a:lnSpc>
              <a:spcBef>
                <a:spcPts val="5"/>
              </a:spcBef>
            </a:pPr>
            <a:endParaRPr sz="1400">
              <a:latin typeface="Times New Roman"/>
              <a:cs typeface="Times New Roman"/>
            </a:endParaRPr>
          </a:p>
          <a:p>
            <a:pPr marL="1786255">
              <a:lnSpc>
                <a:spcPct val="100000"/>
              </a:lnSpc>
            </a:pPr>
            <a:r>
              <a:rPr sz="1400" b="1" spc="-5" dirty="0">
                <a:latin typeface="Arial"/>
                <a:cs typeface="Arial"/>
              </a:rPr>
              <a:t>Grass</a:t>
            </a:r>
            <a:endParaRPr sz="1400">
              <a:latin typeface="Arial"/>
              <a:cs typeface="Arial"/>
            </a:endParaRPr>
          </a:p>
        </p:txBody>
      </p:sp>
      <p:sp>
        <p:nvSpPr>
          <p:cNvPr id="9" name="object 9"/>
          <p:cNvSpPr txBox="1"/>
          <p:nvPr/>
        </p:nvSpPr>
        <p:spPr>
          <a:xfrm rot="18900000">
            <a:off x="6451262" y="2749918"/>
            <a:ext cx="505978" cy="177800"/>
          </a:xfrm>
          <a:prstGeom prst="rect">
            <a:avLst/>
          </a:prstGeom>
        </p:spPr>
        <p:txBody>
          <a:bodyPr vert="horz" wrap="square" lIns="0" tIns="0" rIns="0" bIns="0" rtlCol="0">
            <a:spAutoFit/>
          </a:bodyPr>
          <a:lstStyle/>
          <a:p>
            <a:pPr>
              <a:lnSpc>
                <a:spcPts val="1400"/>
              </a:lnSpc>
            </a:pPr>
            <a:r>
              <a:rPr sz="1400" b="1" spc="-5" dirty="0">
                <a:latin typeface="Arial"/>
                <a:cs typeface="Arial"/>
              </a:rPr>
              <a:t>Trees</a:t>
            </a:r>
            <a:endParaRPr sz="1400">
              <a:latin typeface="Arial"/>
              <a:cs typeface="Arial"/>
            </a:endParaRPr>
          </a:p>
        </p:txBody>
      </p:sp>
      <p:sp>
        <p:nvSpPr>
          <p:cNvPr id="10" name="object 10"/>
          <p:cNvSpPr txBox="1"/>
          <p:nvPr/>
        </p:nvSpPr>
        <p:spPr>
          <a:xfrm>
            <a:off x="886100" y="1745515"/>
            <a:ext cx="2550160" cy="939800"/>
          </a:xfrm>
          <a:prstGeom prst="rect">
            <a:avLst/>
          </a:prstGeom>
        </p:spPr>
        <p:txBody>
          <a:bodyPr vert="horz" wrap="square" lIns="0" tIns="12700" rIns="0" bIns="0" rtlCol="0">
            <a:spAutoFit/>
          </a:bodyPr>
          <a:lstStyle/>
          <a:p>
            <a:pPr marL="12700" marR="5080" algn="just">
              <a:lnSpc>
                <a:spcPct val="100000"/>
              </a:lnSpc>
              <a:spcBef>
                <a:spcPts val="100"/>
              </a:spcBef>
            </a:pPr>
            <a:r>
              <a:rPr sz="2000" spc="-5" dirty="0">
                <a:latin typeface="Arial"/>
                <a:cs typeface="Arial"/>
              </a:rPr>
              <a:t>Label each pixel in</a:t>
            </a:r>
            <a:r>
              <a:rPr sz="2000" spc="-85" dirty="0">
                <a:latin typeface="Arial"/>
                <a:cs typeface="Arial"/>
              </a:rPr>
              <a:t> </a:t>
            </a:r>
            <a:r>
              <a:rPr sz="2000" spc="-5" dirty="0">
                <a:latin typeface="Arial"/>
                <a:cs typeface="Arial"/>
              </a:rPr>
              <a:t>the  image with </a:t>
            </a:r>
            <a:r>
              <a:rPr sz="2000" dirty="0">
                <a:latin typeface="Arial"/>
                <a:cs typeface="Arial"/>
              </a:rPr>
              <a:t>a category  </a:t>
            </a:r>
            <a:r>
              <a:rPr sz="2000" spc="-5" dirty="0">
                <a:latin typeface="Arial"/>
                <a:cs typeface="Arial"/>
              </a:rPr>
              <a:t>label</a:t>
            </a:r>
            <a:endParaRPr sz="2000">
              <a:latin typeface="Arial"/>
              <a:cs typeface="Arial"/>
            </a:endParaRPr>
          </a:p>
        </p:txBody>
      </p:sp>
      <p:sp>
        <p:nvSpPr>
          <p:cNvPr id="11" name="object 11"/>
          <p:cNvSpPr txBox="1"/>
          <p:nvPr/>
        </p:nvSpPr>
        <p:spPr>
          <a:xfrm>
            <a:off x="886100" y="2964715"/>
            <a:ext cx="2974340" cy="939800"/>
          </a:xfrm>
          <a:prstGeom prst="rect">
            <a:avLst/>
          </a:prstGeom>
        </p:spPr>
        <p:txBody>
          <a:bodyPr vert="horz" wrap="square" lIns="0" tIns="12700" rIns="0" bIns="0" rtlCol="0">
            <a:spAutoFit/>
          </a:bodyPr>
          <a:lstStyle/>
          <a:p>
            <a:pPr marL="12700" marR="5080">
              <a:lnSpc>
                <a:spcPct val="100000"/>
              </a:lnSpc>
              <a:spcBef>
                <a:spcPts val="100"/>
              </a:spcBef>
            </a:pPr>
            <a:r>
              <a:rPr sz="2000" spc="-5" dirty="0">
                <a:latin typeface="Arial"/>
                <a:cs typeface="Arial"/>
              </a:rPr>
              <a:t>Don’t differentiate  instances, only </a:t>
            </a:r>
            <a:r>
              <a:rPr sz="2000" dirty="0">
                <a:latin typeface="Arial"/>
                <a:cs typeface="Arial"/>
              </a:rPr>
              <a:t>care</a:t>
            </a:r>
            <a:r>
              <a:rPr sz="2000" spc="-95" dirty="0">
                <a:latin typeface="Arial"/>
                <a:cs typeface="Arial"/>
              </a:rPr>
              <a:t> </a:t>
            </a:r>
            <a:r>
              <a:rPr sz="2000" spc="-5" dirty="0">
                <a:latin typeface="Arial"/>
                <a:cs typeface="Arial"/>
              </a:rPr>
              <a:t>about  pixels</a:t>
            </a:r>
            <a:endParaRPr sz="2000">
              <a:latin typeface="Arial"/>
              <a:cs typeface="Arial"/>
            </a:endParaRPr>
          </a:p>
        </p:txBody>
      </p:sp>
      <p:sp>
        <p:nvSpPr>
          <p:cNvPr id="12" name="object 12"/>
          <p:cNvSpPr txBox="1"/>
          <p:nvPr/>
        </p:nvSpPr>
        <p:spPr>
          <a:xfrm>
            <a:off x="7151637" y="728231"/>
            <a:ext cx="1139190" cy="116839"/>
          </a:xfrm>
          <a:prstGeom prst="rect">
            <a:avLst/>
          </a:prstGeom>
        </p:spPr>
        <p:txBody>
          <a:bodyPr vert="horz" wrap="square" lIns="0" tIns="12700" rIns="0" bIns="0" rtlCol="0">
            <a:spAutoFit/>
          </a:bodyPr>
          <a:lstStyle/>
          <a:p>
            <a:pPr marL="12700">
              <a:lnSpc>
                <a:spcPct val="100000"/>
              </a:lnSpc>
              <a:spcBef>
                <a:spcPts val="100"/>
              </a:spcBef>
            </a:pPr>
            <a:r>
              <a:rPr sz="600" u="sng" spc="-5" dirty="0">
                <a:solidFill>
                  <a:srgbClr val="999999"/>
                </a:solidFill>
                <a:uFill>
                  <a:solidFill>
                    <a:srgbClr val="999999"/>
                  </a:solidFill>
                </a:uFill>
                <a:latin typeface="Arial"/>
                <a:cs typeface="Arial"/>
                <a:hlinkClick r:id="rId3"/>
              </a:rPr>
              <a:t>This image</a:t>
            </a:r>
            <a:r>
              <a:rPr sz="600" spc="-5" dirty="0">
                <a:solidFill>
                  <a:srgbClr val="999999"/>
                </a:solidFill>
                <a:latin typeface="Arial"/>
                <a:cs typeface="Arial"/>
                <a:hlinkClick r:id="rId3"/>
              </a:rPr>
              <a:t> </a:t>
            </a:r>
            <a:r>
              <a:rPr sz="600" spc="-5" dirty="0">
                <a:solidFill>
                  <a:srgbClr val="999999"/>
                </a:solidFill>
                <a:latin typeface="Arial"/>
                <a:cs typeface="Arial"/>
              </a:rPr>
              <a:t>is </a:t>
            </a:r>
            <a:r>
              <a:rPr sz="600" u="sng" spc="-5" dirty="0">
                <a:solidFill>
                  <a:srgbClr val="999999"/>
                </a:solidFill>
                <a:uFill>
                  <a:solidFill>
                    <a:srgbClr val="999999"/>
                  </a:solidFill>
                </a:uFill>
                <a:latin typeface="Arial"/>
                <a:cs typeface="Arial"/>
                <a:hlinkClick r:id="rId4"/>
              </a:rPr>
              <a:t>CC0 public</a:t>
            </a:r>
            <a:r>
              <a:rPr sz="600" u="sng" spc="-55" dirty="0">
                <a:solidFill>
                  <a:srgbClr val="999999"/>
                </a:solidFill>
                <a:uFill>
                  <a:solidFill>
                    <a:srgbClr val="999999"/>
                  </a:solidFill>
                </a:uFill>
                <a:latin typeface="Arial"/>
                <a:cs typeface="Arial"/>
                <a:hlinkClick r:id="rId4"/>
              </a:rPr>
              <a:t> </a:t>
            </a:r>
            <a:r>
              <a:rPr sz="600" u="sng" spc="-5" dirty="0">
                <a:solidFill>
                  <a:srgbClr val="999999"/>
                </a:solidFill>
                <a:uFill>
                  <a:solidFill>
                    <a:srgbClr val="999999"/>
                  </a:solidFill>
                </a:uFill>
                <a:latin typeface="Arial"/>
                <a:cs typeface="Arial"/>
                <a:hlinkClick r:id="rId4"/>
              </a:rPr>
              <a:t>domain</a:t>
            </a:r>
            <a:endParaRPr sz="600">
              <a:latin typeface="Arial"/>
              <a:cs typeface="Arial"/>
            </a:endParaRPr>
          </a:p>
        </p:txBody>
      </p:sp>
      <p:sp>
        <p:nvSpPr>
          <p:cNvPr id="13" name="object 13"/>
          <p:cNvSpPr/>
          <p:nvPr/>
        </p:nvSpPr>
        <p:spPr>
          <a:xfrm>
            <a:off x="4183760" y="2658128"/>
            <a:ext cx="2137939" cy="1818612"/>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4" name="object 14"/>
          <p:cNvSpPr/>
          <p:nvPr/>
        </p:nvSpPr>
        <p:spPr>
          <a:xfrm>
            <a:off x="4249975" y="3027541"/>
            <a:ext cx="1642745" cy="1154430"/>
          </a:xfrm>
          <a:custGeom>
            <a:avLst/>
            <a:gdLst/>
            <a:ahLst/>
            <a:cxnLst/>
            <a:rect l="l" t="t" r="r" b="b"/>
            <a:pathLst>
              <a:path w="1642745" h="1154429">
                <a:moveTo>
                  <a:pt x="1637034" y="153281"/>
                </a:moveTo>
                <a:lnTo>
                  <a:pt x="1183464" y="153281"/>
                </a:lnTo>
                <a:lnTo>
                  <a:pt x="1431164" y="135244"/>
                </a:lnTo>
                <a:lnTo>
                  <a:pt x="1577952" y="0"/>
                </a:lnTo>
                <a:lnTo>
                  <a:pt x="1642181" y="27043"/>
                </a:lnTo>
                <a:lnTo>
                  <a:pt x="1637034" y="153281"/>
                </a:lnTo>
                <a:close/>
              </a:path>
              <a:path w="1642745" h="1154429">
                <a:moveTo>
                  <a:pt x="1619246" y="333582"/>
                </a:moveTo>
                <a:lnTo>
                  <a:pt x="926599" y="333582"/>
                </a:lnTo>
                <a:lnTo>
                  <a:pt x="1009182" y="306513"/>
                </a:lnTo>
                <a:lnTo>
                  <a:pt x="972473" y="153281"/>
                </a:lnTo>
                <a:lnTo>
                  <a:pt x="972473" y="36075"/>
                </a:lnTo>
                <a:lnTo>
                  <a:pt x="1027537" y="27043"/>
                </a:lnTo>
                <a:lnTo>
                  <a:pt x="1183464" y="153281"/>
                </a:lnTo>
                <a:lnTo>
                  <a:pt x="1637034" y="153281"/>
                </a:lnTo>
                <a:lnTo>
                  <a:pt x="1632991" y="252451"/>
                </a:lnTo>
                <a:lnTo>
                  <a:pt x="1619246" y="333582"/>
                </a:lnTo>
                <a:close/>
              </a:path>
              <a:path w="1642745" h="1154429">
                <a:moveTo>
                  <a:pt x="110103" y="288501"/>
                </a:moveTo>
                <a:lnTo>
                  <a:pt x="0" y="261457"/>
                </a:lnTo>
                <a:lnTo>
                  <a:pt x="60425" y="190686"/>
                </a:lnTo>
                <a:lnTo>
                  <a:pt x="366968" y="162263"/>
                </a:lnTo>
                <a:lnTo>
                  <a:pt x="697252" y="261457"/>
                </a:lnTo>
                <a:lnTo>
                  <a:pt x="725811" y="270438"/>
                </a:lnTo>
                <a:lnTo>
                  <a:pt x="247700" y="270438"/>
                </a:lnTo>
                <a:lnTo>
                  <a:pt x="110103" y="288501"/>
                </a:lnTo>
                <a:close/>
              </a:path>
              <a:path w="1642745" h="1154429">
                <a:moveTo>
                  <a:pt x="899079" y="937629"/>
                </a:moveTo>
                <a:lnTo>
                  <a:pt x="871585" y="838460"/>
                </a:lnTo>
                <a:lnTo>
                  <a:pt x="825711" y="640122"/>
                </a:lnTo>
                <a:lnTo>
                  <a:pt x="807330" y="486814"/>
                </a:lnTo>
                <a:lnTo>
                  <a:pt x="642188" y="387670"/>
                </a:lnTo>
                <a:lnTo>
                  <a:pt x="394488" y="306513"/>
                </a:lnTo>
                <a:lnTo>
                  <a:pt x="247700" y="270438"/>
                </a:lnTo>
                <a:lnTo>
                  <a:pt x="725811" y="270438"/>
                </a:lnTo>
                <a:lnTo>
                  <a:pt x="926599" y="333582"/>
                </a:lnTo>
                <a:lnTo>
                  <a:pt x="1619246" y="333582"/>
                </a:lnTo>
                <a:lnTo>
                  <a:pt x="1596332" y="468827"/>
                </a:lnTo>
                <a:lnTo>
                  <a:pt x="1559597" y="540927"/>
                </a:lnTo>
                <a:lnTo>
                  <a:pt x="1623826" y="622084"/>
                </a:lnTo>
                <a:lnTo>
                  <a:pt x="1638248" y="721253"/>
                </a:lnTo>
                <a:lnTo>
                  <a:pt x="1458709" y="721253"/>
                </a:lnTo>
                <a:lnTo>
                  <a:pt x="1357770" y="784372"/>
                </a:lnTo>
                <a:lnTo>
                  <a:pt x="1238502" y="820422"/>
                </a:lnTo>
                <a:lnTo>
                  <a:pt x="1256883" y="901554"/>
                </a:lnTo>
                <a:lnTo>
                  <a:pt x="1263557" y="919567"/>
                </a:lnTo>
                <a:lnTo>
                  <a:pt x="1027537" y="919567"/>
                </a:lnTo>
                <a:lnTo>
                  <a:pt x="899079" y="937629"/>
                </a:lnTo>
                <a:close/>
              </a:path>
              <a:path w="1642745" h="1154429">
                <a:moveTo>
                  <a:pt x="1550458" y="946636"/>
                </a:moveTo>
                <a:lnTo>
                  <a:pt x="1422000" y="883517"/>
                </a:lnTo>
                <a:lnTo>
                  <a:pt x="1458709" y="721253"/>
                </a:lnTo>
                <a:lnTo>
                  <a:pt x="1638248" y="721253"/>
                </a:lnTo>
                <a:lnTo>
                  <a:pt x="1642181" y="748297"/>
                </a:lnTo>
                <a:lnTo>
                  <a:pt x="1642181" y="856473"/>
                </a:lnTo>
                <a:lnTo>
                  <a:pt x="1550458" y="946636"/>
                </a:lnTo>
                <a:close/>
              </a:path>
              <a:path w="1642745" h="1154429">
                <a:moveTo>
                  <a:pt x="1211009" y="1154006"/>
                </a:moveTo>
                <a:lnTo>
                  <a:pt x="1082551" y="1063842"/>
                </a:lnTo>
                <a:lnTo>
                  <a:pt x="1027537" y="919567"/>
                </a:lnTo>
                <a:lnTo>
                  <a:pt x="1263557" y="919567"/>
                </a:lnTo>
                <a:lnTo>
                  <a:pt x="1288563" y="987051"/>
                </a:lnTo>
                <a:lnTo>
                  <a:pt x="1284377" y="1090886"/>
                </a:lnTo>
                <a:lnTo>
                  <a:pt x="1211009" y="1154006"/>
                </a:lnTo>
                <a:close/>
              </a:path>
            </a:pathLst>
          </a:custGeom>
          <a:solidFill>
            <a:srgbClr val="FFD966"/>
          </a:solidFill>
        </p:spPr>
        <p:txBody>
          <a:bodyPr wrap="square" lIns="0" tIns="0" rIns="0" bIns="0" rtlCol="0"/>
          <a:lstStyle/>
          <a:p>
            <a:endParaRPr/>
          </a:p>
        </p:txBody>
      </p:sp>
      <p:sp>
        <p:nvSpPr>
          <p:cNvPr id="15" name="object 15"/>
          <p:cNvSpPr/>
          <p:nvPr/>
        </p:nvSpPr>
        <p:spPr>
          <a:xfrm>
            <a:off x="4249975" y="3027541"/>
            <a:ext cx="1642745" cy="1154430"/>
          </a:xfrm>
          <a:custGeom>
            <a:avLst/>
            <a:gdLst/>
            <a:ahLst/>
            <a:cxnLst/>
            <a:rect l="l" t="t" r="r" b="b"/>
            <a:pathLst>
              <a:path w="1642745" h="1154429">
                <a:moveTo>
                  <a:pt x="60425" y="190686"/>
                </a:moveTo>
                <a:lnTo>
                  <a:pt x="366968" y="162263"/>
                </a:lnTo>
                <a:lnTo>
                  <a:pt x="697252" y="261457"/>
                </a:lnTo>
                <a:lnTo>
                  <a:pt x="926599" y="333582"/>
                </a:lnTo>
                <a:lnTo>
                  <a:pt x="1009182" y="306513"/>
                </a:lnTo>
                <a:lnTo>
                  <a:pt x="972473" y="153281"/>
                </a:lnTo>
                <a:lnTo>
                  <a:pt x="972473" y="36075"/>
                </a:lnTo>
                <a:lnTo>
                  <a:pt x="1027537" y="27043"/>
                </a:lnTo>
                <a:lnTo>
                  <a:pt x="1183464" y="153281"/>
                </a:lnTo>
                <a:lnTo>
                  <a:pt x="1431164" y="135244"/>
                </a:lnTo>
                <a:lnTo>
                  <a:pt x="1577952" y="0"/>
                </a:lnTo>
                <a:lnTo>
                  <a:pt x="1642181" y="27043"/>
                </a:lnTo>
                <a:lnTo>
                  <a:pt x="1632991" y="252451"/>
                </a:lnTo>
                <a:lnTo>
                  <a:pt x="1596332" y="468827"/>
                </a:lnTo>
                <a:lnTo>
                  <a:pt x="1559597" y="540927"/>
                </a:lnTo>
                <a:lnTo>
                  <a:pt x="1623826" y="622084"/>
                </a:lnTo>
                <a:lnTo>
                  <a:pt x="1642181" y="748297"/>
                </a:lnTo>
                <a:lnTo>
                  <a:pt x="1642181" y="856473"/>
                </a:lnTo>
                <a:lnTo>
                  <a:pt x="1550458" y="946636"/>
                </a:lnTo>
                <a:lnTo>
                  <a:pt x="1422000" y="883517"/>
                </a:lnTo>
                <a:lnTo>
                  <a:pt x="1458709" y="721253"/>
                </a:lnTo>
                <a:lnTo>
                  <a:pt x="1357770" y="784372"/>
                </a:lnTo>
                <a:lnTo>
                  <a:pt x="1238502" y="820422"/>
                </a:lnTo>
                <a:lnTo>
                  <a:pt x="1256883" y="901554"/>
                </a:lnTo>
                <a:lnTo>
                  <a:pt x="1288563" y="987051"/>
                </a:lnTo>
                <a:lnTo>
                  <a:pt x="1284377" y="1090886"/>
                </a:lnTo>
                <a:lnTo>
                  <a:pt x="1211009" y="1154006"/>
                </a:lnTo>
                <a:lnTo>
                  <a:pt x="1082551" y="1063842"/>
                </a:lnTo>
                <a:lnTo>
                  <a:pt x="1027537" y="919567"/>
                </a:lnTo>
                <a:lnTo>
                  <a:pt x="899079" y="937629"/>
                </a:lnTo>
                <a:lnTo>
                  <a:pt x="871585" y="838460"/>
                </a:lnTo>
                <a:lnTo>
                  <a:pt x="825711" y="640122"/>
                </a:lnTo>
                <a:lnTo>
                  <a:pt x="807330" y="486814"/>
                </a:lnTo>
                <a:lnTo>
                  <a:pt x="642188" y="387670"/>
                </a:lnTo>
                <a:lnTo>
                  <a:pt x="394488" y="306513"/>
                </a:lnTo>
                <a:lnTo>
                  <a:pt x="247700" y="270438"/>
                </a:lnTo>
                <a:lnTo>
                  <a:pt x="110103" y="288501"/>
                </a:lnTo>
                <a:lnTo>
                  <a:pt x="0" y="261457"/>
                </a:lnTo>
              </a:path>
            </a:pathLst>
          </a:custGeom>
          <a:ln w="38099">
            <a:solidFill>
              <a:srgbClr val="FFD966"/>
            </a:solidFill>
          </a:ln>
        </p:spPr>
        <p:txBody>
          <a:bodyPr wrap="square" lIns="0" tIns="0" rIns="0" bIns="0" rtlCol="0"/>
          <a:lstStyle/>
          <a:p>
            <a:endParaRPr/>
          </a:p>
        </p:txBody>
      </p:sp>
      <p:sp>
        <p:nvSpPr>
          <p:cNvPr id="16" name="object 16"/>
          <p:cNvSpPr/>
          <p:nvPr/>
        </p:nvSpPr>
        <p:spPr>
          <a:xfrm>
            <a:off x="4192599" y="3323766"/>
            <a:ext cx="2132965" cy="1138555"/>
          </a:xfrm>
          <a:custGeom>
            <a:avLst/>
            <a:gdLst/>
            <a:ahLst/>
            <a:cxnLst/>
            <a:rect l="l" t="t" r="r" b="b"/>
            <a:pathLst>
              <a:path w="2132965" h="1138554">
                <a:moveTo>
                  <a:pt x="2124328" y="695042"/>
                </a:moveTo>
                <a:lnTo>
                  <a:pt x="1618319" y="695042"/>
                </a:lnTo>
                <a:lnTo>
                  <a:pt x="1743380" y="580600"/>
                </a:lnTo>
                <a:lnTo>
                  <a:pt x="1750506" y="429224"/>
                </a:lnTo>
                <a:lnTo>
                  <a:pt x="1661196" y="240931"/>
                </a:lnTo>
                <a:lnTo>
                  <a:pt x="1710554" y="0"/>
                </a:lnTo>
                <a:lnTo>
                  <a:pt x="1839831" y="4620"/>
                </a:lnTo>
                <a:lnTo>
                  <a:pt x="1873677" y="86347"/>
                </a:lnTo>
                <a:lnTo>
                  <a:pt x="2132373" y="86347"/>
                </a:lnTo>
                <a:lnTo>
                  <a:pt x="2124328" y="695042"/>
                </a:lnTo>
                <a:close/>
              </a:path>
              <a:path w="2132965" h="1138554">
                <a:moveTo>
                  <a:pt x="2132373" y="86347"/>
                </a:moveTo>
                <a:lnTo>
                  <a:pt x="1873677" y="86347"/>
                </a:lnTo>
                <a:lnTo>
                  <a:pt x="2132770" y="56329"/>
                </a:lnTo>
                <a:lnTo>
                  <a:pt x="2132373" y="86347"/>
                </a:lnTo>
                <a:close/>
              </a:path>
              <a:path w="2132965" h="1138554">
                <a:moveTo>
                  <a:pt x="2118472" y="1138097"/>
                </a:moveTo>
                <a:lnTo>
                  <a:pt x="0" y="1138097"/>
                </a:lnTo>
                <a:lnTo>
                  <a:pt x="0" y="200293"/>
                </a:lnTo>
                <a:lnTo>
                  <a:pt x="710923" y="115403"/>
                </a:lnTo>
                <a:lnTo>
                  <a:pt x="839524" y="240931"/>
                </a:lnTo>
                <a:lnTo>
                  <a:pt x="914552" y="643379"/>
                </a:lnTo>
                <a:lnTo>
                  <a:pt x="1077444" y="643379"/>
                </a:lnTo>
                <a:lnTo>
                  <a:pt x="1128892" y="798445"/>
                </a:lnTo>
                <a:lnTo>
                  <a:pt x="1236070" y="883381"/>
                </a:lnTo>
                <a:lnTo>
                  <a:pt x="2121839" y="883381"/>
                </a:lnTo>
                <a:lnTo>
                  <a:pt x="2118472" y="1138097"/>
                </a:lnTo>
                <a:close/>
              </a:path>
              <a:path w="2132965" h="1138554">
                <a:moveTo>
                  <a:pt x="2121839" y="883381"/>
                </a:moveTo>
                <a:lnTo>
                  <a:pt x="1236070" y="883381"/>
                </a:lnTo>
                <a:lnTo>
                  <a:pt x="1364672" y="850123"/>
                </a:lnTo>
                <a:lnTo>
                  <a:pt x="1375399" y="739371"/>
                </a:lnTo>
                <a:lnTo>
                  <a:pt x="1353945" y="632293"/>
                </a:lnTo>
                <a:lnTo>
                  <a:pt x="1343248" y="554753"/>
                </a:lnTo>
                <a:lnTo>
                  <a:pt x="1471850" y="499369"/>
                </a:lnTo>
                <a:lnTo>
                  <a:pt x="1446856" y="624897"/>
                </a:lnTo>
                <a:lnTo>
                  <a:pt x="1618319" y="695042"/>
                </a:lnTo>
                <a:lnTo>
                  <a:pt x="2124328" y="695042"/>
                </a:lnTo>
                <a:lnTo>
                  <a:pt x="2121839" y="883381"/>
                </a:lnTo>
                <a:close/>
              </a:path>
              <a:path w="2132965" h="1138554">
                <a:moveTo>
                  <a:pt x="1077444" y="643379"/>
                </a:moveTo>
                <a:lnTo>
                  <a:pt x="914552" y="643379"/>
                </a:lnTo>
                <a:lnTo>
                  <a:pt x="1077269" y="642852"/>
                </a:lnTo>
                <a:lnTo>
                  <a:pt x="1077444" y="643379"/>
                </a:lnTo>
                <a:close/>
              </a:path>
            </a:pathLst>
          </a:custGeom>
          <a:solidFill>
            <a:srgbClr val="6AA84F"/>
          </a:solidFill>
        </p:spPr>
        <p:txBody>
          <a:bodyPr wrap="square" lIns="0" tIns="0" rIns="0" bIns="0" rtlCol="0"/>
          <a:lstStyle/>
          <a:p>
            <a:endParaRPr/>
          </a:p>
        </p:txBody>
      </p:sp>
      <p:sp>
        <p:nvSpPr>
          <p:cNvPr id="17" name="object 17"/>
          <p:cNvSpPr/>
          <p:nvPr/>
        </p:nvSpPr>
        <p:spPr>
          <a:xfrm>
            <a:off x="4192599" y="3323766"/>
            <a:ext cx="2132965" cy="1138555"/>
          </a:xfrm>
          <a:custGeom>
            <a:avLst/>
            <a:gdLst/>
            <a:ahLst/>
            <a:cxnLst/>
            <a:rect l="l" t="t" r="r" b="b"/>
            <a:pathLst>
              <a:path w="2132965" h="1138554">
                <a:moveTo>
                  <a:pt x="0" y="200293"/>
                </a:moveTo>
                <a:lnTo>
                  <a:pt x="710923" y="115403"/>
                </a:lnTo>
                <a:lnTo>
                  <a:pt x="839524" y="240931"/>
                </a:lnTo>
                <a:lnTo>
                  <a:pt x="914552" y="643379"/>
                </a:lnTo>
                <a:lnTo>
                  <a:pt x="1077269" y="642852"/>
                </a:lnTo>
                <a:lnTo>
                  <a:pt x="1128892" y="798445"/>
                </a:lnTo>
                <a:lnTo>
                  <a:pt x="1236070" y="883381"/>
                </a:lnTo>
                <a:lnTo>
                  <a:pt x="1364672" y="850123"/>
                </a:lnTo>
                <a:lnTo>
                  <a:pt x="1375399" y="739371"/>
                </a:lnTo>
                <a:lnTo>
                  <a:pt x="1353945" y="632293"/>
                </a:lnTo>
                <a:lnTo>
                  <a:pt x="1343248" y="554753"/>
                </a:lnTo>
                <a:lnTo>
                  <a:pt x="1471850" y="499369"/>
                </a:lnTo>
                <a:lnTo>
                  <a:pt x="1446856" y="624897"/>
                </a:lnTo>
                <a:lnTo>
                  <a:pt x="1618319" y="695042"/>
                </a:lnTo>
                <a:lnTo>
                  <a:pt x="1743380" y="580600"/>
                </a:lnTo>
                <a:lnTo>
                  <a:pt x="1750506" y="429224"/>
                </a:lnTo>
                <a:lnTo>
                  <a:pt x="1661196" y="240931"/>
                </a:lnTo>
                <a:lnTo>
                  <a:pt x="1710554" y="0"/>
                </a:lnTo>
                <a:lnTo>
                  <a:pt x="1839831" y="4620"/>
                </a:lnTo>
                <a:lnTo>
                  <a:pt x="1873677" y="86347"/>
                </a:lnTo>
                <a:lnTo>
                  <a:pt x="2132770" y="56329"/>
                </a:lnTo>
                <a:lnTo>
                  <a:pt x="2118472" y="1138097"/>
                </a:lnTo>
                <a:lnTo>
                  <a:pt x="0" y="1138097"/>
                </a:lnTo>
                <a:lnTo>
                  <a:pt x="0" y="200293"/>
                </a:lnTo>
                <a:close/>
              </a:path>
            </a:pathLst>
          </a:custGeom>
          <a:ln w="38099">
            <a:solidFill>
              <a:srgbClr val="6AA84F"/>
            </a:solidFill>
          </a:ln>
        </p:spPr>
        <p:txBody>
          <a:bodyPr wrap="square" lIns="0" tIns="0" rIns="0" bIns="0" rtlCol="0"/>
          <a:lstStyle/>
          <a:p>
            <a:endParaRPr/>
          </a:p>
        </p:txBody>
      </p:sp>
      <p:sp>
        <p:nvSpPr>
          <p:cNvPr id="18" name="object 18"/>
          <p:cNvSpPr/>
          <p:nvPr/>
        </p:nvSpPr>
        <p:spPr>
          <a:xfrm>
            <a:off x="4189024" y="2700741"/>
            <a:ext cx="2129790" cy="794385"/>
          </a:xfrm>
          <a:custGeom>
            <a:avLst/>
            <a:gdLst/>
            <a:ahLst/>
            <a:cxnLst/>
            <a:rect l="l" t="t" r="r" b="b"/>
            <a:pathLst>
              <a:path w="2129790" h="794385">
                <a:moveTo>
                  <a:pt x="1047401" y="358118"/>
                </a:moveTo>
                <a:lnTo>
                  <a:pt x="914552" y="358118"/>
                </a:lnTo>
                <a:lnTo>
                  <a:pt x="1075319" y="306456"/>
                </a:lnTo>
                <a:lnTo>
                  <a:pt x="1721926" y="121853"/>
                </a:lnTo>
                <a:lnTo>
                  <a:pt x="1918429" y="103371"/>
                </a:lnTo>
                <a:lnTo>
                  <a:pt x="2011295" y="73819"/>
                </a:lnTo>
                <a:lnTo>
                  <a:pt x="2129169" y="0"/>
                </a:lnTo>
                <a:lnTo>
                  <a:pt x="2124181" y="306456"/>
                </a:lnTo>
                <a:lnTo>
                  <a:pt x="1607592" y="306456"/>
                </a:lnTo>
                <a:lnTo>
                  <a:pt x="1581925" y="332303"/>
                </a:lnTo>
                <a:lnTo>
                  <a:pt x="1068177" y="332303"/>
                </a:lnTo>
                <a:lnTo>
                  <a:pt x="1047401" y="358118"/>
                </a:lnTo>
                <a:close/>
              </a:path>
              <a:path w="2129790" h="794385">
                <a:moveTo>
                  <a:pt x="2118472" y="657194"/>
                </a:moveTo>
                <a:lnTo>
                  <a:pt x="1886279" y="657194"/>
                </a:lnTo>
                <a:lnTo>
                  <a:pt x="1871981" y="612881"/>
                </a:lnTo>
                <a:lnTo>
                  <a:pt x="1723727" y="594229"/>
                </a:lnTo>
                <a:lnTo>
                  <a:pt x="1725497" y="354444"/>
                </a:lnTo>
                <a:lnTo>
                  <a:pt x="1607592" y="306456"/>
                </a:lnTo>
                <a:lnTo>
                  <a:pt x="2124181" y="306456"/>
                </a:lnTo>
                <a:lnTo>
                  <a:pt x="2118472" y="657194"/>
                </a:lnTo>
                <a:close/>
              </a:path>
              <a:path w="2129790" h="794385">
                <a:moveTo>
                  <a:pt x="0" y="793794"/>
                </a:moveTo>
                <a:lnTo>
                  <a:pt x="3570" y="457831"/>
                </a:lnTo>
                <a:lnTo>
                  <a:pt x="489426" y="402432"/>
                </a:lnTo>
                <a:lnTo>
                  <a:pt x="687474" y="325573"/>
                </a:lnTo>
                <a:lnTo>
                  <a:pt x="914552" y="358118"/>
                </a:lnTo>
                <a:lnTo>
                  <a:pt x="1047401" y="358118"/>
                </a:lnTo>
                <a:lnTo>
                  <a:pt x="1004102" y="411921"/>
                </a:lnTo>
                <a:lnTo>
                  <a:pt x="1014616" y="472592"/>
                </a:lnTo>
                <a:lnTo>
                  <a:pt x="450119" y="472592"/>
                </a:lnTo>
                <a:lnTo>
                  <a:pt x="117904" y="491043"/>
                </a:lnTo>
                <a:lnTo>
                  <a:pt x="24994" y="590755"/>
                </a:lnTo>
                <a:lnTo>
                  <a:pt x="164352" y="638728"/>
                </a:lnTo>
                <a:lnTo>
                  <a:pt x="327218" y="638728"/>
                </a:lnTo>
                <a:lnTo>
                  <a:pt x="639481" y="723649"/>
                </a:lnTo>
                <a:lnTo>
                  <a:pt x="0" y="793794"/>
                </a:lnTo>
                <a:close/>
              </a:path>
              <a:path w="2129790" h="794385">
                <a:moveTo>
                  <a:pt x="1264650" y="454125"/>
                </a:moveTo>
                <a:lnTo>
                  <a:pt x="1114595" y="343342"/>
                </a:lnTo>
                <a:lnTo>
                  <a:pt x="1068177" y="332303"/>
                </a:lnTo>
                <a:lnTo>
                  <a:pt x="1581925" y="332303"/>
                </a:lnTo>
                <a:lnTo>
                  <a:pt x="1468279" y="446745"/>
                </a:lnTo>
                <a:lnTo>
                  <a:pt x="1264650" y="454125"/>
                </a:lnTo>
                <a:close/>
              </a:path>
              <a:path w="2129790" h="794385">
                <a:moveTo>
                  <a:pt x="985994" y="627642"/>
                </a:moveTo>
                <a:lnTo>
                  <a:pt x="450119" y="472592"/>
                </a:lnTo>
                <a:lnTo>
                  <a:pt x="1014616" y="472592"/>
                </a:lnTo>
                <a:lnTo>
                  <a:pt x="1039568" y="616571"/>
                </a:lnTo>
                <a:lnTo>
                  <a:pt x="985994" y="627642"/>
                </a:lnTo>
                <a:close/>
              </a:path>
              <a:path w="2129790" h="794385">
                <a:moveTo>
                  <a:pt x="327218" y="638728"/>
                </a:moveTo>
                <a:lnTo>
                  <a:pt x="164352" y="638728"/>
                </a:lnTo>
                <a:lnTo>
                  <a:pt x="300079" y="631347"/>
                </a:lnTo>
                <a:lnTo>
                  <a:pt x="327218" y="638728"/>
                </a:lnTo>
                <a:close/>
              </a:path>
            </a:pathLst>
          </a:custGeom>
          <a:solidFill>
            <a:srgbClr val="C17AA0"/>
          </a:solidFill>
        </p:spPr>
        <p:txBody>
          <a:bodyPr wrap="square" lIns="0" tIns="0" rIns="0" bIns="0" rtlCol="0"/>
          <a:lstStyle/>
          <a:p>
            <a:endParaRPr/>
          </a:p>
        </p:txBody>
      </p:sp>
      <p:sp>
        <p:nvSpPr>
          <p:cNvPr id="19" name="object 19"/>
          <p:cNvSpPr/>
          <p:nvPr/>
        </p:nvSpPr>
        <p:spPr>
          <a:xfrm>
            <a:off x="4189024" y="2700741"/>
            <a:ext cx="2129790" cy="794385"/>
          </a:xfrm>
          <a:custGeom>
            <a:avLst/>
            <a:gdLst/>
            <a:ahLst/>
            <a:cxnLst/>
            <a:rect l="l" t="t" r="r" b="b"/>
            <a:pathLst>
              <a:path w="2129790" h="794385">
                <a:moveTo>
                  <a:pt x="639481" y="723649"/>
                </a:moveTo>
                <a:lnTo>
                  <a:pt x="0" y="793794"/>
                </a:lnTo>
                <a:lnTo>
                  <a:pt x="3570" y="457831"/>
                </a:lnTo>
                <a:lnTo>
                  <a:pt x="489426" y="402432"/>
                </a:lnTo>
                <a:lnTo>
                  <a:pt x="687474" y="325573"/>
                </a:lnTo>
                <a:lnTo>
                  <a:pt x="914552" y="358118"/>
                </a:lnTo>
                <a:lnTo>
                  <a:pt x="1075319" y="306456"/>
                </a:lnTo>
                <a:lnTo>
                  <a:pt x="1721926" y="121853"/>
                </a:lnTo>
                <a:lnTo>
                  <a:pt x="1918429" y="103371"/>
                </a:lnTo>
                <a:lnTo>
                  <a:pt x="2011295" y="73819"/>
                </a:lnTo>
                <a:lnTo>
                  <a:pt x="2129169" y="0"/>
                </a:lnTo>
                <a:lnTo>
                  <a:pt x="2118472" y="657194"/>
                </a:lnTo>
                <a:lnTo>
                  <a:pt x="1886279" y="657194"/>
                </a:lnTo>
                <a:lnTo>
                  <a:pt x="1871981" y="612881"/>
                </a:lnTo>
                <a:lnTo>
                  <a:pt x="1723727" y="594229"/>
                </a:lnTo>
                <a:lnTo>
                  <a:pt x="1725497" y="354444"/>
                </a:lnTo>
                <a:lnTo>
                  <a:pt x="1607592" y="306456"/>
                </a:lnTo>
                <a:lnTo>
                  <a:pt x="1468279" y="446745"/>
                </a:lnTo>
                <a:lnTo>
                  <a:pt x="1264650" y="454125"/>
                </a:lnTo>
                <a:lnTo>
                  <a:pt x="1114595" y="343342"/>
                </a:lnTo>
                <a:lnTo>
                  <a:pt x="1068177" y="332303"/>
                </a:lnTo>
                <a:lnTo>
                  <a:pt x="1004102" y="411921"/>
                </a:lnTo>
                <a:lnTo>
                  <a:pt x="1039568" y="616571"/>
                </a:lnTo>
                <a:lnTo>
                  <a:pt x="985994" y="627642"/>
                </a:lnTo>
                <a:lnTo>
                  <a:pt x="450119" y="472592"/>
                </a:lnTo>
                <a:lnTo>
                  <a:pt x="117904" y="491043"/>
                </a:lnTo>
                <a:lnTo>
                  <a:pt x="24994" y="590755"/>
                </a:lnTo>
                <a:lnTo>
                  <a:pt x="164352" y="638728"/>
                </a:lnTo>
                <a:lnTo>
                  <a:pt x="300079" y="631347"/>
                </a:lnTo>
                <a:lnTo>
                  <a:pt x="639481" y="723649"/>
                </a:lnTo>
                <a:close/>
              </a:path>
            </a:pathLst>
          </a:custGeom>
          <a:ln w="38099">
            <a:solidFill>
              <a:srgbClr val="C17AA0"/>
            </a:solidFill>
          </a:ln>
        </p:spPr>
        <p:txBody>
          <a:bodyPr wrap="square" lIns="0" tIns="0" rIns="0" bIns="0" rtlCol="0"/>
          <a:lstStyle/>
          <a:p>
            <a:endParaRPr/>
          </a:p>
        </p:txBody>
      </p:sp>
      <p:sp>
        <p:nvSpPr>
          <p:cNvPr id="20" name="object 20"/>
          <p:cNvSpPr/>
          <p:nvPr/>
        </p:nvSpPr>
        <p:spPr>
          <a:xfrm>
            <a:off x="4196167" y="2660120"/>
            <a:ext cx="2111375" cy="480059"/>
          </a:xfrm>
          <a:custGeom>
            <a:avLst/>
            <a:gdLst/>
            <a:ahLst/>
            <a:cxnLst/>
            <a:rect l="l" t="t" r="r" b="b"/>
            <a:pathLst>
              <a:path w="2111375" h="480060">
                <a:moveTo>
                  <a:pt x="0" y="479972"/>
                </a:moveTo>
                <a:lnTo>
                  <a:pt x="0" y="0"/>
                </a:lnTo>
                <a:lnTo>
                  <a:pt x="2111331" y="7380"/>
                </a:lnTo>
                <a:lnTo>
                  <a:pt x="1961292" y="103387"/>
                </a:lnTo>
                <a:lnTo>
                  <a:pt x="1679064" y="136614"/>
                </a:lnTo>
                <a:lnTo>
                  <a:pt x="1010490" y="332287"/>
                </a:lnTo>
                <a:lnTo>
                  <a:pt x="678773" y="332287"/>
                </a:lnTo>
                <a:lnTo>
                  <a:pt x="464417" y="420898"/>
                </a:lnTo>
                <a:lnTo>
                  <a:pt x="0" y="479972"/>
                </a:lnTo>
                <a:close/>
              </a:path>
              <a:path w="2111375" h="480060">
                <a:moveTo>
                  <a:pt x="871690" y="372910"/>
                </a:moveTo>
                <a:lnTo>
                  <a:pt x="678773" y="332287"/>
                </a:lnTo>
                <a:lnTo>
                  <a:pt x="1010490" y="332287"/>
                </a:lnTo>
                <a:lnTo>
                  <a:pt x="871690" y="372910"/>
                </a:lnTo>
                <a:close/>
              </a:path>
            </a:pathLst>
          </a:custGeom>
          <a:solidFill>
            <a:srgbClr val="4A86E7"/>
          </a:solidFill>
        </p:spPr>
        <p:txBody>
          <a:bodyPr wrap="square" lIns="0" tIns="0" rIns="0" bIns="0" rtlCol="0"/>
          <a:lstStyle/>
          <a:p>
            <a:endParaRPr/>
          </a:p>
        </p:txBody>
      </p:sp>
      <p:sp>
        <p:nvSpPr>
          <p:cNvPr id="21" name="object 21"/>
          <p:cNvSpPr/>
          <p:nvPr/>
        </p:nvSpPr>
        <p:spPr>
          <a:xfrm>
            <a:off x="4196167" y="2660120"/>
            <a:ext cx="2111375" cy="480059"/>
          </a:xfrm>
          <a:custGeom>
            <a:avLst/>
            <a:gdLst/>
            <a:ahLst/>
            <a:cxnLst/>
            <a:rect l="l" t="t" r="r" b="b"/>
            <a:pathLst>
              <a:path w="2111375" h="480060">
                <a:moveTo>
                  <a:pt x="0" y="479972"/>
                </a:moveTo>
                <a:lnTo>
                  <a:pt x="0" y="0"/>
                </a:lnTo>
                <a:lnTo>
                  <a:pt x="2111331" y="7380"/>
                </a:lnTo>
                <a:lnTo>
                  <a:pt x="1961292" y="103387"/>
                </a:lnTo>
                <a:lnTo>
                  <a:pt x="1679064" y="136614"/>
                </a:lnTo>
                <a:lnTo>
                  <a:pt x="871690" y="372910"/>
                </a:lnTo>
                <a:lnTo>
                  <a:pt x="678773" y="332287"/>
                </a:lnTo>
                <a:lnTo>
                  <a:pt x="464417" y="420898"/>
                </a:lnTo>
                <a:lnTo>
                  <a:pt x="0" y="479972"/>
                </a:lnTo>
                <a:close/>
              </a:path>
            </a:pathLst>
          </a:custGeom>
          <a:ln w="28574">
            <a:solidFill>
              <a:srgbClr val="4A86E7"/>
            </a:solidFill>
          </a:ln>
        </p:spPr>
        <p:txBody>
          <a:bodyPr wrap="square" lIns="0" tIns="0" rIns="0" bIns="0" rtlCol="0"/>
          <a:lstStyle/>
          <a:p>
            <a:endParaRPr/>
          </a:p>
        </p:txBody>
      </p:sp>
      <p:sp>
        <p:nvSpPr>
          <p:cNvPr id="22" name="object 22"/>
          <p:cNvSpPr/>
          <p:nvPr/>
        </p:nvSpPr>
        <p:spPr>
          <a:xfrm>
            <a:off x="4207712" y="721866"/>
            <a:ext cx="2093699" cy="1812299"/>
          </a:xfrm>
          <a:prstGeom prst="rect">
            <a:avLst/>
          </a:prstGeom>
          <a:blipFill>
            <a:blip r:embed="rId6"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3" name="object 23"/>
          <p:cNvSpPr txBox="1"/>
          <p:nvPr/>
        </p:nvSpPr>
        <p:spPr>
          <a:xfrm>
            <a:off x="5604925" y="4149067"/>
            <a:ext cx="528955" cy="238760"/>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Arial"/>
                <a:cs typeface="Arial"/>
              </a:rPr>
              <a:t>Grass</a:t>
            </a:r>
            <a:endParaRPr sz="1400">
              <a:latin typeface="Arial"/>
              <a:cs typeface="Arial"/>
            </a:endParaRPr>
          </a:p>
        </p:txBody>
      </p:sp>
      <p:sp>
        <p:nvSpPr>
          <p:cNvPr id="24" name="object 24"/>
          <p:cNvSpPr txBox="1"/>
          <p:nvPr/>
        </p:nvSpPr>
        <p:spPr>
          <a:xfrm>
            <a:off x="5200799" y="3457117"/>
            <a:ext cx="312420" cy="238760"/>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Arial"/>
                <a:cs typeface="Arial"/>
              </a:rPr>
              <a:t>Cat</a:t>
            </a:r>
            <a:endParaRPr sz="1400">
              <a:latin typeface="Arial"/>
              <a:cs typeface="Arial"/>
            </a:endParaRPr>
          </a:p>
        </p:txBody>
      </p:sp>
      <p:sp>
        <p:nvSpPr>
          <p:cNvPr id="25" name="object 25"/>
          <p:cNvSpPr txBox="1"/>
          <p:nvPr/>
        </p:nvSpPr>
        <p:spPr>
          <a:xfrm>
            <a:off x="4327525" y="2707442"/>
            <a:ext cx="341630" cy="238760"/>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Arial"/>
                <a:cs typeface="Arial"/>
              </a:rPr>
              <a:t>Sky</a:t>
            </a:r>
            <a:endParaRPr sz="1400">
              <a:latin typeface="Arial"/>
              <a:cs typeface="Arial"/>
            </a:endParaRPr>
          </a:p>
        </p:txBody>
      </p:sp>
      <p:sp>
        <p:nvSpPr>
          <p:cNvPr id="26" name="object 26"/>
          <p:cNvSpPr txBox="1"/>
          <p:nvPr/>
        </p:nvSpPr>
        <p:spPr>
          <a:xfrm rot="2700000">
            <a:off x="5767470" y="2935064"/>
            <a:ext cx="505978" cy="177800"/>
          </a:xfrm>
          <a:prstGeom prst="rect">
            <a:avLst/>
          </a:prstGeom>
        </p:spPr>
        <p:txBody>
          <a:bodyPr vert="horz" wrap="square" lIns="0" tIns="0" rIns="0" bIns="0" rtlCol="0">
            <a:spAutoFit/>
          </a:bodyPr>
          <a:lstStyle/>
          <a:p>
            <a:pPr>
              <a:lnSpc>
                <a:spcPts val="1400"/>
              </a:lnSpc>
            </a:pPr>
            <a:r>
              <a:rPr sz="1400" b="1" spc="-5" dirty="0">
                <a:latin typeface="Arial"/>
                <a:cs typeface="Arial"/>
              </a:rPr>
              <a:t>Trees</a:t>
            </a:r>
            <a:endParaRPr sz="1400">
              <a:latin typeface="Arial"/>
              <a:cs typeface="Arial"/>
            </a:endParaRPr>
          </a:p>
        </p:txBody>
      </p:sp>
      <p:sp>
        <p:nvSpPr>
          <p:cNvPr id="27" name="Footer Placeholder 26">
            <a:extLst>
              <a:ext uri="{FF2B5EF4-FFF2-40B4-BE49-F238E27FC236}">
                <a16:creationId xmlns:a16="http://schemas.microsoft.com/office/drawing/2014/main" id="{D404CB96-7BC5-40B4-8E91-F941317406C8}"/>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2950" y="133350"/>
            <a:ext cx="7195820" cy="443711"/>
          </a:xfrm>
          <a:prstGeom prst="rect">
            <a:avLst/>
          </a:prstGeom>
        </p:spPr>
        <p:txBody>
          <a:bodyPr vert="horz" wrap="square" lIns="0" tIns="12700" rIns="0" bIns="0" rtlCol="0">
            <a:spAutoFit/>
          </a:bodyPr>
          <a:lstStyle/>
          <a:p>
            <a:pPr marL="12700">
              <a:lnSpc>
                <a:spcPct val="100000"/>
              </a:lnSpc>
              <a:spcBef>
                <a:spcPts val="100"/>
              </a:spcBef>
            </a:pPr>
            <a:r>
              <a:rPr sz="2800" spc="-10" dirty="0"/>
              <a:t>Semantic Segmentation </a:t>
            </a:r>
            <a:r>
              <a:rPr sz="2800" spc="-5" dirty="0"/>
              <a:t>Idea: </a:t>
            </a:r>
            <a:r>
              <a:rPr sz="2800" spc="-10" dirty="0"/>
              <a:t>Sliding</a:t>
            </a:r>
            <a:r>
              <a:rPr sz="2800" spc="-80" dirty="0"/>
              <a:t> </a:t>
            </a:r>
            <a:r>
              <a:rPr sz="2800" spc="-5" dirty="0"/>
              <a:t>Window</a:t>
            </a:r>
          </a:p>
        </p:txBody>
      </p:sp>
      <p:sp>
        <p:nvSpPr>
          <p:cNvPr id="3" name="object 3"/>
          <p:cNvSpPr/>
          <p:nvPr/>
        </p:nvSpPr>
        <p:spPr>
          <a:xfrm>
            <a:off x="804875" y="1833262"/>
            <a:ext cx="2470623" cy="1646447"/>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 name="object 4"/>
          <p:cNvSpPr/>
          <p:nvPr/>
        </p:nvSpPr>
        <p:spPr>
          <a:xfrm>
            <a:off x="2440868" y="2492785"/>
            <a:ext cx="247015" cy="247015"/>
          </a:xfrm>
          <a:custGeom>
            <a:avLst/>
            <a:gdLst/>
            <a:ahLst/>
            <a:cxnLst/>
            <a:rect l="l" t="t" r="r" b="b"/>
            <a:pathLst>
              <a:path w="247014" h="247014">
                <a:moveTo>
                  <a:pt x="0" y="0"/>
                </a:moveTo>
                <a:lnTo>
                  <a:pt x="246599" y="0"/>
                </a:lnTo>
                <a:lnTo>
                  <a:pt x="246599" y="246599"/>
                </a:lnTo>
                <a:lnTo>
                  <a:pt x="0" y="246599"/>
                </a:lnTo>
                <a:lnTo>
                  <a:pt x="0" y="0"/>
                </a:lnTo>
                <a:close/>
              </a:path>
            </a:pathLst>
          </a:custGeom>
          <a:ln w="38099">
            <a:solidFill>
              <a:srgbClr val="FF0000"/>
            </a:solidFill>
          </a:ln>
        </p:spPr>
        <p:txBody>
          <a:bodyPr wrap="square" lIns="0" tIns="0" rIns="0" bIns="0" rtlCol="0"/>
          <a:lstStyle/>
          <a:p>
            <a:endParaRPr/>
          </a:p>
        </p:txBody>
      </p:sp>
      <p:sp>
        <p:nvSpPr>
          <p:cNvPr id="5" name="object 5"/>
          <p:cNvSpPr/>
          <p:nvPr/>
        </p:nvSpPr>
        <p:spPr>
          <a:xfrm>
            <a:off x="2741374" y="1496775"/>
            <a:ext cx="1283970" cy="975360"/>
          </a:xfrm>
          <a:custGeom>
            <a:avLst/>
            <a:gdLst/>
            <a:ahLst/>
            <a:cxnLst/>
            <a:rect l="l" t="t" r="r" b="b"/>
            <a:pathLst>
              <a:path w="1283970" h="975360">
                <a:moveTo>
                  <a:pt x="0" y="974999"/>
                </a:moveTo>
                <a:lnTo>
                  <a:pt x="1283699" y="0"/>
                </a:lnTo>
              </a:path>
            </a:pathLst>
          </a:custGeom>
          <a:ln w="28574">
            <a:solidFill>
              <a:srgbClr val="FF0000"/>
            </a:solidFill>
          </a:ln>
        </p:spPr>
        <p:txBody>
          <a:bodyPr wrap="square" lIns="0" tIns="0" rIns="0" bIns="0" rtlCol="0"/>
          <a:lstStyle/>
          <a:p>
            <a:endParaRPr/>
          </a:p>
        </p:txBody>
      </p:sp>
      <p:sp>
        <p:nvSpPr>
          <p:cNvPr id="6" name="object 6"/>
          <p:cNvSpPr/>
          <p:nvPr/>
        </p:nvSpPr>
        <p:spPr>
          <a:xfrm>
            <a:off x="2771300" y="2235599"/>
            <a:ext cx="1263650" cy="550545"/>
          </a:xfrm>
          <a:custGeom>
            <a:avLst/>
            <a:gdLst/>
            <a:ahLst/>
            <a:cxnLst/>
            <a:rect l="l" t="t" r="r" b="b"/>
            <a:pathLst>
              <a:path w="1263650" h="550544">
                <a:moveTo>
                  <a:pt x="0" y="550199"/>
                </a:moveTo>
                <a:lnTo>
                  <a:pt x="1263299" y="0"/>
                </a:lnTo>
              </a:path>
            </a:pathLst>
          </a:custGeom>
          <a:ln w="28574">
            <a:solidFill>
              <a:srgbClr val="FF0000"/>
            </a:solidFill>
          </a:ln>
        </p:spPr>
        <p:txBody>
          <a:bodyPr wrap="square" lIns="0" tIns="0" rIns="0" bIns="0" rtlCol="0"/>
          <a:lstStyle/>
          <a:p>
            <a:endParaRPr/>
          </a:p>
        </p:txBody>
      </p:sp>
      <p:sp>
        <p:nvSpPr>
          <p:cNvPr id="7" name="object 7"/>
          <p:cNvSpPr/>
          <p:nvPr/>
        </p:nvSpPr>
        <p:spPr>
          <a:xfrm>
            <a:off x="4064675" y="1493775"/>
            <a:ext cx="681062" cy="748383"/>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8" name="object 8"/>
          <p:cNvSpPr txBox="1"/>
          <p:nvPr/>
        </p:nvSpPr>
        <p:spPr>
          <a:xfrm>
            <a:off x="1521650" y="1519087"/>
            <a:ext cx="84455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Full</a:t>
            </a:r>
            <a:r>
              <a:rPr sz="1400" spc="-75" dirty="0">
                <a:latin typeface="Arial"/>
                <a:cs typeface="Arial"/>
              </a:rPr>
              <a:t> </a:t>
            </a:r>
            <a:r>
              <a:rPr sz="1400" spc="-5" dirty="0">
                <a:latin typeface="Arial"/>
                <a:cs typeface="Arial"/>
              </a:rPr>
              <a:t>image</a:t>
            </a:r>
            <a:endParaRPr sz="1400">
              <a:latin typeface="Arial"/>
              <a:cs typeface="Arial"/>
            </a:endParaRPr>
          </a:p>
        </p:txBody>
      </p:sp>
      <p:sp>
        <p:nvSpPr>
          <p:cNvPr id="9" name="object 9"/>
          <p:cNvSpPr txBox="1"/>
          <p:nvPr/>
        </p:nvSpPr>
        <p:spPr>
          <a:xfrm>
            <a:off x="3849275" y="1060963"/>
            <a:ext cx="106045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Extract</a:t>
            </a:r>
            <a:r>
              <a:rPr sz="1400" spc="-75" dirty="0">
                <a:latin typeface="Arial"/>
                <a:cs typeface="Arial"/>
              </a:rPr>
              <a:t> </a:t>
            </a:r>
            <a:r>
              <a:rPr sz="1400" spc="-5" dirty="0">
                <a:latin typeface="Arial"/>
                <a:cs typeface="Arial"/>
              </a:rPr>
              <a:t>patch</a:t>
            </a:r>
            <a:endParaRPr sz="1400">
              <a:latin typeface="Arial"/>
              <a:cs typeface="Arial"/>
            </a:endParaRPr>
          </a:p>
        </p:txBody>
      </p:sp>
      <p:sp>
        <p:nvSpPr>
          <p:cNvPr id="10" name="object 10"/>
          <p:cNvSpPr/>
          <p:nvPr/>
        </p:nvSpPr>
        <p:spPr>
          <a:xfrm>
            <a:off x="4886573" y="2393046"/>
            <a:ext cx="1982173" cy="664551"/>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1" name="object 11"/>
          <p:cNvSpPr txBox="1"/>
          <p:nvPr/>
        </p:nvSpPr>
        <p:spPr>
          <a:xfrm>
            <a:off x="5124350" y="927187"/>
            <a:ext cx="1191260" cy="448309"/>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Arial"/>
                <a:cs typeface="Arial"/>
              </a:rPr>
              <a:t>Classify</a:t>
            </a:r>
            <a:r>
              <a:rPr sz="1400" spc="-90" dirty="0">
                <a:latin typeface="Arial"/>
                <a:cs typeface="Arial"/>
              </a:rPr>
              <a:t> </a:t>
            </a:r>
            <a:r>
              <a:rPr sz="1400" dirty="0">
                <a:latin typeface="Arial"/>
                <a:cs typeface="Arial"/>
              </a:rPr>
              <a:t>center  </a:t>
            </a:r>
            <a:r>
              <a:rPr sz="1400" spc="-5" dirty="0">
                <a:latin typeface="Arial"/>
                <a:cs typeface="Arial"/>
              </a:rPr>
              <a:t>pixel with</a:t>
            </a:r>
            <a:r>
              <a:rPr sz="1400" spc="-90" dirty="0">
                <a:latin typeface="Arial"/>
                <a:cs typeface="Arial"/>
              </a:rPr>
              <a:t> </a:t>
            </a:r>
            <a:r>
              <a:rPr sz="1400" spc="-5" dirty="0">
                <a:latin typeface="Arial"/>
                <a:cs typeface="Arial"/>
              </a:rPr>
              <a:t>CNN</a:t>
            </a:r>
            <a:endParaRPr sz="1400">
              <a:latin typeface="Arial"/>
              <a:cs typeface="Arial"/>
            </a:endParaRPr>
          </a:p>
        </p:txBody>
      </p:sp>
      <p:sp>
        <p:nvSpPr>
          <p:cNvPr id="12" name="object 12"/>
          <p:cNvSpPr/>
          <p:nvPr/>
        </p:nvSpPr>
        <p:spPr>
          <a:xfrm>
            <a:off x="4326299" y="1789062"/>
            <a:ext cx="157799" cy="157799"/>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3" name="object 13"/>
          <p:cNvSpPr/>
          <p:nvPr/>
        </p:nvSpPr>
        <p:spPr>
          <a:xfrm>
            <a:off x="2593268" y="2645185"/>
            <a:ext cx="247015" cy="247015"/>
          </a:xfrm>
          <a:custGeom>
            <a:avLst/>
            <a:gdLst/>
            <a:ahLst/>
            <a:cxnLst/>
            <a:rect l="l" t="t" r="r" b="b"/>
            <a:pathLst>
              <a:path w="247014" h="247014">
                <a:moveTo>
                  <a:pt x="0" y="0"/>
                </a:moveTo>
                <a:lnTo>
                  <a:pt x="246599" y="0"/>
                </a:lnTo>
                <a:lnTo>
                  <a:pt x="246599" y="246599"/>
                </a:lnTo>
                <a:lnTo>
                  <a:pt x="0" y="246599"/>
                </a:lnTo>
                <a:lnTo>
                  <a:pt x="0" y="0"/>
                </a:lnTo>
                <a:close/>
              </a:path>
            </a:pathLst>
          </a:custGeom>
          <a:ln w="38099">
            <a:solidFill>
              <a:srgbClr val="0000FF"/>
            </a:solidFill>
          </a:ln>
        </p:spPr>
        <p:txBody>
          <a:bodyPr wrap="square" lIns="0" tIns="0" rIns="0" bIns="0" rtlCol="0"/>
          <a:lstStyle/>
          <a:p>
            <a:endParaRPr/>
          </a:p>
        </p:txBody>
      </p:sp>
      <p:sp>
        <p:nvSpPr>
          <p:cNvPr id="14" name="object 14"/>
          <p:cNvSpPr/>
          <p:nvPr/>
        </p:nvSpPr>
        <p:spPr>
          <a:xfrm>
            <a:off x="2745668" y="2797585"/>
            <a:ext cx="247015" cy="247015"/>
          </a:xfrm>
          <a:custGeom>
            <a:avLst/>
            <a:gdLst/>
            <a:ahLst/>
            <a:cxnLst/>
            <a:rect l="l" t="t" r="r" b="b"/>
            <a:pathLst>
              <a:path w="247014" h="247014">
                <a:moveTo>
                  <a:pt x="0" y="0"/>
                </a:moveTo>
                <a:lnTo>
                  <a:pt x="246599" y="0"/>
                </a:lnTo>
                <a:lnTo>
                  <a:pt x="246599" y="246599"/>
                </a:lnTo>
                <a:lnTo>
                  <a:pt x="0" y="246599"/>
                </a:lnTo>
                <a:lnTo>
                  <a:pt x="0" y="0"/>
                </a:lnTo>
                <a:close/>
              </a:path>
            </a:pathLst>
          </a:custGeom>
          <a:ln w="38099">
            <a:solidFill>
              <a:srgbClr val="FF00FF"/>
            </a:solidFill>
          </a:ln>
        </p:spPr>
        <p:txBody>
          <a:bodyPr wrap="square" lIns="0" tIns="0" rIns="0" bIns="0" rtlCol="0"/>
          <a:lstStyle/>
          <a:p>
            <a:endParaRPr/>
          </a:p>
        </p:txBody>
      </p:sp>
      <p:sp>
        <p:nvSpPr>
          <p:cNvPr id="15" name="object 15"/>
          <p:cNvSpPr/>
          <p:nvPr/>
        </p:nvSpPr>
        <p:spPr>
          <a:xfrm>
            <a:off x="4064675" y="2340375"/>
            <a:ext cx="681049" cy="729999"/>
          </a:xfrm>
          <a:prstGeom prst="rect">
            <a:avLst/>
          </a:prstGeom>
          <a:blipFill>
            <a:blip r:embed="rId6"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6" name="object 16"/>
          <p:cNvSpPr/>
          <p:nvPr/>
        </p:nvSpPr>
        <p:spPr>
          <a:xfrm>
            <a:off x="4064675" y="3147324"/>
            <a:ext cx="681049" cy="729999"/>
          </a:xfrm>
          <a:prstGeom prst="rect">
            <a:avLst/>
          </a:prstGeom>
          <a:blipFill>
            <a:blip r:embed="rId7"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7" name="object 17"/>
          <p:cNvSpPr/>
          <p:nvPr/>
        </p:nvSpPr>
        <p:spPr>
          <a:xfrm>
            <a:off x="2892874" y="2907275"/>
            <a:ext cx="1132205" cy="173355"/>
          </a:xfrm>
          <a:custGeom>
            <a:avLst/>
            <a:gdLst/>
            <a:ahLst/>
            <a:cxnLst/>
            <a:rect l="l" t="t" r="r" b="b"/>
            <a:pathLst>
              <a:path w="1132204" h="173355">
                <a:moveTo>
                  <a:pt x="0" y="0"/>
                </a:moveTo>
                <a:lnTo>
                  <a:pt x="1132199" y="172799"/>
                </a:lnTo>
              </a:path>
            </a:pathLst>
          </a:custGeom>
          <a:ln w="28574">
            <a:solidFill>
              <a:srgbClr val="0000FF"/>
            </a:solidFill>
          </a:ln>
        </p:spPr>
        <p:txBody>
          <a:bodyPr wrap="square" lIns="0" tIns="0" rIns="0" bIns="0" rtlCol="0"/>
          <a:lstStyle/>
          <a:p>
            <a:endParaRPr/>
          </a:p>
        </p:txBody>
      </p:sp>
      <p:sp>
        <p:nvSpPr>
          <p:cNvPr id="18" name="object 18"/>
          <p:cNvSpPr/>
          <p:nvPr/>
        </p:nvSpPr>
        <p:spPr>
          <a:xfrm>
            <a:off x="2854499" y="2360524"/>
            <a:ext cx="1161415" cy="268605"/>
          </a:xfrm>
          <a:custGeom>
            <a:avLst/>
            <a:gdLst/>
            <a:ahLst/>
            <a:cxnLst/>
            <a:rect l="l" t="t" r="r" b="b"/>
            <a:pathLst>
              <a:path w="1161414" h="268605">
                <a:moveTo>
                  <a:pt x="0" y="268499"/>
                </a:moveTo>
                <a:lnTo>
                  <a:pt x="1160999" y="0"/>
                </a:lnTo>
              </a:path>
            </a:pathLst>
          </a:custGeom>
          <a:ln w="28574">
            <a:solidFill>
              <a:srgbClr val="0000FF"/>
            </a:solidFill>
          </a:ln>
        </p:spPr>
        <p:txBody>
          <a:bodyPr wrap="square" lIns="0" tIns="0" rIns="0" bIns="0" rtlCol="0"/>
          <a:lstStyle/>
          <a:p>
            <a:endParaRPr/>
          </a:p>
        </p:txBody>
      </p:sp>
      <p:sp>
        <p:nvSpPr>
          <p:cNvPr id="19" name="object 19"/>
          <p:cNvSpPr/>
          <p:nvPr/>
        </p:nvSpPr>
        <p:spPr>
          <a:xfrm>
            <a:off x="3036799" y="2811324"/>
            <a:ext cx="979169" cy="336550"/>
          </a:xfrm>
          <a:custGeom>
            <a:avLst/>
            <a:gdLst/>
            <a:ahLst/>
            <a:cxnLst/>
            <a:rect l="l" t="t" r="r" b="b"/>
            <a:pathLst>
              <a:path w="979170" h="336550">
                <a:moveTo>
                  <a:pt x="0" y="0"/>
                </a:moveTo>
                <a:lnTo>
                  <a:pt x="978599" y="335999"/>
                </a:lnTo>
              </a:path>
            </a:pathLst>
          </a:custGeom>
          <a:ln w="28574">
            <a:solidFill>
              <a:srgbClr val="FF00FF"/>
            </a:solidFill>
          </a:ln>
        </p:spPr>
        <p:txBody>
          <a:bodyPr wrap="square" lIns="0" tIns="0" rIns="0" bIns="0" rtlCol="0"/>
          <a:lstStyle/>
          <a:p>
            <a:endParaRPr/>
          </a:p>
        </p:txBody>
      </p:sp>
      <p:sp>
        <p:nvSpPr>
          <p:cNvPr id="20" name="object 20"/>
          <p:cNvSpPr/>
          <p:nvPr/>
        </p:nvSpPr>
        <p:spPr>
          <a:xfrm>
            <a:off x="3036799" y="3060799"/>
            <a:ext cx="979169" cy="815975"/>
          </a:xfrm>
          <a:custGeom>
            <a:avLst/>
            <a:gdLst/>
            <a:ahLst/>
            <a:cxnLst/>
            <a:rect l="l" t="t" r="r" b="b"/>
            <a:pathLst>
              <a:path w="979170" h="815975">
                <a:moveTo>
                  <a:pt x="0" y="0"/>
                </a:moveTo>
                <a:lnTo>
                  <a:pt x="978599" y="815399"/>
                </a:lnTo>
              </a:path>
            </a:pathLst>
          </a:custGeom>
          <a:ln w="28574">
            <a:solidFill>
              <a:srgbClr val="FF00FF"/>
            </a:solidFill>
          </a:ln>
        </p:spPr>
        <p:txBody>
          <a:bodyPr wrap="square" lIns="0" tIns="0" rIns="0" bIns="0" rtlCol="0"/>
          <a:lstStyle/>
          <a:p>
            <a:endParaRPr/>
          </a:p>
        </p:txBody>
      </p:sp>
      <p:sp>
        <p:nvSpPr>
          <p:cNvPr id="21" name="object 21"/>
          <p:cNvSpPr/>
          <p:nvPr/>
        </p:nvSpPr>
        <p:spPr>
          <a:xfrm>
            <a:off x="4886573" y="1520508"/>
            <a:ext cx="1982173" cy="664551"/>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2" name="object 22"/>
          <p:cNvSpPr/>
          <p:nvPr/>
        </p:nvSpPr>
        <p:spPr>
          <a:xfrm>
            <a:off x="4956085" y="3207746"/>
            <a:ext cx="1982173" cy="664551"/>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3" name="object 23"/>
          <p:cNvSpPr/>
          <p:nvPr/>
        </p:nvSpPr>
        <p:spPr>
          <a:xfrm>
            <a:off x="4326299" y="2626462"/>
            <a:ext cx="157799" cy="157799"/>
          </a:xfrm>
          <a:prstGeom prst="rect">
            <a:avLst/>
          </a:prstGeom>
          <a:blipFill>
            <a:blip r:embed="rId8"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4" name="object 24"/>
          <p:cNvSpPr/>
          <p:nvPr/>
        </p:nvSpPr>
        <p:spPr>
          <a:xfrm>
            <a:off x="4326299" y="3433412"/>
            <a:ext cx="157799" cy="157799"/>
          </a:xfrm>
          <a:prstGeom prst="rect">
            <a:avLst/>
          </a:prstGeom>
          <a:blipFill>
            <a:blip r:embed="rId9"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5" name="object 25"/>
          <p:cNvSpPr txBox="1"/>
          <p:nvPr/>
        </p:nvSpPr>
        <p:spPr>
          <a:xfrm>
            <a:off x="7188999" y="1610083"/>
            <a:ext cx="63500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Cow</a:t>
            </a:r>
            <a:endParaRPr sz="2400">
              <a:latin typeface="Arial"/>
              <a:cs typeface="Arial"/>
            </a:endParaRPr>
          </a:p>
        </p:txBody>
      </p:sp>
      <p:sp>
        <p:nvSpPr>
          <p:cNvPr id="29" name="object 29"/>
          <p:cNvSpPr txBox="1"/>
          <p:nvPr/>
        </p:nvSpPr>
        <p:spPr>
          <a:xfrm>
            <a:off x="7456525" y="4704900"/>
            <a:ext cx="1564005" cy="309245"/>
          </a:xfrm>
          <a:prstGeom prst="rect">
            <a:avLst/>
          </a:prstGeom>
        </p:spPr>
        <p:txBody>
          <a:bodyPr vert="horz" wrap="square" lIns="0" tIns="0" rIns="0" bIns="0" rtlCol="0">
            <a:spAutoFit/>
          </a:bodyPr>
          <a:lstStyle/>
          <a:p>
            <a:pPr marL="12700">
              <a:lnSpc>
                <a:spcPts val="2310"/>
              </a:lnSpc>
            </a:pPr>
            <a:r>
              <a:rPr sz="2000" dirty="0">
                <a:solidFill>
                  <a:srgbClr val="FFFFFF"/>
                </a:solidFill>
                <a:latin typeface="Arial"/>
                <a:cs typeface="Arial"/>
              </a:rPr>
              <a:t>May </a:t>
            </a:r>
            <a:r>
              <a:rPr sz="2000" spc="-5" dirty="0">
                <a:solidFill>
                  <a:srgbClr val="FFFFFF"/>
                </a:solidFill>
                <a:latin typeface="Arial"/>
                <a:cs typeface="Arial"/>
              </a:rPr>
              <a:t>10,</a:t>
            </a:r>
            <a:r>
              <a:rPr sz="2000" spc="-95" dirty="0">
                <a:solidFill>
                  <a:srgbClr val="FFFFFF"/>
                </a:solidFill>
                <a:latin typeface="Arial"/>
                <a:cs typeface="Arial"/>
              </a:rPr>
              <a:t> </a:t>
            </a:r>
            <a:r>
              <a:rPr sz="2000" spc="-5" dirty="0">
                <a:solidFill>
                  <a:srgbClr val="FFFFFF"/>
                </a:solidFill>
                <a:latin typeface="Arial"/>
                <a:cs typeface="Arial"/>
              </a:rPr>
              <a:t>2017</a:t>
            </a:r>
            <a:endParaRPr sz="2000">
              <a:latin typeface="Arial"/>
              <a:cs typeface="Arial"/>
            </a:endParaRPr>
          </a:p>
        </p:txBody>
      </p:sp>
      <p:sp>
        <p:nvSpPr>
          <p:cNvPr id="26" name="object 26"/>
          <p:cNvSpPr txBox="1"/>
          <p:nvPr/>
        </p:nvSpPr>
        <p:spPr>
          <a:xfrm>
            <a:off x="7188999" y="2401058"/>
            <a:ext cx="837565" cy="1243965"/>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Cow</a:t>
            </a:r>
            <a:endParaRPr sz="2400">
              <a:latin typeface="Arial"/>
              <a:cs typeface="Arial"/>
            </a:endParaRPr>
          </a:p>
          <a:p>
            <a:pPr>
              <a:lnSpc>
                <a:spcPct val="100000"/>
              </a:lnSpc>
              <a:spcBef>
                <a:spcPts val="35"/>
              </a:spcBef>
            </a:pPr>
            <a:endParaRPr sz="3300">
              <a:latin typeface="Times New Roman"/>
              <a:cs typeface="Times New Roman"/>
            </a:endParaRPr>
          </a:p>
          <a:p>
            <a:pPr marL="12700">
              <a:lnSpc>
                <a:spcPct val="100000"/>
              </a:lnSpc>
            </a:pPr>
            <a:r>
              <a:rPr sz="2400" spc="-5" dirty="0">
                <a:latin typeface="Arial"/>
                <a:cs typeface="Arial"/>
              </a:rPr>
              <a:t>Grass</a:t>
            </a:r>
            <a:endParaRPr sz="2400">
              <a:latin typeface="Arial"/>
              <a:cs typeface="Arial"/>
            </a:endParaRPr>
          </a:p>
        </p:txBody>
      </p:sp>
      <p:sp>
        <p:nvSpPr>
          <p:cNvPr id="27" name="object 27"/>
          <p:cNvSpPr txBox="1"/>
          <p:nvPr/>
        </p:nvSpPr>
        <p:spPr>
          <a:xfrm>
            <a:off x="4378450" y="4257456"/>
            <a:ext cx="4446905" cy="311150"/>
          </a:xfrm>
          <a:prstGeom prst="rect">
            <a:avLst/>
          </a:prstGeom>
        </p:spPr>
        <p:txBody>
          <a:bodyPr vert="horz" wrap="square" lIns="0" tIns="33655" rIns="0" bIns="0" rtlCol="0">
            <a:spAutoFit/>
          </a:bodyPr>
          <a:lstStyle/>
          <a:p>
            <a:pPr marL="12700">
              <a:lnSpc>
                <a:spcPct val="100000"/>
              </a:lnSpc>
              <a:spcBef>
                <a:spcPts val="265"/>
              </a:spcBef>
            </a:pPr>
            <a:r>
              <a:rPr sz="800" spc="-5" dirty="0">
                <a:latin typeface="Arial"/>
                <a:cs typeface="Arial"/>
              </a:rPr>
              <a:t>Farabet et al, </a:t>
            </a:r>
            <a:r>
              <a:rPr sz="800" dirty="0">
                <a:latin typeface="Arial"/>
                <a:cs typeface="Arial"/>
              </a:rPr>
              <a:t>“Learning </a:t>
            </a:r>
            <a:r>
              <a:rPr sz="800" spc="-5" dirty="0">
                <a:latin typeface="Arial"/>
                <a:cs typeface="Arial"/>
              </a:rPr>
              <a:t>Hierarchical Features for Scene Labeling,” TPAMI</a:t>
            </a:r>
            <a:r>
              <a:rPr sz="800" spc="-25" dirty="0">
                <a:latin typeface="Arial"/>
                <a:cs typeface="Arial"/>
              </a:rPr>
              <a:t> </a:t>
            </a:r>
            <a:r>
              <a:rPr sz="800" spc="-5" dirty="0">
                <a:latin typeface="Arial"/>
                <a:cs typeface="Arial"/>
              </a:rPr>
              <a:t>2013</a:t>
            </a:r>
            <a:endParaRPr sz="800">
              <a:latin typeface="Arial"/>
              <a:cs typeface="Arial"/>
            </a:endParaRPr>
          </a:p>
          <a:p>
            <a:pPr marL="12700">
              <a:lnSpc>
                <a:spcPct val="100000"/>
              </a:lnSpc>
              <a:spcBef>
                <a:spcPts val="165"/>
              </a:spcBef>
            </a:pPr>
            <a:r>
              <a:rPr sz="800" spc="-5" dirty="0">
                <a:latin typeface="Arial"/>
                <a:cs typeface="Arial"/>
              </a:rPr>
              <a:t>Pinheiro and Collobert, </a:t>
            </a:r>
            <a:r>
              <a:rPr sz="800" dirty="0">
                <a:latin typeface="Arial"/>
                <a:cs typeface="Arial"/>
              </a:rPr>
              <a:t>“Recurrent </a:t>
            </a:r>
            <a:r>
              <a:rPr sz="800" spc="-5" dirty="0">
                <a:latin typeface="Arial"/>
                <a:cs typeface="Arial"/>
              </a:rPr>
              <a:t>Convolutional Neural Networks for Scene Labeling”, ICML</a:t>
            </a:r>
            <a:r>
              <a:rPr sz="800" spc="-55" dirty="0">
                <a:latin typeface="Arial"/>
                <a:cs typeface="Arial"/>
              </a:rPr>
              <a:t> </a:t>
            </a:r>
            <a:r>
              <a:rPr sz="800" spc="-5" dirty="0">
                <a:latin typeface="Arial"/>
                <a:cs typeface="Arial"/>
              </a:rPr>
              <a:t>2014</a:t>
            </a:r>
            <a:endParaRPr sz="800">
              <a:latin typeface="Arial"/>
              <a:cs typeface="Arial"/>
            </a:endParaRPr>
          </a:p>
        </p:txBody>
      </p:sp>
      <p:sp>
        <p:nvSpPr>
          <p:cNvPr id="28" name="Footer Placeholder 27">
            <a:extLst>
              <a:ext uri="{FF2B5EF4-FFF2-40B4-BE49-F238E27FC236}">
                <a16:creationId xmlns:a16="http://schemas.microsoft.com/office/drawing/2014/main" id="{0FE4BBA5-A2BB-4620-9F1D-000B9F14AC52}"/>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2950" y="133350"/>
            <a:ext cx="8227650" cy="443711"/>
          </a:xfrm>
          <a:prstGeom prst="rect">
            <a:avLst/>
          </a:prstGeom>
        </p:spPr>
        <p:txBody>
          <a:bodyPr vert="horz" wrap="square" lIns="0" tIns="12700" rIns="0" bIns="0" rtlCol="0">
            <a:spAutoFit/>
          </a:bodyPr>
          <a:lstStyle/>
          <a:p>
            <a:pPr marL="12700">
              <a:lnSpc>
                <a:spcPct val="100000"/>
              </a:lnSpc>
              <a:spcBef>
                <a:spcPts val="100"/>
              </a:spcBef>
            </a:pPr>
            <a:r>
              <a:rPr sz="2800" spc="-10" dirty="0"/>
              <a:t>Semantic Segmentation </a:t>
            </a:r>
            <a:r>
              <a:rPr sz="2800" spc="-5" dirty="0"/>
              <a:t>Idea: </a:t>
            </a:r>
            <a:r>
              <a:rPr sz="2800" spc="-10" dirty="0"/>
              <a:t>Sliding</a:t>
            </a:r>
            <a:r>
              <a:rPr sz="2800" spc="-80" dirty="0"/>
              <a:t> </a:t>
            </a:r>
            <a:r>
              <a:rPr sz="2800" spc="-5" dirty="0"/>
              <a:t>Window</a:t>
            </a:r>
          </a:p>
        </p:txBody>
      </p:sp>
      <p:sp>
        <p:nvSpPr>
          <p:cNvPr id="3" name="object 3"/>
          <p:cNvSpPr/>
          <p:nvPr/>
        </p:nvSpPr>
        <p:spPr>
          <a:xfrm>
            <a:off x="804875" y="1833262"/>
            <a:ext cx="2470623" cy="1646447"/>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 name="object 4"/>
          <p:cNvSpPr/>
          <p:nvPr/>
        </p:nvSpPr>
        <p:spPr>
          <a:xfrm>
            <a:off x="2440868" y="2492785"/>
            <a:ext cx="247015" cy="247015"/>
          </a:xfrm>
          <a:custGeom>
            <a:avLst/>
            <a:gdLst/>
            <a:ahLst/>
            <a:cxnLst/>
            <a:rect l="l" t="t" r="r" b="b"/>
            <a:pathLst>
              <a:path w="247014" h="247014">
                <a:moveTo>
                  <a:pt x="0" y="0"/>
                </a:moveTo>
                <a:lnTo>
                  <a:pt x="246599" y="0"/>
                </a:lnTo>
                <a:lnTo>
                  <a:pt x="246599" y="246599"/>
                </a:lnTo>
                <a:lnTo>
                  <a:pt x="0" y="246599"/>
                </a:lnTo>
                <a:lnTo>
                  <a:pt x="0" y="0"/>
                </a:lnTo>
                <a:close/>
              </a:path>
            </a:pathLst>
          </a:custGeom>
          <a:ln w="38099">
            <a:solidFill>
              <a:srgbClr val="FF0000"/>
            </a:solidFill>
          </a:ln>
        </p:spPr>
        <p:txBody>
          <a:bodyPr wrap="square" lIns="0" tIns="0" rIns="0" bIns="0" rtlCol="0"/>
          <a:lstStyle/>
          <a:p>
            <a:endParaRPr/>
          </a:p>
        </p:txBody>
      </p:sp>
      <p:sp>
        <p:nvSpPr>
          <p:cNvPr id="5" name="object 5"/>
          <p:cNvSpPr/>
          <p:nvPr/>
        </p:nvSpPr>
        <p:spPr>
          <a:xfrm>
            <a:off x="2741374" y="1496775"/>
            <a:ext cx="1283970" cy="975360"/>
          </a:xfrm>
          <a:custGeom>
            <a:avLst/>
            <a:gdLst/>
            <a:ahLst/>
            <a:cxnLst/>
            <a:rect l="l" t="t" r="r" b="b"/>
            <a:pathLst>
              <a:path w="1283970" h="975360">
                <a:moveTo>
                  <a:pt x="0" y="974999"/>
                </a:moveTo>
                <a:lnTo>
                  <a:pt x="1283699" y="0"/>
                </a:lnTo>
              </a:path>
            </a:pathLst>
          </a:custGeom>
          <a:ln w="28574">
            <a:solidFill>
              <a:srgbClr val="FF0000"/>
            </a:solidFill>
          </a:ln>
        </p:spPr>
        <p:txBody>
          <a:bodyPr wrap="square" lIns="0" tIns="0" rIns="0" bIns="0" rtlCol="0"/>
          <a:lstStyle/>
          <a:p>
            <a:endParaRPr/>
          </a:p>
        </p:txBody>
      </p:sp>
      <p:sp>
        <p:nvSpPr>
          <p:cNvPr id="6" name="object 6"/>
          <p:cNvSpPr/>
          <p:nvPr/>
        </p:nvSpPr>
        <p:spPr>
          <a:xfrm>
            <a:off x="2771300" y="2235599"/>
            <a:ext cx="1263650" cy="550545"/>
          </a:xfrm>
          <a:custGeom>
            <a:avLst/>
            <a:gdLst/>
            <a:ahLst/>
            <a:cxnLst/>
            <a:rect l="l" t="t" r="r" b="b"/>
            <a:pathLst>
              <a:path w="1263650" h="550544">
                <a:moveTo>
                  <a:pt x="0" y="550199"/>
                </a:moveTo>
                <a:lnTo>
                  <a:pt x="1263299" y="0"/>
                </a:lnTo>
              </a:path>
            </a:pathLst>
          </a:custGeom>
          <a:ln w="28574">
            <a:solidFill>
              <a:srgbClr val="FF0000"/>
            </a:solidFill>
          </a:ln>
        </p:spPr>
        <p:txBody>
          <a:bodyPr wrap="square" lIns="0" tIns="0" rIns="0" bIns="0" rtlCol="0"/>
          <a:lstStyle/>
          <a:p>
            <a:endParaRPr/>
          </a:p>
        </p:txBody>
      </p:sp>
      <p:sp>
        <p:nvSpPr>
          <p:cNvPr id="7" name="object 7"/>
          <p:cNvSpPr/>
          <p:nvPr/>
        </p:nvSpPr>
        <p:spPr>
          <a:xfrm>
            <a:off x="4064675" y="1493775"/>
            <a:ext cx="681062" cy="748383"/>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8" name="object 8"/>
          <p:cNvSpPr txBox="1"/>
          <p:nvPr/>
        </p:nvSpPr>
        <p:spPr>
          <a:xfrm>
            <a:off x="1521650" y="1519087"/>
            <a:ext cx="844550" cy="228268"/>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Full</a:t>
            </a:r>
            <a:r>
              <a:rPr sz="1400" spc="-75" dirty="0">
                <a:latin typeface="Arial"/>
                <a:cs typeface="Arial"/>
              </a:rPr>
              <a:t> </a:t>
            </a:r>
            <a:r>
              <a:rPr sz="1400" spc="-5" dirty="0">
                <a:latin typeface="Arial"/>
                <a:cs typeface="Arial"/>
              </a:rPr>
              <a:t>image</a:t>
            </a:r>
            <a:endParaRPr sz="1400">
              <a:latin typeface="Arial"/>
              <a:cs typeface="Arial"/>
            </a:endParaRPr>
          </a:p>
        </p:txBody>
      </p:sp>
      <p:sp>
        <p:nvSpPr>
          <p:cNvPr id="9" name="object 9"/>
          <p:cNvSpPr txBox="1"/>
          <p:nvPr/>
        </p:nvSpPr>
        <p:spPr>
          <a:xfrm>
            <a:off x="3849275" y="1060963"/>
            <a:ext cx="1060450" cy="228268"/>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Extract</a:t>
            </a:r>
            <a:r>
              <a:rPr sz="1400" spc="-75" dirty="0">
                <a:latin typeface="Arial"/>
                <a:cs typeface="Arial"/>
              </a:rPr>
              <a:t> </a:t>
            </a:r>
            <a:r>
              <a:rPr sz="1400" spc="-5" dirty="0">
                <a:latin typeface="Arial"/>
                <a:cs typeface="Arial"/>
              </a:rPr>
              <a:t>patch</a:t>
            </a:r>
            <a:endParaRPr sz="1400">
              <a:latin typeface="Arial"/>
              <a:cs typeface="Arial"/>
            </a:endParaRPr>
          </a:p>
        </p:txBody>
      </p:sp>
      <p:sp>
        <p:nvSpPr>
          <p:cNvPr id="10" name="object 10"/>
          <p:cNvSpPr/>
          <p:nvPr/>
        </p:nvSpPr>
        <p:spPr>
          <a:xfrm>
            <a:off x="4886573" y="2393046"/>
            <a:ext cx="1982173" cy="664551"/>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1" name="object 11"/>
          <p:cNvSpPr txBox="1"/>
          <p:nvPr/>
        </p:nvSpPr>
        <p:spPr>
          <a:xfrm>
            <a:off x="5124350" y="927187"/>
            <a:ext cx="1191260" cy="448309"/>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Arial"/>
                <a:cs typeface="Arial"/>
              </a:rPr>
              <a:t>Classify</a:t>
            </a:r>
            <a:r>
              <a:rPr sz="1400" spc="-90" dirty="0">
                <a:latin typeface="Arial"/>
                <a:cs typeface="Arial"/>
              </a:rPr>
              <a:t> </a:t>
            </a:r>
            <a:r>
              <a:rPr sz="1400" dirty="0">
                <a:latin typeface="Arial"/>
                <a:cs typeface="Arial"/>
              </a:rPr>
              <a:t>center  </a:t>
            </a:r>
            <a:r>
              <a:rPr sz="1400" spc="-5" dirty="0">
                <a:latin typeface="Arial"/>
                <a:cs typeface="Arial"/>
              </a:rPr>
              <a:t>pixel with</a:t>
            </a:r>
            <a:r>
              <a:rPr sz="1400" spc="-90" dirty="0">
                <a:latin typeface="Arial"/>
                <a:cs typeface="Arial"/>
              </a:rPr>
              <a:t> </a:t>
            </a:r>
            <a:r>
              <a:rPr sz="1400" spc="-5" dirty="0">
                <a:latin typeface="Arial"/>
                <a:cs typeface="Arial"/>
              </a:rPr>
              <a:t>CNN</a:t>
            </a:r>
            <a:endParaRPr sz="1400">
              <a:latin typeface="Arial"/>
              <a:cs typeface="Arial"/>
            </a:endParaRPr>
          </a:p>
        </p:txBody>
      </p:sp>
      <p:sp>
        <p:nvSpPr>
          <p:cNvPr id="12" name="object 12"/>
          <p:cNvSpPr/>
          <p:nvPr/>
        </p:nvSpPr>
        <p:spPr>
          <a:xfrm>
            <a:off x="4326299" y="1789062"/>
            <a:ext cx="157799" cy="157799"/>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3" name="object 13"/>
          <p:cNvSpPr/>
          <p:nvPr/>
        </p:nvSpPr>
        <p:spPr>
          <a:xfrm>
            <a:off x="2593268" y="2645185"/>
            <a:ext cx="247015" cy="247015"/>
          </a:xfrm>
          <a:custGeom>
            <a:avLst/>
            <a:gdLst/>
            <a:ahLst/>
            <a:cxnLst/>
            <a:rect l="l" t="t" r="r" b="b"/>
            <a:pathLst>
              <a:path w="247014" h="247014">
                <a:moveTo>
                  <a:pt x="0" y="0"/>
                </a:moveTo>
                <a:lnTo>
                  <a:pt x="246599" y="0"/>
                </a:lnTo>
                <a:lnTo>
                  <a:pt x="246599" y="246599"/>
                </a:lnTo>
                <a:lnTo>
                  <a:pt x="0" y="246599"/>
                </a:lnTo>
                <a:lnTo>
                  <a:pt x="0" y="0"/>
                </a:lnTo>
                <a:close/>
              </a:path>
            </a:pathLst>
          </a:custGeom>
          <a:ln w="38099">
            <a:solidFill>
              <a:srgbClr val="0000FF"/>
            </a:solidFill>
          </a:ln>
        </p:spPr>
        <p:txBody>
          <a:bodyPr wrap="square" lIns="0" tIns="0" rIns="0" bIns="0" rtlCol="0"/>
          <a:lstStyle/>
          <a:p>
            <a:endParaRPr/>
          </a:p>
        </p:txBody>
      </p:sp>
      <p:sp>
        <p:nvSpPr>
          <p:cNvPr id="14" name="object 14"/>
          <p:cNvSpPr/>
          <p:nvPr/>
        </p:nvSpPr>
        <p:spPr>
          <a:xfrm>
            <a:off x="2745668" y="2797585"/>
            <a:ext cx="247015" cy="247015"/>
          </a:xfrm>
          <a:custGeom>
            <a:avLst/>
            <a:gdLst/>
            <a:ahLst/>
            <a:cxnLst/>
            <a:rect l="l" t="t" r="r" b="b"/>
            <a:pathLst>
              <a:path w="247014" h="247014">
                <a:moveTo>
                  <a:pt x="0" y="0"/>
                </a:moveTo>
                <a:lnTo>
                  <a:pt x="246599" y="0"/>
                </a:lnTo>
                <a:lnTo>
                  <a:pt x="246599" y="246599"/>
                </a:lnTo>
                <a:lnTo>
                  <a:pt x="0" y="246599"/>
                </a:lnTo>
                <a:lnTo>
                  <a:pt x="0" y="0"/>
                </a:lnTo>
                <a:close/>
              </a:path>
            </a:pathLst>
          </a:custGeom>
          <a:ln w="38099">
            <a:solidFill>
              <a:srgbClr val="FF00FF"/>
            </a:solidFill>
          </a:ln>
        </p:spPr>
        <p:txBody>
          <a:bodyPr wrap="square" lIns="0" tIns="0" rIns="0" bIns="0" rtlCol="0"/>
          <a:lstStyle/>
          <a:p>
            <a:endParaRPr/>
          </a:p>
        </p:txBody>
      </p:sp>
      <p:sp>
        <p:nvSpPr>
          <p:cNvPr id="15" name="object 15"/>
          <p:cNvSpPr/>
          <p:nvPr/>
        </p:nvSpPr>
        <p:spPr>
          <a:xfrm>
            <a:off x="4064675" y="2340375"/>
            <a:ext cx="681049" cy="729999"/>
          </a:xfrm>
          <a:prstGeom prst="rect">
            <a:avLst/>
          </a:prstGeom>
          <a:blipFill>
            <a:blip r:embed="rId6"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6" name="object 16"/>
          <p:cNvSpPr/>
          <p:nvPr/>
        </p:nvSpPr>
        <p:spPr>
          <a:xfrm>
            <a:off x="4064675" y="3147324"/>
            <a:ext cx="681049" cy="729999"/>
          </a:xfrm>
          <a:prstGeom prst="rect">
            <a:avLst/>
          </a:prstGeom>
          <a:blipFill>
            <a:blip r:embed="rId7"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7" name="object 17"/>
          <p:cNvSpPr/>
          <p:nvPr/>
        </p:nvSpPr>
        <p:spPr>
          <a:xfrm>
            <a:off x="2892874" y="2907275"/>
            <a:ext cx="1132205" cy="173355"/>
          </a:xfrm>
          <a:custGeom>
            <a:avLst/>
            <a:gdLst/>
            <a:ahLst/>
            <a:cxnLst/>
            <a:rect l="l" t="t" r="r" b="b"/>
            <a:pathLst>
              <a:path w="1132204" h="173355">
                <a:moveTo>
                  <a:pt x="0" y="0"/>
                </a:moveTo>
                <a:lnTo>
                  <a:pt x="1132199" y="172799"/>
                </a:lnTo>
              </a:path>
            </a:pathLst>
          </a:custGeom>
          <a:ln w="28574">
            <a:solidFill>
              <a:srgbClr val="0000FF"/>
            </a:solidFill>
          </a:ln>
        </p:spPr>
        <p:txBody>
          <a:bodyPr wrap="square" lIns="0" tIns="0" rIns="0" bIns="0" rtlCol="0"/>
          <a:lstStyle/>
          <a:p>
            <a:endParaRPr/>
          </a:p>
        </p:txBody>
      </p:sp>
      <p:sp>
        <p:nvSpPr>
          <p:cNvPr id="18" name="object 18"/>
          <p:cNvSpPr/>
          <p:nvPr/>
        </p:nvSpPr>
        <p:spPr>
          <a:xfrm>
            <a:off x="2854499" y="2360524"/>
            <a:ext cx="1161415" cy="268605"/>
          </a:xfrm>
          <a:custGeom>
            <a:avLst/>
            <a:gdLst/>
            <a:ahLst/>
            <a:cxnLst/>
            <a:rect l="l" t="t" r="r" b="b"/>
            <a:pathLst>
              <a:path w="1161414" h="268605">
                <a:moveTo>
                  <a:pt x="0" y="268499"/>
                </a:moveTo>
                <a:lnTo>
                  <a:pt x="1160999" y="0"/>
                </a:lnTo>
              </a:path>
            </a:pathLst>
          </a:custGeom>
          <a:ln w="28574">
            <a:solidFill>
              <a:srgbClr val="0000FF"/>
            </a:solidFill>
          </a:ln>
        </p:spPr>
        <p:txBody>
          <a:bodyPr wrap="square" lIns="0" tIns="0" rIns="0" bIns="0" rtlCol="0"/>
          <a:lstStyle/>
          <a:p>
            <a:endParaRPr/>
          </a:p>
        </p:txBody>
      </p:sp>
      <p:sp>
        <p:nvSpPr>
          <p:cNvPr id="19" name="object 19"/>
          <p:cNvSpPr/>
          <p:nvPr/>
        </p:nvSpPr>
        <p:spPr>
          <a:xfrm>
            <a:off x="3036799" y="2811324"/>
            <a:ext cx="979169" cy="336550"/>
          </a:xfrm>
          <a:custGeom>
            <a:avLst/>
            <a:gdLst/>
            <a:ahLst/>
            <a:cxnLst/>
            <a:rect l="l" t="t" r="r" b="b"/>
            <a:pathLst>
              <a:path w="979170" h="336550">
                <a:moveTo>
                  <a:pt x="0" y="0"/>
                </a:moveTo>
                <a:lnTo>
                  <a:pt x="978599" y="335999"/>
                </a:lnTo>
              </a:path>
            </a:pathLst>
          </a:custGeom>
          <a:ln w="28574">
            <a:solidFill>
              <a:srgbClr val="FF00FF"/>
            </a:solidFill>
          </a:ln>
        </p:spPr>
        <p:txBody>
          <a:bodyPr wrap="square" lIns="0" tIns="0" rIns="0" bIns="0" rtlCol="0"/>
          <a:lstStyle/>
          <a:p>
            <a:endParaRPr/>
          </a:p>
        </p:txBody>
      </p:sp>
      <p:sp>
        <p:nvSpPr>
          <p:cNvPr id="20" name="object 20"/>
          <p:cNvSpPr/>
          <p:nvPr/>
        </p:nvSpPr>
        <p:spPr>
          <a:xfrm>
            <a:off x="3036799" y="3060799"/>
            <a:ext cx="979169" cy="815975"/>
          </a:xfrm>
          <a:custGeom>
            <a:avLst/>
            <a:gdLst/>
            <a:ahLst/>
            <a:cxnLst/>
            <a:rect l="l" t="t" r="r" b="b"/>
            <a:pathLst>
              <a:path w="979170" h="815975">
                <a:moveTo>
                  <a:pt x="0" y="0"/>
                </a:moveTo>
                <a:lnTo>
                  <a:pt x="978599" y="815399"/>
                </a:lnTo>
              </a:path>
            </a:pathLst>
          </a:custGeom>
          <a:ln w="28574">
            <a:solidFill>
              <a:srgbClr val="FF00FF"/>
            </a:solidFill>
          </a:ln>
        </p:spPr>
        <p:txBody>
          <a:bodyPr wrap="square" lIns="0" tIns="0" rIns="0" bIns="0" rtlCol="0"/>
          <a:lstStyle/>
          <a:p>
            <a:endParaRPr/>
          </a:p>
        </p:txBody>
      </p:sp>
      <p:sp>
        <p:nvSpPr>
          <p:cNvPr id="21" name="object 21"/>
          <p:cNvSpPr/>
          <p:nvPr/>
        </p:nvSpPr>
        <p:spPr>
          <a:xfrm>
            <a:off x="4886573" y="1520508"/>
            <a:ext cx="1982173" cy="664551"/>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2" name="object 22"/>
          <p:cNvSpPr/>
          <p:nvPr/>
        </p:nvSpPr>
        <p:spPr>
          <a:xfrm>
            <a:off x="4956085" y="3207746"/>
            <a:ext cx="1982173" cy="664551"/>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3" name="object 23"/>
          <p:cNvSpPr/>
          <p:nvPr/>
        </p:nvSpPr>
        <p:spPr>
          <a:xfrm>
            <a:off x="4326299" y="2626462"/>
            <a:ext cx="157799" cy="157799"/>
          </a:xfrm>
          <a:prstGeom prst="rect">
            <a:avLst/>
          </a:prstGeom>
          <a:blipFill>
            <a:blip r:embed="rId8"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4" name="object 24"/>
          <p:cNvSpPr/>
          <p:nvPr/>
        </p:nvSpPr>
        <p:spPr>
          <a:xfrm>
            <a:off x="4326299" y="3433412"/>
            <a:ext cx="157799" cy="157799"/>
          </a:xfrm>
          <a:prstGeom prst="rect">
            <a:avLst/>
          </a:prstGeom>
          <a:blipFill>
            <a:blip r:embed="rId9"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5" name="object 25"/>
          <p:cNvSpPr txBox="1"/>
          <p:nvPr/>
        </p:nvSpPr>
        <p:spPr>
          <a:xfrm>
            <a:off x="7188999" y="1610083"/>
            <a:ext cx="63500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Cow</a:t>
            </a:r>
            <a:endParaRPr sz="2400">
              <a:latin typeface="Arial"/>
              <a:cs typeface="Arial"/>
            </a:endParaRPr>
          </a:p>
        </p:txBody>
      </p:sp>
      <p:sp>
        <p:nvSpPr>
          <p:cNvPr id="30" name="object 30"/>
          <p:cNvSpPr txBox="1"/>
          <p:nvPr/>
        </p:nvSpPr>
        <p:spPr>
          <a:xfrm>
            <a:off x="7456525" y="4704900"/>
            <a:ext cx="1564005" cy="294953"/>
          </a:xfrm>
          <a:prstGeom prst="rect">
            <a:avLst/>
          </a:prstGeom>
        </p:spPr>
        <p:txBody>
          <a:bodyPr vert="horz" wrap="square" lIns="0" tIns="0" rIns="0" bIns="0" rtlCol="0">
            <a:spAutoFit/>
          </a:bodyPr>
          <a:lstStyle/>
          <a:p>
            <a:pPr marL="12700">
              <a:lnSpc>
                <a:spcPts val="2310"/>
              </a:lnSpc>
            </a:pPr>
            <a:r>
              <a:rPr sz="2000" dirty="0">
                <a:solidFill>
                  <a:srgbClr val="FFFFFF"/>
                </a:solidFill>
                <a:latin typeface="Arial"/>
                <a:cs typeface="Arial"/>
              </a:rPr>
              <a:t>May </a:t>
            </a:r>
            <a:r>
              <a:rPr sz="2000" spc="-5" dirty="0">
                <a:solidFill>
                  <a:srgbClr val="FFFFFF"/>
                </a:solidFill>
                <a:latin typeface="Arial"/>
                <a:cs typeface="Arial"/>
              </a:rPr>
              <a:t>10,</a:t>
            </a:r>
            <a:r>
              <a:rPr sz="2000" spc="-95" dirty="0">
                <a:solidFill>
                  <a:srgbClr val="FFFFFF"/>
                </a:solidFill>
                <a:latin typeface="Arial"/>
                <a:cs typeface="Arial"/>
              </a:rPr>
              <a:t> </a:t>
            </a:r>
            <a:r>
              <a:rPr sz="2000" spc="-5" dirty="0">
                <a:solidFill>
                  <a:srgbClr val="FFFFFF"/>
                </a:solidFill>
                <a:latin typeface="Arial"/>
                <a:cs typeface="Arial"/>
              </a:rPr>
              <a:t>2017</a:t>
            </a:r>
            <a:endParaRPr sz="2000">
              <a:latin typeface="Arial"/>
              <a:cs typeface="Arial"/>
            </a:endParaRPr>
          </a:p>
        </p:txBody>
      </p:sp>
      <p:sp>
        <p:nvSpPr>
          <p:cNvPr id="26" name="object 26"/>
          <p:cNvSpPr txBox="1"/>
          <p:nvPr/>
        </p:nvSpPr>
        <p:spPr>
          <a:xfrm>
            <a:off x="7188999" y="2401058"/>
            <a:ext cx="837565" cy="1259319"/>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Cow</a:t>
            </a:r>
            <a:endParaRPr sz="2400">
              <a:latin typeface="Arial"/>
              <a:cs typeface="Arial"/>
            </a:endParaRPr>
          </a:p>
          <a:p>
            <a:pPr>
              <a:lnSpc>
                <a:spcPct val="100000"/>
              </a:lnSpc>
              <a:spcBef>
                <a:spcPts val="35"/>
              </a:spcBef>
            </a:pPr>
            <a:endParaRPr sz="3300">
              <a:latin typeface="Times New Roman"/>
              <a:cs typeface="Times New Roman"/>
            </a:endParaRPr>
          </a:p>
          <a:p>
            <a:pPr marL="12700">
              <a:lnSpc>
                <a:spcPct val="100000"/>
              </a:lnSpc>
            </a:pPr>
            <a:r>
              <a:rPr sz="2400" spc="-5" dirty="0">
                <a:latin typeface="Arial"/>
                <a:cs typeface="Arial"/>
              </a:rPr>
              <a:t>Grass</a:t>
            </a:r>
            <a:endParaRPr sz="2400">
              <a:latin typeface="Arial"/>
              <a:cs typeface="Arial"/>
            </a:endParaRPr>
          </a:p>
        </p:txBody>
      </p:sp>
      <p:sp>
        <p:nvSpPr>
          <p:cNvPr id="27" name="object 27"/>
          <p:cNvSpPr txBox="1"/>
          <p:nvPr/>
        </p:nvSpPr>
        <p:spPr>
          <a:xfrm>
            <a:off x="519225" y="3788763"/>
            <a:ext cx="2612390" cy="657860"/>
          </a:xfrm>
          <a:prstGeom prst="rect">
            <a:avLst/>
          </a:prstGeom>
        </p:spPr>
        <p:txBody>
          <a:bodyPr vert="horz" wrap="square" lIns="0" tIns="22860" rIns="0" bIns="0" rtlCol="0">
            <a:spAutoFit/>
          </a:bodyPr>
          <a:lstStyle/>
          <a:p>
            <a:pPr marL="12700" marR="5080">
              <a:lnSpc>
                <a:spcPts val="1650"/>
              </a:lnSpc>
              <a:spcBef>
                <a:spcPts val="180"/>
              </a:spcBef>
            </a:pPr>
            <a:r>
              <a:rPr sz="1400" spc="-5" dirty="0">
                <a:solidFill>
                  <a:srgbClr val="FF0000"/>
                </a:solidFill>
                <a:latin typeface="Arial"/>
                <a:cs typeface="Arial"/>
              </a:rPr>
              <a:t>Problem: Very inefficient! Not  </a:t>
            </a:r>
            <a:r>
              <a:rPr sz="1400" dirty="0">
                <a:solidFill>
                  <a:srgbClr val="FF0000"/>
                </a:solidFill>
                <a:latin typeface="Arial"/>
                <a:cs typeface="Arial"/>
              </a:rPr>
              <a:t>reusing shared </a:t>
            </a:r>
            <a:r>
              <a:rPr sz="1400" spc="-5" dirty="0">
                <a:solidFill>
                  <a:srgbClr val="FF0000"/>
                </a:solidFill>
                <a:latin typeface="Arial"/>
                <a:cs typeface="Arial"/>
              </a:rPr>
              <a:t>features</a:t>
            </a:r>
            <a:r>
              <a:rPr sz="1400" spc="-105" dirty="0">
                <a:solidFill>
                  <a:srgbClr val="FF0000"/>
                </a:solidFill>
                <a:latin typeface="Arial"/>
                <a:cs typeface="Arial"/>
              </a:rPr>
              <a:t> </a:t>
            </a:r>
            <a:r>
              <a:rPr sz="1400" spc="-5" dirty="0">
                <a:solidFill>
                  <a:srgbClr val="FF0000"/>
                </a:solidFill>
                <a:latin typeface="Arial"/>
                <a:cs typeface="Arial"/>
              </a:rPr>
              <a:t>between  overlapping</a:t>
            </a:r>
            <a:r>
              <a:rPr sz="1400" spc="-10" dirty="0">
                <a:solidFill>
                  <a:srgbClr val="FF0000"/>
                </a:solidFill>
                <a:latin typeface="Arial"/>
                <a:cs typeface="Arial"/>
              </a:rPr>
              <a:t> </a:t>
            </a:r>
            <a:r>
              <a:rPr sz="1400" spc="-5" dirty="0">
                <a:solidFill>
                  <a:srgbClr val="FF0000"/>
                </a:solidFill>
                <a:latin typeface="Arial"/>
                <a:cs typeface="Arial"/>
              </a:rPr>
              <a:t>patches</a:t>
            </a:r>
            <a:endParaRPr sz="1400">
              <a:latin typeface="Arial"/>
              <a:cs typeface="Arial"/>
            </a:endParaRPr>
          </a:p>
        </p:txBody>
      </p:sp>
      <p:sp>
        <p:nvSpPr>
          <p:cNvPr id="28" name="object 28"/>
          <p:cNvSpPr txBox="1"/>
          <p:nvPr/>
        </p:nvSpPr>
        <p:spPr>
          <a:xfrm>
            <a:off x="4378450" y="4257456"/>
            <a:ext cx="4446905" cy="311150"/>
          </a:xfrm>
          <a:prstGeom prst="rect">
            <a:avLst/>
          </a:prstGeom>
        </p:spPr>
        <p:txBody>
          <a:bodyPr vert="horz" wrap="square" lIns="0" tIns="33655" rIns="0" bIns="0" rtlCol="0">
            <a:spAutoFit/>
          </a:bodyPr>
          <a:lstStyle/>
          <a:p>
            <a:pPr marL="12700">
              <a:lnSpc>
                <a:spcPct val="100000"/>
              </a:lnSpc>
              <a:spcBef>
                <a:spcPts val="265"/>
              </a:spcBef>
            </a:pPr>
            <a:r>
              <a:rPr sz="800" spc="-5" dirty="0">
                <a:latin typeface="Arial"/>
                <a:cs typeface="Arial"/>
              </a:rPr>
              <a:t>Farabet et al, </a:t>
            </a:r>
            <a:r>
              <a:rPr sz="800" dirty="0">
                <a:latin typeface="Arial"/>
                <a:cs typeface="Arial"/>
              </a:rPr>
              <a:t>“Learning </a:t>
            </a:r>
            <a:r>
              <a:rPr sz="800" spc="-5" dirty="0">
                <a:latin typeface="Arial"/>
                <a:cs typeface="Arial"/>
              </a:rPr>
              <a:t>Hierarchical Features for Scene Labeling,” TPAMI</a:t>
            </a:r>
            <a:r>
              <a:rPr sz="800" spc="-25" dirty="0">
                <a:latin typeface="Arial"/>
                <a:cs typeface="Arial"/>
              </a:rPr>
              <a:t> </a:t>
            </a:r>
            <a:r>
              <a:rPr sz="800" spc="-5" dirty="0">
                <a:latin typeface="Arial"/>
                <a:cs typeface="Arial"/>
              </a:rPr>
              <a:t>2013</a:t>
            </a:r>
            <a:endParaRPr sz="800">
              <a:latin typeface="Arial"/>
              <a:cs typeface="Arial"/>
            </a:endParaRPr>
          </a:p>
          <a:p>
            <a:pPr marL="12700">
              <a:lnSpc>
                <a:spcPct val="100000"/>
              </a:lnSpc>
              <a:spcBef>
                <a:spcPts val="165"/>
              </a:spcBef>
            </a:pPr>
            <a:r>
              <a:rPr sz="800" spc="-5" dirty="0">
                <a:latin typeface="Arial"/>
                <a:cs typeface="Arial"/>
              </a:rPr>
              <a:t>Pinheiro and Collobert, </a:t>
            </a:r>
            <a:r>
              <a:rPr sz="800" dirty="0">
                <a:latin typeface="Arial"/>
                <a:cs typeface="Arial"/>
              </a:rPr>
              <a:t>“Recurrent </a:t>
            </a:r>
            <a:r>
              <a:rPr sz="800" spc="-5" dirty="0">
                <a:latin typeface="Arial"/>
                <a:cs typeface="Arial"/>
              </a:rPr>
              <a:t>Convolutional Neural Networks for Scene Labeling”, ICML</a:t>
            </a:r>
            <a:r>
              <a:rPr sz="800" spc="-55" dirty="0">
                <a:latin typeface="Arial"/>
                <a:cs typeface="Arial"/>
              </a:rPr>
              <a:t> </a:t>
            </a:r>
            <a:r>
              <a:rPr sz="800" spc="-5" dirty="0">
                <a:latin typeface="Arial"/>
                <a:cs typeface="Arial"/>
              </a:rPr>
              <a:t>2014</a:t>
            </a:r>
            <a:endParaRPr sz="800">
              <a:latin typeface="Arial"/>
              <a:cs typeface="Arial"/>
            </a:endParaRPr>
          </a:p>
        </p:txBody>
      </p:sp>
      <p:sp>
        <p:nvSpPr>
          <p:cNvPr id="29" name="Footer Placeholder 28">
            <a:extLst>
              <a:ext uri="{FF2B5EF4-FFF2-40B4-BE49-F238E27FC236}">
                <a16:creationId xmlns:a16="http://schemas.microsoft.com/office/drawing/2014/main" id="{51EB3516-75C4-4607-B81B-27ED87D18A63}"/>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2950" y="133350"/>
            <a:ext cx="7771765" cy="443711"/>
          </a:xfrm>
          <a:prstGeom prst="rect">
            <a:avLst/>
          </a:prstGeom>
        </p:spPr>
        <p:txBody>
          <a:bodyPr vert="horz" wrap="square" lIns="0" tIns="12700" rIns="0" bIns="0" rtlCol="0">
            <a:spAutoFit/>
          </a:bodyPr>
          <a:lstStyle/>
          <a:p>
            <a:pPr marL="12700">
              <a:lnSpc>
                <a:spcPct val="100000"/>
              </a:lnSpc>
              <a:spcBef>
                <a:spcPts val="100"/>
              </a:spcBef>
            </a:pPr>
            <a:r>
              <a:rPr sz="2800" spc="-10" dirty="0"/>
              <a:t>Semantic Segmentation </a:t>
            </a:r>
            <a:r>
              <a:rPr sz="2800" spc="-5" dirty="0"/>
              <a:t>Idea: Fully</a:t>
            </a:r>
            <a:r>
              <a:rPr sz="2800" spc="-80" dirty="0"/>
              <a:t> </a:t>
            </a:r>
            <a:r>
              <a:rPr sz="2800" spc="-5" dirty="0"/>
              <a:t>Convolutional</a:t>
            </a:r>
          </a:p>
        </p:txBody>
      </p:sp>
      <p:sp>
        <p:nvSpPr>
          <p:cNvPr id="3" name="object 3"/>
          <p:cNvSpPr/>
          <p:nvPr/>
        </p:nvSpPr>
        <p:spPr>
          <a:xfrm>
            <a:off x="190775" y="1973715"/>
            <a:ext cx="1794825" cy="1196074"/>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 name="object 4"/>
          <p:cNvSpPr txBox="1"/>
          <p:nvPr/>
        </p:nvSpPr>
        <p:spPr>
          <a:xfrm>
            <a:off x="690454" y="3270638"/>
            <a:ext cx="795655" cy="448309"/>
          </a:xfrm>
          <a:prstGeom prst="rect">
            <a:avLst/>
          </a:prstGeom>
        </p:spPr>
        <p:txBody>
          <a:bodyPr vert="horz" wrap="square" lIns="0" tIns="12700" rIns="0" bIns="0" rtlCol="0">
            <a:spAutoFit/>
          </a:bodyPr>
          <a:lstStyle/>
          <a:p>
            <a:pPr algn="ctr">
              <a:lnSpc>
                <a:spcPts val="1664"/>
              </a:lnSpc>
              <a:spcBef>
                <a:spcPts val="100"/>
              </a:spcBef>
            </a:pPr>
            <a:r>
              <a:rPr sz="1400" spc="-5" dirty="0">
                <a:latin typeface="Arial"/>
                <a:cs typeface="Arial"/>
              </a:rPr>
              <a:t>Input:</a:t>
            </a:r>
            <a:endParaRPr sz="1400">
              <a:latin typeface="Arial"/>
              <a:cs typeface="Arial"/>
            </a:endParaRPr>
          </a:p>
          <a:p>
            <a:pPr algn="ctr">
              <a:lnSpc>
                <a:spcPts val="1664"/>
              </a:lnSpc>
            </a:pPr>
            <a:r>
              <a:rPr sz="1400" dirty="0">
                <a:latin typeface="Arial"/>
                <a:cs typeface="Arial"/>
              </a:rPr>
              <a:t>3 x H x</a:t>
            </a:r>
            <a:r>
              <a:rPr sz="1400" spc="-114" dirty="0">
                <a:latin typeface="Arial"/>
                <a:cs typeface="Arial"/>
              </a:rPr>
              <a:t> </a:t>
            </a:r>
            <a:r>
              <a:rPr sz="1400" dirty="0">
                <a:latin typeface="Arial"/>
                <a:cs typeface="Arial"/>
              </a:rPr>
              <a:t>W</a:t>
            </a:r>
            <a:endParaRPr sz="1400">
              <a:latin typeface="Arial"/>
              <a:cs typeface="Arial"/>
            </a:endParaRPr>
          </a:p>
        </p:txBody>
      </p:sp>
      <p:sp>
        <p:nvSpPr>
          <p:cNvPr id="5" name="object 5"/>
          <p:cNvSpPr/>
          <p:nvPr/>
        </p:nvSpPr>
        <p:spPr>
          <a:xfrm>
            <a:off x="2599837" y="1986250"/>
            <a:ext cx="0" cy="1218565"/>
          </a:xfrm>
          <a:custGeom>
            <a:avLst/>
            <a:gdLst/>
            <a:ahLst/>
            <a:cxnLst/>
            <a:rect l="l" t="t" r="r" b="b"/>
            <a:pathLst>
              <a:path h="1218564">
                <a:moveTo>
                  <a:pt x="0" y="0"/>
                </a:moveTo>
                <a:lnTo>
                  <a:pt x="0" y="1218474"/>
                </a:lnTo>
              </a:path>
            </a:pathLst>
          </a:custGeom>
          <a:ln w="82674">
            <a:solidFill>
              <a:srgbClr val="CCCCCC"/>
            </a:solidFill>
          </a:ln>
        </p:spPr>
        <p:txBody>
          <a:bodyPr wrap="square" lIns="0" tIns="0" rIns="0" bIns="0" rtlCol="0"/>
          <a:lstStyle/>
          <a:p>
            <a:endParaRPr/>
          </a:p>
        </p:txBody>
      </p:sp>
      <p:sp>
        <p:nvSpPr>
          <p:cNvPr id="6" name="object 6"/>
          <p:cNvSpPr/>
          <p:nvPr/>
        </p:nvSpPr>
        <p:spPr>
          <a:xfrm>
            <a:off x="2641174" y="1679225"/>
            <a:ext cx="307340" cy="1525905"/>
          </a:xfrm>
          <a:custGeom>
            <a:avLst/>
            <a:gdLst/>
            <a:ahLst/>
            <a:cxnLst/>
            <a:rect l="l" t="t" r="r" b="b"/>
            <a:pathLst>
              <a:path w="307339" h="1525905">
                <a:moveTo>
                  <a:pt x="0" y="1525499"/>
                </a:moveTo>
                <a:lnTo>
                  <a:pt x="0" y="307025"/>
                </a:lnTo>
                <a:lnTo>
                  <a:pt x="307025" y="0"/>
                </a:lnTo>
                <a:lnTo>
                  <a:pt x="307025" y="1218474"/>
                </a:lnTo>
                <a:lnTo>
                  <a:pt x="0" y="1525499"/>
                </a:lnTo>
                <a:close/>
              </a:path>
            </a:pathLst>
          </a:custGeom>
          <a:solidFill>
            <a:srgbClr val="A3A3A3"/>
          </a:solidFill>
        </p:spPr>
        <p:txBody>
          <a:bodyPr wrap="square" lIns="0" tIns="0" rIns="0" bIns="0" rtlCol="0"/>
          <a:lstStyle/>
          <a:p>
            <a:endParaRPr/>
          </a:p>
        </p:txBody>
      </p:sp>
      <p:sp>
        <p:nvSpPr>
          <p:cNvPr id="7" name="object 7"/>
          <p:cNvSpPr/>
          <p:nvPr/>
        </p:nvSpPr>
        <p:spPr>
          <a:xfrm>
            <a:off x="2558500" y="1679225"/>
            <a:ext cx="389890" cy="307340"/>
          </a:xfrm>
          <a:custGeom>
            <a:avLst/>
            <a:gdLst/>
            <a:ahLst/>
            <a:cxnLst/>
            <a:rect l="l" t="t" r="r" b="b"/>
            <a:pathLst>
              <a:path w="389889" h="307339">
                <a:moveTo>
                  <a:pt x="82674" y="307025"/>
                </a:moveTo>
                <a:lnTo>
                  <a:pt x="0" y="307025"/>
                </a:lnTo>
                <a:lnTo>
                  <a:pt x="307025" y="0"/>
                </a:lnTo>
                <a:lnTo>
                  <a:pt x="389699" y="0"/>
                </a:lnTo>
                <a:lnTo>
                  <a:pt x="82674" y="307025"/>
                </a:lnTo>
                <a:close/>
              </a:path>
            </a:pathLst>
          </a:custGeom>
          <a:solidFill>
            <a:srgbClr val="D6D6D6"/>
          </a:solidFill>
        </p:spPr>
        <p:txBody>
          <a:bodyPr wrap="square" lIns="0" tIns="0" rIns="0" bIns="0" rtlCol="0"/>
          <a:lstStyle/>
          <a:p>
            <a:endParaRPr/>
          </a:p>
        </p:txBody>
      </p:sp>
      <p:sp>
        <p:nvSpPr>
          <p:cNvPr id="8" name="object 8"/>
          <p:cNvSpPr/>
          <p:nvPr/>
        </p:nvSpPr>
        <p:spPr>
          <a:xfrm>
            <a:off x="2558500" y="1679225"/>
            <a:ext cx="389890" cy="1525905"/>
          </a:xfrm>
          <a:custGeom>
            <a:avLst/>
            <a:gdLst/>
            <a:ahLst/>
            <a:cxnLst/>
            <a:rect l="l" t="t" r="r" b="b"/>
            <a:pathLst>
              <a:path w="389889" h="1525905">
                <a:moveTo>
                  <a:pt x="0" y="307025"/>
                </a:moveTo>
                <a:lnTo>
                  <a:pt x="307025" y="0"/>
                </a:lnTo>
                <a:lnTo>
                  <a:pt x="389699" y="0"/>
                </a:lnTo>
                <a:lnTo>
                  <a:pt x="389699" y="1218474"/>
                </a:lnTo>
                <a:lnTo>
                  <a:pt x="82674" y="1525499"/>
                </a:lnTo>
                <a:lnTo>
                  <a:pt x="0" y="1525499"/>
                </a:lnTo>
                <a:lnTo>
                  <a:pt x="0" y="307025"/>
                </a:lnTo>
                <a:close/>
              </a:path>
            </a:pathLst>
          </a:custGeom>
          <a:ln w="9524">
            <a:solidFill>
              <a:srgbClr val="666666"/>
            </a:solidFill>
          </a:ln>
        </p:spPr>
        <p:txBody>
          <a:bodyPr wrap="square" lIns="0" tIns="0" rIns="0" bIns="0" rtlCol="0"/>
          <a:lstStyle/>
          <a:p>
            <a:endParaRPr/>
          </a:p>
        </p:txBody>
      </p:sp>
      <p:sp>
        <p:nvSpPr>
          <p:cNvPr id="9" name="object 9"/>
          <p:cNvSpPr/>
          <p:nvPr/>
        </p:nvSpPr>
        <p:spPr>
          <a:xfrm>
            <a:off x="2558500" y="1679225"/>
            <a:ext cx="389890" cy="307340"/>
          </a:xfrm>
          <a:custGeom>
            <a:avLst/>
            <a:gdLst/>
            <a:ahLst/>
            <a:cxnLst/>
            <a:rect l="l" t="t" r="r" b="b"/>
            <a:pathLst>
              <a:path w="389889" h="307339">
                <a:moveTo>
                  <a:pt x="0" y="307025"/>
                </a:moveTo>
                <a:lnTo>
                  <a:pt x="82674" y="307025"/>
                </a:lnTo>
                <a:lnTo>
                  <a:pt x="389699" y="0"/>
                </a:lnTo>
              </a:path>
            </a:pathLst>
          </a:custGeom>
          <a:ln w="9524">
            <a:solidFill>
              <a:srgbClr val="666666"/>
            </a:solidFill>
          </a:ln>
        </p:spPr>
        <p:txBody>
          <a:bodyPr wrap="square" lIns="0" tIns="0" rIns="0" bIns="0" rtlCol="0"/>
          <a:lstStyle/>
          <a:p>
            <a:endParaRPr/>
          </a:p>
        </p:txBody>
      </p:sp>
      <p:sp>
        <p:nvSpPr>
          <p:cNvPr id="10" name="object 10"/>
          <p:cNvSpPr/>
          <p:nvPr/>
        </p:nvSpPr>
        <p:spPr>
          <a:xfrm>
            <a:off x="2641174" y="1986250"/>
            <a:ext cx="0" cy="1218565"/>
          </a:xfrm>
          <a:custGeom>
            <a:avLst/>
            <a:gdLst/>
            <a:ahLst/>
            <a:cxnLst/>
            <a:rect l="l" t="t" r="r" b="b"/>
            <a:pathLst>
              <a:path h="1218564">
                <a:moveTo>
                  <a:pt x="0" y="0"/>
                </a:moveTo>
                <a:lnTo>
                  <a:pt x="0" y="1218474"/>
                </a:lnTo>
              </a:path>
            </a:pathLst>
          </a:custGeom>
          <a:ln w="9524">
            <a:solidFill>
              <a:srgbClr val="666666"/>
            </a:solidFill>
          </a:ln>
        </p:spPr>
        <p:txBody>
          <a:bodyPr wrap="square" lIns="0" tIns="0" rIns="0" bIns="0" rtlCol="0"/>
          <a:lstStyle/>
          <a:p>
            <a:endParaRPr/>
          </a:p>
        </p:txBody>
      </p:sp>
      <p:sp>
        <p:nvSpPr>
          <p:cNvPr id="11" name="object 11"/>
          <p:cNvSpPr/>
          <p:nvPr/>
        </p:nvSpPr>
        <p:spPr>
          <a:xfrm>
            <a:off x="3558212" y="1986250"/>
            <a:ext cx="0" cy="1218565"/>
          </a:xfrm>
          <a:custGeom>
            <a:avLst/>
            <a:gdLst/>
            <a:ahLst/>
            <a:cxnLst/>
            <a:rect l="l" t="t" r="r" b="b"/>
            <a:pathLst>
              <a:path h="1218564">
                <a:moveTo>
                  <a:pt x="0" y="0"/>
                </a:moveTo>
                <a:lnTo>
                  <a:pt x="0" y="1218474"/>
                </a:lnTo>
              </a:path>
            </a:pathLst>
          </a:custGeom>
          <a:ln w="82674">
            <a:solidFill>
              <a:srgbClr val="CCCCCC"/>
            </a:solidFill>
          </a:ln>
        </p:spPr>
        <p:txBody>
          <a:bodyPr wrap="square" lIns="0" tIns="0" rIns="0" bIns="0" rtlCol="0"/>
          <a:lstStyle/>
          <a:p>
            <a:endParaRPr/>
          </a:p>
        </p:txBody>
      </p:sp>
      <p:sp>
        <p:nvSpPr>
          <p:cNvPr id="12" name="object 12"/>
          <p:cNvSpPr/>
          <p:nvPr/>
        </p:nvSpPr>
        <p:spPr>
          <a:xfrm>
            <a:off x="3599550" y="1679225"/>
            <a:ext cx="307340" cy="1525905"/>
          </a:xfrm>
          <a:custGeom>
            <a:avLst/>
            <a:gdLst/>
            <a:ahLst/>
            <a:cxnLst/>
            <a:rect l="l" t="t" r="r" b="b"/>
            <a:pathLst>
              <a:path w="307339" h="1525905">
                <a:moveTo>
                  <a:pt x="0" y="1525499"/>
                </a:moveTo>
                <a:lnTo>
                  <a:pt x="0" y="307025"/>
                </a:lnTo>
                <a:lnTo>
                  <a:pt x="307024" y="0"/>
                </a:lnTo>
                <a:lnTo>
                  <a:pt x="307024" y="1218474"/>
                </a:lnTo>
                <a:lnTo>
                  <a:pt x="0" y="1525499"/>
                </a:lnTo>
                <a:close/>
              </a:path>
            </a:pathLst>
          </a:custGeom>
          <a:solidFill>
            <a:srgbClr val="A3A3A3"/>
          </a:solidFill>
        </p:spPr>
        <p:txBody>
          <a:bodyPr wrap="square" lIns="0" tIns="0" rIns="0" bIns="0" rtlCol="0"/>
          <a:lstStyle/>
          <a:p>
            <a:endParaRPr/>
          </a:p>
        </p:txBody>
      </p:sp>
      <p:sp>
        <p:nvSpPr>
          <p:cNvPr id="13" name="object 13"/>
          <p:cNvSpPr/>
          <p:nvPr/>
        </p:nvSpPr>
        <p:spPr>
          <a:xfrm>
            <a:off x="3516874" y="1679225"/>
            <a:ext cx="389890" cy="307340"/>
          </a:xfrm>
          <a:custGeom>
            <a:avLst/>
            <a:gdLst/>
            <a:ahLst/>
            <a:cxnLst/>
            <a:rect l="l" t="t" r="r" b="b"/>
            <a:pathLst>
              <a:path w="389889" h="307339">
                <a:moveTo>
                  <a:pt x="82674" y="307025"/>
                </a:moveTo>
                <a:lnTo>
                  <a:pt x="0" y="307025"/>
                </a:lnTo>
                <a:lnTo>
                  <a:pt x="307024" y="0"/>
                </a:lnTo>
                <a:lnTo>
                  <a:pt x="389699" y="0"/>
                </a:lnTo>
                <a:lnTo>
                  <a:pt x="82674" y="307025"/>
                </a:lnTo>
                <a:close/>
              </a:path>
            </a:pathLst>
          </a:custGeom>
          <a:solidFill>
            <a:srgbClr val="D6D6D6"/>
          </a:solidFill>
        </p:spPr>
        <p:txBody>
          <a:bodyPr wrap="square" lIns="0" tIns="0" rIns="0" bIns="0" rtlCol="0"/>
          <a:lstStyle/>
          <a:p>
            <a:endParaRPr/>
          </a:p>
        </p:txBody>
      </p:sp>
      <p:sp>
        <p:nvSpPr>
          <p:cNvPr id="14" name="object 14"/>
          <p:cNvSpPr/>
          <p:nvPr/>
        </p:nvSpPr>
        <p:spPr>
          <a:xfrm>
            <a:off x="3516874" y="1679225"/>
            <a:ext cx="389890" cy="1525905"/>
          </a:xfrm>
          <a:custGeom>
            <a:avLst/>
            <a:gdLst/>
            <a:ahLst/>
            <a:cxnLst/>
            <a:rect l="l" t="t" r="r" b="b"/>
            <a:pathLst>
              <a:path w="389889" h="1525905">
                <a:moveTo>
                  <a:pt x="0" y="307025"/>
                </a:moveTo>
                <a:lnTo>
                  <a:pt x="307024" y="0"/>
                </a:lnTo>
                <a:lnTo>
                  <a:pt x="389699" y="0"/>
                </a:lnTo>
                <a:lnTo>
                  <a:pt x="389699" y="1218474"/>
                </a:lnTo>
                <a:lnTo>
                  <a:pt x="82674" y="1525499"/>
                </a:lnTo>
                <a:lnTo>
                  <a:pt x="0" y="1525499"/>
                </a:lnTo>
                <a:lnTo>
                  <a:pt x="0" y="307025"/>
                </a:lnTo>
                <a:close/>
              </a:path>
            </a:pathLst>
          </a:custGeom>
          <a:ln w="9524">
            <a:solidFill>
              <a:srgbClr val="666666"/>
            </a:solidFill>
          </a:ln>
        </p:spPr>
        <p:txBody>
          <a:bodyPr wrap="square" lIns="0" tIns="0" rIns="0" bIns="0" rtlCol="0"/>
          <a:lstStyle/>
          <a:p>
            <a:endParaRPr/>
          </a:p>
        </p:txBody>
      </p:sp>
      <p:sp>
        <p:nvSpPr>
          <p:cNvPr id="15" name="object 15"/>
          <p:cNvSpPr/>
          <p:nvPr/>
        </p:nvSpPr>
        <p:spPr>
          <a:xfrm>
            <a:off x="3516874" y="1679225"/>
            <a:ext cx="389890" cy="307340"/>
          </a:xfrm>
          <a:custGeom>
            <a:avLst/>
            <a:gdLst/>
            <a:ahLst/>
            <a:cxnLst/>
            <a:rect l="l" t="t" r="r" b="b"/>
            <a:pathLst>
              <a:path w="389889" h="307339">
                <a:moveTo>
                  <a:pt x="0" y="307025"/>
                </a:moveTo>
                <a:lnTo>
                  <a:pt x="82674" y="307025"/>
                </a:lnTo>
                <a:lnTo>
                  <a:pt x="389699" y="0"/>
                </a:lnTo>
              </a:path>
            </a:pathLst>
          </a:custGeom>
          <a:ln w="9524">
            <a:solidFill>
              <a:srgbClr val="666666"/>
            </a:solidFill>
          </a:ln>
        </p:spPr>
        <p:txBody>
          <a:bodyPr wrap="square" lIns="0" tIns="0" rIns="0" bIns="0" rtlCol="0"/>
          <a:lstStyle/>
          <a:p>
            <a:endParaRPr/>
          </a:p>
        </p:txBody>
      </p:sp>
      <p:sp>
        <p:nvSpPr>
          <p:cNvPr id="16" name="object 16"/>
          <p:cNvSpPr/>
          <p:nvPr/>
        </p:nvSpPr>
        <p:spPr>
          <a:xfrm>
            <a:off x="3599550" y="1986250"/>
            <a:ext cx="0" cy="1218565"/>
          </a:xfrm>
          <a:custGeom>
            <a:avLst/>
            <a:gdLst/>
            <a:ahLst/>
            <a:cxnLst/>
            <a:rect l="l" t="t" r="r" b="b"/>
            <a:pathLst>
              <a:path h="1218564">
                <a:moveTo>
                  <a:pt x="0" y="0"/>
                </a:moveTo>
                <a:lnTo>
                  <a:pt x="0" y="1218474"/>
                </a:lnTo>
              </a:path>
            </a:pathLst>
          </a:custGeom>
          <a:ln w="9524">
            <a:solidFill>
              <a:srgbClr val="666666"/>
            </a:solidFill>
          </a:ln>
        </p:spPr>
        <p:txBody>
          <a:bodyPr wrap="square" lIns="0" tIns="0" rIns="0" bIns="0" rtlCol="0"/>
          <a:lstStyle/>
          <a:p>
            <a:endParaRPr/>
          </a:p>
        </p:txBody>
      </p:sp>
      <p:sp>
        <p:nvSpPr>
          <p:cNvPr id="17" name="object 17"/>
          <p:cNvSpPr/>
          <p:nvPr/>
        </p:nvSpPr>
        <p:spPr>
          <a:xfrm>
            <a:off x="4576012" y="1986250"/>
            <a:ext cx="0" cy="1218565"/>
          </a:xfrm>
          <a:custGeom>
            <a:avLst/>
            <a:gdLst/>
            <a:ahLst/>
            <a:cxnLst/>
            <a:rect l="l" t="t" r="r" b="b"/>
            <a:pathLst>
              <a:path h="1218564">
                <a:moveTo>
                  <a:pt x="0" y="0"/>
                </a:moveTo>
                <a:lnTo>
                  <a:pt x="0" y="1218474"/>
                </a:lnTo>
              </a:path>
            </a:pathLst>
          </a:custGeom>
          <a:ln w="82674">
            <a:solidFill>
              <a:srgbClr val="CCCCCC"/>
            </a:solidFill>
          </a:ln>
        </p:spPr>
        <p:txBody>
          <a:bodyPr wrap="square" lIns="0" tIns="0" rIns="0" bIns="0" rtlCol="0"/>
          <a:lstStyle/>
          <a:p>
            <a:endParaRPr/>
          </a:p>
        </p:txBody>
      </p:sp>
      <p:sp>
        <p:nvSpPr>
          <p:cNvPr id="18" name="object 18"/>
          <p:cNvSpPr/>
          <p:nvPr/>
        </p:nvSpPr>
        <p:spPr>
          <a:xfrm>
            <a:off x="4617349" y="1679225"/>
            <a:ext cx="307340" cy="1525905"/>
          </a:xfrm>
          <a:custGeom>
            <a:avLst/>
            <a:gdLst/>
            <a:ahLst/>
            <a:cxnLst/>
            <a:rect l="l" t="t" r="r" b="b"/>
            <a:pathLst>
              <a:path w="307339" h="1525905">
                <a:moveTo>
                  <a:pt x="0" y="1525499"/>
                </a:moveTo>
                <a:lnTo>
                  <a:pt x="0" y="307025"/>
                </a:lnTo>
                <a:lnTo>
                  <a:pt x="307024" y="0"/>
                </a:lnTo>
                <a:lnTo>
                  <a:pt x="307024" y="1218474"/>
                </a:lnTo>
                <a:lnTo>
                  <a:pt x="0" y="1525499"/>
                </a:lnTo>
                <a:close/>
              </a:path>
            </a:pathLst>
          </a:custGeom>
          <a:solidFill>
            <a:srgbClr val="A3A3A3"/>
          </a:solidFill>
        </p:spPr>
        <p:txBody>
          <a:bodyPr wrap="square" lIns="0" tIns="0" rIns="0" bIns="0" rtlCol="0"/>
          <a:lstStyle/>
          <a:p>
            <a:endParaRPr/>
          </a:p>
        </p:txBody>
      </p:sp>
      <p:sp>
        <p:nvSpPr>
          <p:cNvPr id="19" name="object 19"/>
          <p:cNvSpPr/>
          <p:nvPr/>
        </p:nvSpPr>
        <p:spPr>
          <a:xfrm>
            <a:off x="4534675" y="1679225"/>
            <a:ext cx="389890" cy="307340"/>
          </a:xfrm>
          <a:custGeom>
            <a:avLst/>
            <a:gdLst/>
            <a:ahLst/>
            <a:cxnLst/>
            <a:rect l="l" t="t" r="r" b="b"/>
            <a:pathLst>
              <a:path w="389889" h="307339">
                <a:moveTo>
                  <a:pt x="82674" y="307025"/>
                </a:moveTo>
                <a:lnTo>
                  <a:pt x="0" y="307025"/>
                </a:lnTo>
                <a:lnTo>
                  <a:pt x="307024" y="0"/>
                </a:lnTo>
                <a:lnTo>
                  <a:pt x="389699" y="0"/>
                </a:lnTo>
                <a:lnTo>
                  <a:pt x="82674" y="307025"/>
                </a:lnTo>
                <a:close/>
              </a:path>
            </a:pathLst>
          </a:custGeom>
          <a:solidFill>
            <a:srgbClr val="D6D6D6"/>
          </a:solidFill>
        </p:spPr>
        <p:txBody>
          <a:bodyPr wrap="square" lIns="0" tIns="0" rIns="0" bIns="0" rtlCol="0"/>
          <a:lstStyle/>
          <a:p>
            <a:endParaRPr/>
          </a:p>
        </p:txBody>
      </p:sp>
      <p:sp>
        <p:nvSpPr>
          <p:cNvPr id="20" name="object 20"/>
          <p:cNvSpPr/>
          <p:nvPr/>
        </p:nvSpPr>
        <p:spPr>
          <a:xfrm>
            <a:off x="4534675" y="1679225"/>
            <a:ext cx="389890" cy="1525905"/>
          </a:xfrm>
          <a:custGeom>
            <a:avLst/>
            <a:gdLst/>
            <a:ahLst/>
            <a:cxnLst/>
            <a:rect l="l" t="t" r="r" b="b"/>
            <a:pathLst>
              <a:path w="389889" h="1525905">
                <a:moveTo>
                  <a:pt x="0" y="307025"/>
                </a:moveTo>
                <a:lnTo>
                  <a:pt x="307024" y="0"/>
                </a:lnTo>
                <a:lnTo>
                  <a:pt x="389699" y="0"/>
                </a:lnTo>
                <a:lnTo>
                  <a:pt x="389699" y="1218474"/>
                </a:lnTo>
                <a:lnTo>
                  <a:pt x="82674" y="1525499"/>
                </a:lnTo>
                <a:lnTo>
                  <a:pt x="0" y="1525499"/>
                </a:lnTo>
                <a:lnTo>
                  <a:pt x="0" y="307025"/>
                </a:lnTo>
                <a:close/>
              </a:path>
            </a:pathLst>
          </a:custGeom>
          <a:ln w="9524">
            <a:solidFill>
              <a:srgbClr val="666666"/>
            </a:solidFill>
          </a:ln>
        </p:spPr>
        <p:txBody>
          <a:bodyPr wrap="square" lIns="0" tIns="0" rIns="0" bIns="0" rtlCol="0"/>
          <a:lstStyle/>
          <a:p>
            <a:endParaRPr/>
          </a:p>
        </p:txBody>
      </p:sp>
      <p:sp>
        <p:nvSpPr>
          <p:cNvPr id="21" name="object 21"/>
          <p:cNvSpPr/>
          <p:nvPr/>
        </p:nvSpPr>
        <p:spPr>
          <a:xfrm>
            <a:off x="4534675" y="1679225"/>
            <a:ext cx="389890" cy="307340"/>
          </a:xfrm>
          <a:custGeom>
            <a:avLst/>
            <a:gdLst/>
            <a:ahLst/>
            <a:cxnLst/>
            <a:rect l="l" t="t" r="r" b="b"/>
            <a:pathLst>
              <a:path w="389889" h="307339">
                <a:moveTo>
                  <a:pt x="0" y="307025"/>
                </a:moveTo>
                <a:lnTo>
                  <a:pt x="82674" y="307025"/>
                </a:lnTo>
                <a:lnTo>
                  <a:pt x="389699" y="0"/>
                </a:lnTo>
              </a:path>
            </a:pathLst>
          </a:custGeom>
          <a:ln w="9524">
            <a:solidFill>
              <a:srgbClr val="666666"/>
            </a:solidFill>
          </a:ln>
        </p:spPr>
        <p:txBody>
          <a:bodyPr wrap="square" lIns="0" tIns="0" rIns="0" bIns="0" rtlCol="0"/>
          <a:lstStyle/>
          <a:p>
            <a:endParaRPr/>
          </a:p>
        </p:txBody>
      </p:sp>
      <p:sp>
        <p:nvSpPr>
          <p:cNvPr id="22" name="object 22"/>
          <p:cNvSpPr/>
          <p:nvPr/>
        </p:nvSpPr>
        <p:spPr>
          <a:xfrm>
            <a:off x="4617349" y="1986250"/>
            <a:ext cx="0" cy="1218565"/>
          </a:xfrm>
          <a:custGeom>
            <a:avLst/>
            <a:gdLst/>
            <a:ahLst/>
            <a:cxnLst/>
            <a:rect l="l" t="t" r="r" b="b"/>
            <a:pathLst>
              <a:path h="1218564">
                <a:moveTo>
                  <a:pt x="0" y="0"/>
                </a:moveTo>
                <a:lnTo>
                  <a:pt x="0" y="1218474"/>
                </a:lnTo>
              </a:path>
            </a:pathLst>
          </a:custGeom>
          <a:ln w="9524">
            <a:solidFill>
              <a:srgbClr val="666666"/>
            </a:solidFill>
          </a:ln>
        </p:spPr>
        <p:txBody>
          <a:bodyPr wrap="square" lIns="0" tIns="0" rIns="0" bIns="0" rtlCol="0"/>
          <a:lstStyle/>
          <a:p>
            <a:endParaRPr/>
          </a:p>
        </p:txBody>
      </p:sp>
      <p:sp>
        <p:nvSpPr>
          <p:cNvPr id="23" name="object 23"/>
          <p:cNvSpPr txBox="1"/>
          <p:nvPr/>
        </p:nvSpPr>
        <p:spPr>
          <a:xfrm>
            <a:off x="3211601" y="3793463"/>
            <a:ext cx="1102360" cy="448309"/>
          </a:xfrm>
          <a:prstGeom prst="rect">
            <a:avLst/>
          </a:prstGeom>
        </p:spPr>
        <p:txBody>
          <a:bodyPr vert="horz" wrap="square" lIns="0" tIns="22860" rIns="0" bIns="0" rtlCol="0">
            <a:spAutoFit/>
          </a:bodyPr>
          <a:lstStyle/>
          <a:p>
            <a:pPr marL="151130" marR="5080" indent="-139065">
              <a:lnSpc>
                <a:spcPts val="1650"/>
              </a:lnSpc>
              <a:spcBef>
                <a:spcPts val="180"/>
              </a:spcBef>
            </a:pPr>
            <a:r>
              <a:rPr sz="1400" spc="-5" dirty="0">
                <a:latin typeface="Arial"/>
                <a:cs typeface="Arial"/>
              </a:rPr>
              <a:t>Convolutions:  </a:t>
            </a:r>
            <a:r>
              <a:rPr sz="1400" dirty="0">
                <a:latin typeface="Arial"/>
                <a:cs typeface="Arial"/>
              </a:rPr>
              <a:t>D x H x</a:t>
            </a:r>
            <a:r>
              <a:rPr sz="1400" spc="-80" dirty="0">
                <a:latin typeface="Arial"/>
                <a:cs typeface="Arial"/>
              </a:rPr>
              <a:t> </a:t>
            </a:r>
            <a:r>
              <a:rPr sz="1400" dirty="0">
                <a:latin typeface="Arial"/>
                <a:cs typeface="Arial"/>
              </a:rPr>
              <a:t>W</a:t>
            </a:r>
            <a:endParaRPr sz="1400">
              <a:latin typeface="Arial"/>
              <a:cs typeface="Arial"/>
            </a:endParaRPr>
          </a:p>
        </p:txBody>
      </p:sp>
      <p:sp>
        <p:nvSpPr>
          <p:cNvPr id="24" name="object 24"/>
          <p:cNvSpPr/>
          <p:nvPr/>
        </p:nvSpPr>
        <p:spPr>
          <a:xfrm>
            <a:off x="2086899" y="2561850"/>
            <a:ext cx="260350" cy="0"/>
          </a:xfrm>
          <a:custGeom>
            <a:avLst/>
            <a:gdLst/>
            <a:ahLst/>
            <a:cxnLst/>
            <a:rect l="l" t="t" r="r" b="b"/>
            <a:pathLst>
              <a:path w="260350">
                <a:moveTo>
                  <a:pt x="0" y="0"/>
                </a:moveTo>
                <a:lnTo>
                  <a:pt x="259799" y="0"/>
                </a:lnTo>
              </a:path>
            </a:pathLst>
          </a:custGeom>
          <a:ln w="19049">
            <a:solidFill>
              <a:srgbClr val="666666"/>
            </a:solidFill>
          </a:ln>
        </p:spPr>
        <p:txBody>
          <a:bodyPr wrap="square" lIns="0" tIns="0" rIns="0" bIns="0" rtlCol="0"/>
          <a:lstStyle/>
          <a:p>
            <a:endParaRPr/>
          </a:p>
        </p:txBody>
      </p:sp>
      <p:sp>
        <p:nvSpPr>
          <p:cNvPr id="25" name="object 25"/>
          <p:cNvSpPr/>
          <p:nvPr/>
        </p:nvSpPr>
        <p:spPr>
          <a:xfrm>
            <a:off x="2337174" y="2520859"/>
            <a:ext cx="105500" cy="81980"/>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6" name="object 26"/>
          <p:cNvSpPr txBox="1"/>
          <p:nvPr/>
        </p:nvSpPr>
        <p:spPr>
          <a:xfrm>
            <a:off x="2053831" y="2262063"/>
            <a:ext cx="44069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Conv</a:t>
            </a:r>
            <a:endParaRPr sz="1400">
              <a:latin typeface="Arial"/>
              <a:cs typeface="Arial"/>
            </a:endParaRPr>
          </a:p>
        </p:txBody>
      </p:sp>
      <p:sp>
        <p:nvSpPr>
          <p:cNvPr id="27" name="object 27"/>
          <p:cNvSpPr/>
          <p:nvPr/>
        </p:nvSpPr>
        <p:spPr>
          <a:xfrm>
            <a:off x="3001299" y="2561850"/>
            <a:ext cx="260350" cy="0"/>
          </a:xfrm>
          <a:custGeom>
            <a:avLst/>
            <a:gdLst/>
            <a:ahLst/>
            <a:cxnLst/>
            <a:rect l="l" t="t" r="r" b="b"/>
            <a:pathLst>
              <a:path w="260350">
                <a:moveTo>
                  <a:pt x="0" y="0"/>
                </a:moveTo>
                <a:lnTo>
                  <a:pt x="259799" y="0"/>
                </a:lnTo>
              </a:path>
            </a:pathLst>
          </a:custGeom>
          <a:ln w="19049">
            <a:solidFill>
              <a:srgbClr val="666666"/>
            </a:solidFill>
          </a:ln>
        </p:spPr>
        <p:txBody>
          <a:bodyPr wrap="square" lIns="0" tIns="0" rIns="0" bIns="0" rtlCol="0"/>
          <a:lstStyle/>
          <a:p>
            <a:endParaRPr/>
          </a:p>
        </p:txBody>
      </p:sp>
      <p:sp>
        <p:nvSpPr>
          <p:cNvPr id="28" name="object 28"/>
          <p:cNvSpPr/>
          <p:nvPr/>
        </p:nvSpPr>
        <p:spPr>
          <a:xfrm>
            <a:off x="3251575" y="2520859"/>
            <a:ext cx="105500" cy="81980"/>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9" name="object 29"/>
          <p:cNvSpPr txBox="1"/>
          <p:nvPr/>
        </p:nvSpPr>
        <p:spPr>
          <a:xfrm>
            <a:off x="2968231" y="2262063"/>
            <a:ext cx="44069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Conv</a:t>
            </a:r>
            <a:endParaRPr sz="1400">
              <a:latin typeface="Arial"/>
              <a:cs typeface="Arial"/>
            </a:endParaRPr>
          </a:p>
        </p:txBody>
      </p:sp>
      <p:sp>
        <p:nvSpPr>
          <p:cNvPr id="30" name="object 30"/>
          <p:cNvSpPr/>
          <p:nvPr/>
        </p:nvSpPr>
        <p:spPr>
          <a:xfrm>
            <a:off x="3991900" y="2561850"/>
            <a:ext cx="260350" cy="0"/>
          </a:xfrm>
          <a:custGeom>
            <a:avLst/>
            <a:gdLst/>
            <a:ahLst/>
            <a:cxnLst/>
            <a:rect l="l" t="t" r="r" b="b"/>
            <a:pathLst>
              <a:path w="260350">
                <a:moveTo>
                  <a:pt x="0" y="0"/>
                </a:moveTo>
                <a:lnTo>
                  <a:pt x="259799" y="0"/>
                </a:lnTo>
              </a:path>
            </a:pathLst>
          </a:custGeom>
          <a:ln w="19049">
            <a:solidFill>
              <a:srgbClr val="666666"/>
            </a:solidFill>
          </a:ln>
        </p:spPr>
        <p:txBody>
          <a:bodyPr wrap="square" lIns="0" tIns="0" rIns="0" bIns="0" rtlCol="0"/>
          <a:lstStyle/>
          <a:p>
            <a:endParaRPr/>
          </a:p>
        </p:txBody>
      </p:sp>
      <p:sp>
        <p:nvSpPr>
          <p:cNvPr id="31" name="object 31"/>
          <p:cNvSpPr/>
          <p:nvPr/>
        </p:nvSpPr>
        <p:spPr>
          <a:xfrm>
            <a:off x="4242175" y="2520859"/>
            <a:ext cx="105500" cy="81980"/>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2" name="object 32"/>
          <p:cNvSpPr txBox="1"/>
          <p:nvPr/>
        </p:nvSpPr>
        <p:spPr>
          <a:xfrm>
            <a:off x="3958831" y="2262063"/>
            <a:ext cx="44069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Conv</a:t>
            </a:r>
            <a:endParaRPr sz="1400">
              <a:latin typeface="Arial"/>
              <a:cs typeface="Arial"/>
            </a:endParaRPr>
          </a:p>
        </p:txBody>
      </p:sp>
      <p:sp>
        <p:nvSpPr>
          <p:cNvPr id="33" name="object 33"/>
          <p:cNvSpPr/>
          <p:nvPr/>
        </p:nvSpPr>
        <p:spPr>
          <a:xfrm>
            <a:off x="5142750" y="2592299"/>
            <a:ext cx="260350" cy="0"/>
          </a:xfrm>
          <a:custGeom>
            <a:avLst/>
            <a:gdLst/>
            <a:ahLst/>
            <a:cxnLst/>
            <a:rect l="l" t="t" r="r" b="b"/>
            <a:pathLst>
              <a:path w="260350">
                <a:moveTo>
                  <a:pt x="0" y="0"/>
                </a:moveTo>
                <a:lnTo>
                  <a:pt x="259799" y="0"/>
                </a:lnTo>
              </a:path>
            </a:pathLst>
          </a:custGeom>
          <a:ln w="19049">
            <a:solidFill>
              <a:srgbClr val="666666"/>
            </a:solidFill>
          </a:ln>
        </p:spPr>
        <p:txBody>
          <a:bodyPr wrap="square" lIns="0" tIns="0" rIns="0" bIns="0" rtlCol="0"/>
          <a:lstStyle/>
          <a:p>
            <a:endParaRPr/>
          </a:p>
        </p:txBody>
      </p:sp>
      <p:sp>
        <p:nvSpPr>
          <p:cNvPr id="34" name="object 34"/>
          <p:cNvSpPr/>
          <p:nvPr/>
        </p:nvSpPr>
        <p:spPr>
          <a:xfrm>
            <a:off x="5393025" y="2551309"/>
            <a:ext cx="105500" cy="81980"/>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5" name="object 35"/>
          <p:cNvSpPr txBox="1"/>
          <p:nvPr/>
        </p:nvSpPr>
        <p:spPr>
          <a:xfrm>
            <a:off x="5109680" y="2292512"/>
            <a:ext cx="44069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Conv</a:t>
            </a:r>
            <a:endParaRPr sz="1400">
              <a:latin typeface="Arial"/>
              <a:cs typeface="Arial"/>
            </a:endParaRPr>
          </a:p>
        </p:txBody>
      </p:sp>
      <p:sp>
        <p:nvSpPr>
          <p:cNvPr id="36" name="object 36"/>
          <p:cNvSpPr/>
          <p:nvPr/>
        </p:nvSpPr>
        <p:spPr>
          <a:xfrm>
            <a:off x="2483149" y="3305524"/>
            <a:ext cx="2559050" cy="345440"/>
          </a:xfrm>
          <a:custGeom>
            <a:avLst/>
            <a:gdLst/>
            <a:ahLst/>
            <a:cxnLst/>
            <a:rect l="l" t="t" r="r" b="b"/>
            <a:pathLst>
              <a:path w="2559050" h="345439">
                <a:moveTo>
                  <a:pt x="2558999" y="0"/>
                </a:moveTo>
                <a:lnTo>
                  <a:pt x="2555836" y="33839"/>
                </a:lnTo>
                <a:lnTo>
                  <a:pt x="2546582" y="66070"/>
                </a:lnTo>
                <a:lnTo>
                  <a:pt x="2511222" y="122081"/>
                </a:lnTo>
                <a:lnTo>
                  <a:pt x="2458301" y="159507"/>
                </a:lnTo>
                <a:lnTo>
                  <a:pt x="2395876" y="172649"/>
                </a:lnTo>
                <a:lnTo>
                  <a:pt x="1442622" y="172649"/>
                </a:lnTo>
                <a:lnTo>
                  <a:pt x="1399258" y="178817"/>
                </a:lnTo>
                <a:lnTo>
                  <a:pt x="1360291" y="196221"/>
                </a:lnTo>
                <a:lnTo>
                  <a:pt x="1327277" y="223217"/>
                </a:lnTo>
                <a:lnTo>
                  <a:pt x="1301771" y="258160"/>
                </a:lnTo>
                <a:lnTo>
                  <a:pt x="1285326" y="299402"/>
                </a:lnTo>
                <a:lnTo>
                  <a:pt x="1279499" y="345299"/>
                </a:lnTo>
                <a:lnTo>
                  <a:pt x="1273673" y="299402"/>
                </a:lnTo>
                <a:lnTo>
                  <a:pt x="1257228" y="258160"/>
                </a:lnTo>
                <a:lnTo>
                  <a:pt x="1231722" y="223217"/>
                </a:lnTo>
                <a:lnTo>
                  <a:pt x="1198708" y="196221"/>
                </a:lnTo>
                <a:lnTo>
                  <a:pt x="1159741" y="178817"/>
                </a:lnTo>
                <a:lnTo>
                  <a:pt x="1116376" y="172649"/>
                </a:lnTo>
                <a:lnTo>
                  <a:pt x="163123" y="172649"/>
                </a:lnTo>
                <a:lnTo>
                  <a:pt x="119758" y="166482"/>
                </a:lnTo>
                <a:lnTo>
                  <a:pt x="80791" y="149078"/>
                </a:lnTo>
                <a:lnTo>
                  <a:pt x="47777" y="122081"/>
                </a:lnTo>
                <a:lnTo>
                  <a:pt x="22271" y="87139"/>
                </a:lnTo>
                <a:lnTo>
                  <a:pt x="5826" y="45897"/>
                </a:lnTo>
                <a:lnTo>
                  <a:pt x="0" y="0"/>
                </a:lnTo>
              </a:path>
            </a:pathLst>
          </a:custGeom>
          <a:ln w="19049">
            <a:solidFill>
              <a:srgbClr val="666666"/>
            </a:solidFill>
          </a:ln>
        </p:spPr>
        <p:txBody>
          <a:bodyPr wrap="square" lIns="0" tIns="0" rIns="0" bIns="0" rtlCol="0"/>
          <a:lstStyle/>
          <a:p>
            <a:endParaRPr/>
          </a:p>
        </p:txBody>
      </p:sp>
      <p:sp>
        <p:nvSpPr>
          <p:cNvPr id="37" name="object 37"/>
          <p:cNvSpPr/>
          <p:nvPr/>
        </p:nvSpPr>
        <p:spPr>
          <a:xfrm>
            <a:off x="7155253" y="1743787"/>
            <a:ext cx="1936114" cy="1427480"/>
          </a:xfrm>
          <a:custGeom>
            <a:avLst/>
            <a:gdLst/>
            <a:ahLst/>
            <a:cxnLst/>
            <a:rect l="l" t="t" r="r" b="b"/>
            <a:pathLst>
              <a:path w="1936115" h="1427480">
                <a:moveTo>
                  <a:pt x="0" y="0"/>
                </a:moveTo>
                <a:lnTo>
                  <a:pt x="1935846" y="0"/>
                </a:lnTo>
                <a:lnTo>
                  <a:pt x="1935846" y="1427008"/>
                </a:lnTo>
                <a:lnTo>
                  <a:pt x="0" y="1427008"/>
                </a:lnTo>
                <a:lnTo>
                  <a:pt x="0" y="0"/>
                </a:lnTo>
                <a:close/>
              </a:path>
            </a:pathLst>
          </a:custGeom>
          <a:solidFill>
            <a:srgbClr val="3D85C6"/>
          </a:solidFill>
        </p:spPr>
        <p:txBody>
          <a:bodyPr wrap="square" lIns="0" tIns="0" rIns="0" bIns="0" rtlCol="0"/>
          <a:lstStyle/>
          <a:p>
            <a:endParaRPr/>
          </a:p>
        </p:txBody>
      </p:sp>
      <p:sp>
        <p:nvSpPr>
          <p:cNvPr id="38" name="object 38"/>
          <p:cNvSpPr/>
          <p:nvPr/>
        </p:nvSpPr>
        <p:spPr>
          <a:xfrm>
            <a:off x="7157160" y="2283019"/>
            <a:ext cx="1931035" cy="891540"/>
          </a:xfrm>
          <a:custGeom>
            <a:avLst/>
            <a:gdLst/>
            <a:ahLst/>
            <a:cxnLst/>
            <a:rect l="l" t="t" r="r" b="b"/>
            <a:pathLst>
              <a:path w="1931034" h="891539">
                <a:moveTo>
                  <a:pt x="0" y="891390"/>
                </a:moveTo>
                <a:lnTo>
                  <a:pt x="0" y="0"/>
                </a:lnTo>
                <a:lnTo>
                  <a:pt x="56003" y="7338"/>
                </a:lnTo>
                <a:lnTo>
                  <a:pt x="36239" y="29346"/>
                </a:lnTo>
                <a:lnTo>
                  <a:pt x="181195" y="69696"/>
                </a:lnTo>
                <a:lnTo>
                  <a:pt x="395180" y="69696"/>
                </a:lnTo>
                <a:lnTo>
                  <a:pt x="1512188" y="194422"/>
                </a:lnTo>
                <a:lnTo>
                  <a:pt x="1927301" y="227433"/>
                </a:lnTo>
                <a:lnTo>
                  <a:pt x="1930592" y="887725"/>
                </a:lnTo>
                <a:lnTo>
                  <a:pt x="0" y="891390"/>
                </a:lnTo>
                <a:close/>
              </a:path>
              <a:path w="1931034" h="891539">
                <a:moveTo>
                  <a:pt x="395180" y="69696"/>
                </a:moveTo>
                <a:lnTo>
                  <a:pt x="181195" y="69696"/>
                </a:lnTo>
                <a:lnTo>
                  <a:pt x="154839" y="7338"/>
                </a:lnTo>
                <a:lnTo>
                  <a:pt x="329452" y="62357"/>
                </a:lnTo>
                <a:lnTo>
                  <a:pt x="395180" y="69696"/>
                </a:lnTo>
                <a:close/>
              </a:path>
            </a:pathLst>
          </a:custGeom>
          <a:solidFill>
            <a:srgbClr val="6AA84F"/>
          </a:solidFill>
        </p:spPr>
        <p:txBody>
          <a:bodyPr wrap="square" lIns="0" tIns="0" rIns="0" bIns="0" rtlCol="0"/>
          <a:lstStyle/>
          <a:p>
            <a:endParaRPr/>
          </a:p>
        </p:txBody>
      </p:sp>
      <p:sp>
        <p:nvSpPr>
          <p:cNvPr id="39" name="object 39"/>
          <p:cNvSpPr/>
          <p:nvPr/>
        </p:nvSpPr>
        <p:spPr>
          <a:xfrm>
            <a:off x="7160450" y="1740113"/>
            <a:ext cx="1927860" cy="785495"/>
          </a:xfrm>
          <a:custGeom>
            <a:avLst/>
            <a:gdLst/>
            <a:ahLst/>
            <a:cxnLst/>
            <a:rect l="l" t="t" r="r" b="b"/>
            <a:pathLst>
              <a:path w="1927859" h="785494">
                <a:moveTo>
                  <a:pt x="1927302" y="785007"/>
                </a:moveTo>
                <a:lnTo>
                  <a:pt x="0" y="740993"/>
                </a:lnTo>
                <a:lnTo>
                  <a:pt x="0" y="73361"/>
                </a:lnTo>
                <a:lnTo>
                  <a:pt x="39539" y="36685"/>
                </a:lnTo>
                <a:lnTo>
                  <a:pt x="32948" y="0"/>
                </a:lnTo>
                <a:lnTo>
                  <a:pt x="1162971" y="0"/>
                </a:lnTo>
                <a:lnTo>
                  <a:pt x="1146496" y="36685"/>
                </a:lnTo>
                <a:lnTo>
                  <a:pt x="1162971" y="99043"/>
                </a:lnTo>
                <a:lnTo>
                  <a:pt x="1202510" y="183418"/>
                </a:lnTo>
                <a:lnTo>
                  <a:pt x="1136614" y="190747"/>
                </a:lnTo>
                <a:lnTo>
                  <a:pt x="1100374" y="249440"/>
                </a:lnTo>
                <a:lnTo>
                  <a:pt x="1080610" y="330141"/>
                </a:lnTo>
                <a:lnTo>
                  <a:pt x="952118" y="348484"/>
                </a:lnTo>
                <a:lnTo>
                  <a:pt x="981774" y="425520"/>
                </a:lnTo>
                <a:lnTo>
                  <a:pt x="1304635" y="542906"/>
                </a:lnTo>
                <a:lnTo>
                  <a:pt x="1398917" y="542906"/>
                </a:lnTo>
                <a:lnTo>
                  <a:pt x="1396889" y="550245"/>
                </a:lnTo>
                <a:lnTo>
                  <a:pt x="1927302" y="550245"/>
                </a:lnTo>
                <a:lnTo>
                  <a:pt x="1927302" y="785007"/>
                </a:lnTo>
                <a:close/>
              </a:path>
              <a:path w="1927859" h="785494">
                <a:moveTo>
                  <a:pt x="1417163" y="476873"/>
                </a:moveTo>
                <a:lnTo>
                  <a:pt x="1360640" y="476873"/>
                </a:lnTo>
                <a:lnTo>
                  <a:pt x="1393588" y="377830"/>
                </a:lnTo>
                <a:lnTo>
                  <a:pt x="1423245" y="454866"/>
                </a:lnTo>
                <a:lnTo>
                  <a:pt x="1417163" y="476873"/>
                </a:lnTo>
                <a:close/>
              </a:path>
              <a:path w="1927859" h="785494">
                <a:moveTo>
                  <a:pt x="1927302" y="550245"/>
                </a:moveTo>
                <a:lnTo>
                  <a:pt x="1396889" y="550245"/>
                </a:lnTo>
                <a:lnTo>
                  <a:pt x="1548436" y="377830"/>
                </a:lnTo>
                <a:lnTo>
                  <a:pt x="1660445" y="440198"/>
                </a:lnTo>
                <a:lnTo>
                  <a:pt x="1695044" y="440198"/>
                </a:lnTo>
                <a:lnTo>
                  <a:pt x="1709867" y="491552"/>
                </a:lnTo>
                <a:lnTo>
                  <a:pt x="1785650" y="491552"/>
                </a:lnTo>
                <a:lnTo>
                  <a:pt x="1805410" y="506220"/>
                </a:lnTo>
                <a:lnTo>
                  <a:pt x="1927302" y="506220"/>
                </a:lnTo>
                <a:lnTo>
                  <a:pt x="1927302" y="550245"/>
                </a:lnTo>
                <a:close/>
              </a:path>
              <a:path w="1927859" h="785494">
                <a:moveTo>
                  <a:pt x="1398917" y="542906"/>
                </a:moveTo>
                <a:lnTo>
                  <a:pt x="1304635" y="542906"/>
                </a:lnTo>
                <a:lnTo>
                  <a:pt x="1301345" y="484213"/>
                </a:lnTo>
                <a:lnTo>
                  <a:pt x="1330992" y="385169"/>
                </a:lnTo>
                <a:lnTo>
                  <a:pt x="1360640" y="476873"/>
                </a:lnTo>
                <a:lnTo>
                  <a:pt x="1417163" y="476873"/>
                </a:lnTo>
                <a:lnTo>
                  <a:pt x="1398917" y="542906"/>
                </a:lnTo>
                <a:close/>
              </a:path>
              <a:path w="1927859" h="785494">
                <a:moveTo>
                  <a:pt x="1695044" y="440198"/>
                </a:moveTo>
                <a:lnTo>
                  <a:pt x="1660445" y="440198"/>
                </a:lnTo>
                <a:lnTo>
                  <a:pt x="1680219" y="388834"/>
                </a:lnTo>
                <a:lnTo>
                  <a:pt x="1695044" y="440198"/>
                </a:lnTo>
                <a:close/>
              </a:path>
              <a:path w="1927859" h="785494">
                <a:moveTo>
                  <a:pt x="1927302" y="506220"/>
                </a:moveTo>
                <a:lnTo>
                  <a:pt x="1805410" y="506220"/>
                </a:lnTo>
                <a:lnTo>
                  <a:pt x="1854823" y="447527"/>
                </a:lnTo>
                <a:lnTo>
                  <a:pt x="1927302" y="447527"/>
                </a:lnTo>
                <a:lnTo>
                  <a:pt x="1927302" y="506220"/>
                </a:lnTo>
                <a:close/>
              </a:path>
              <a:path w="1927859" h="785494">
                <a:moveTo>
                  <a:pt x="1785650" y="491552"/>
                </a:moveTo>
                <a:lnTo>
                  <a:pt x="1709867" y="491552"/>
                </a:lnTo>
                <a:lnTo>
                  <a:pt x="1755989" y="469534"/>
                </a:lnTo>
                <a:lnTo>
                  <a:pt x="1785650" y="491552"/>
                </a:lnTo>
                <a:close/>
              </a:path>
            </a:pathLst>
          </a:custGeom>
          <a:solidFill>
            <a:srgbClr val="C17AA0"/>
          </a:solidFill>
        </p:spPr>
        <p:txBody>
          <a:bodyPr wrap="square" lIns="0" tIns="0" rIns="0" bIns="0" rtlCol="0"/>
          <a:lstStyle/>
          <a:p>
            <a:endParaRPr/>
          </a:p>
        </p:txBody>
      </p:sp>
      <p:sp>
        <p:nvSpPr>
          <p:cNvPr id="40" name="object 40"/>
          <p:cNvSpPr/>
          <p:nvPr/>
        </p:nvSpPr>
        <p:spPr>
          <a:xfrm>
            <a:off x="7384477" y="1751116"/>
            <a:ext cx="1380490" cy="1427480"/>
          </a:xfrm>
          <a:custGeom>
            <a:avLst/>
            <a:gdLst/>
            <a:ahLst/>
            <a:cxnLst/>
            <a:rect l="l" t="t" r="r" b="b"/>
            <a:pathLst>
              <a:path w="1380490" h="1427480">
                <a:moveTo>
                  <a:pt x="592261" y="179743"/>
                </a:moveTo>
                <a:lnTo>
                  <a:pt x="230616" y="179743"/>
                </a:lnTo>
                <a:lnTo>
                  <a:pt x="260273" y="113721"/>
                </a:lnTo>
                <a:lnTo>
                  <a:pt x="319569" y="22007"/>
                </a:lnTo>
                <a:lnTo>
                  <a:pt x="424995" y="0"/>
                </a:lnTo>
                <a:lnTo>
                  <a:pt x="500773" y="7339"/>
                </a:lnTo>
                <a:lnTo>
                  <a:pt x="543604" y="66032"/>
                </a:lnTo>
                <a:lnTo>
                  <a:pt x="556778" y="113721"/>
                </a:lnTo>
                <a:lnTo>
                  <a:pt x="589726" y="161400"/>
                </a:lnTo>
                <a:lnTo>
                  <a:pt x="592261" y="179743"/>
                </a:lnTo>
                <a:close/>
              </a:path>
              <a:path w="1380490" h="1427480">
                <a:moveTo>
                  <a:pt x="273447" y="1423292"/>
                </a:moveTo>
                <a:lnTo>
                  <a:pt x="164729" y="1415953"/>
                </a:lnTo>
                <a:lnTo>
                  <a:pt x="187795" y="1335253"/>
                </a:lnTo>
                <a:lnTo>
                  <a:pt x="214152" y="1221541"/>
                </a:lnTo>
                <a:lnTo>
                  <a:pt x="210852" y="1122498"/>
                </a:lnTo>
                <a:lnTo>
                  <a:pt x="207560" y="994108"/>
                </a:lnTo>
                <a:lnTo>
                  <a:pt x="177904" y="851040"/>
                </a:lnTo>
                <a:lnTo>
                  <a:pt x="135082" y="803350"/>
                </a:lnTo>
                <a:lnTo>
                  <a:pt x="108726" y="660292"/>
                </a:lnTo>
                <a:lnTo>
                  <a:pt x="115308" y="539241"/>
                </a:lnTo>
                <a:lnTo>
                  <a:pt x="125199" y="476873"/>
                </a:lnTo>
                <a:lnTo>
                  <a:pt x="112016" y="381505"/>
                </a:lnTo>
                <a:lnTo>
                  <a:pt x="141664" y="337480"/>
                </a:lnTo>
                <a:lnTo>
                  <a:pt x="105425" y="330141"/>
                </a:lnTo>
                <a:lnTo>
                  <a:pt x="36248" y="260444"/>
                </a:lnTo>
                <a:lnTo>
                  <a:pt x="0" y="190747"/>
                </a:lnTo>
                <a:lnTo>
                  <a:pt x="42829" y="143068"/>
                </a:lnTo>
                <a:lnTo>
                  <a:pt x="128491" y="139393"/>
                </a:lnTo>
                <a:lnTo>
                  <a:pt x="230616" y="179743"/>
                </a:lnTo>
                <a:lnTo>
                  <a:pt x="592261" y="179743"/>
                </a:lnTo>
                <a:lnTo>
                  <a:pt x="596317" y="209090"/>
                </a:lnTo>
                <a:lnTo>
                  <a:pt x="745663" y="209090"/>
                </a:lnTo>
                <a:lnTo>
                  <a:pt x="767630" y="227433"/>
                </a:lnTo>
                <a:lnTo>
                  <a:pt x="754448" y="271458"/>
                </a:lnTo>
                <a:lnTo>
                  <a:pt x="645730" y="374166"/>
                </a:lnTo>
                <a:lnTo>
                  <a:pt x="569961" y="385169"/>
                </a:lnTo>
                <a:lnTo>
                  <a:pt x="566661" y="447527"/>
                </a:lnTo>
                <a:lnTo>
                  <a:pt x="990331" y="447527"/>
                </a:lnTo>
                <a:lnTo>
                  <a:pt x="1090491" y="506220"/>
                </a:lnTo>
                <a:lnTo>
                  <a:pt x="1231414" y="506220"/>
                </a:lnTo>
                <a:lnTo>
                  <a:pt x="1255223" y="557584"/>
                </a:lnTo>
                <a:lnTo>
                  <a:pt x="1327712" y="557584"/>
                </a:lnTo>
                <a:lnTo>
                  <a:pt x="1380414" y="586920"/>
                </a:lnTo>
                <a:lnTo>
                  <a:pt x="1363940" y="645614"/>
                </a:lnTo>
                <a:lnTo>
                  <a:pt x="1304635" y="660292"/>
                </a:lnTo>
                <a:lnTo>
                  <a:pt x="1288170" y="722650"/>
                </a:lnTo>
                <a:lnTo>
                  <a:pt x="1352070" y="895064"/>
                </a:lnTo>
                <a:lnTo>
                  <a:pt x="635848" y="895064"/>
                </a:lnTo>
                <a:lnTo>
                  <a:pt x="637493" y="902394"/>
                </a:lnTo>
                <a:lnTo>
                  <a:pt x="583134" y="902394"/>
                </a:lnTo>
                <a:lnTo>
                  <a:pt x="582871" y="917072"/>
                </a:lnTo>
                <a:lnTo>
                  <a:pt x="299804" y="917072"/>
                </a:lnTo>
                <a:lnTo>
                  <a:pt x="293212" y="964761"/>
                </a:lnTo>
                <a:lnTo>
                  <a:pt x="306395" y="1063805"/>
                </a:lnTo>
                <a:lnTo>
                  <a:pt x="296512" y="1151844"/>
                </a:lnTo>
                <a:lnTo>
                  <a:pt x="307052" y="1195859"/>
                </a:lnTo>
                <a:lnTo>
                  <a:pt x="270156" y="1195859"/>
                </a:lnTo>
                <a:lnTo>
                  <a:pt x="270156" y="1324249"/>
                </a:lnTo>
                <a:lnTo>
                  <a:pt x="273447" y="1423292"/>
                </a:lnTo>
                <a:close/>
              </a:path>
              <a:path w="1380490" h="1427480">
                <a:moveTo>
                  <a:pt x="745663" y="209090"/>
                </a:moveTo>
                <a:lnTo>
                  <a:pt x="596317" y="209090"/>
                </a:lnTo>
                <a:lnTo>
                  <a:pt x="645730" y="172414"/>
                </a:lnTo>
                <a:lnTo>
                  <a:pt x="714917" y="183418"/>
                </a:lnTo>
                <a:lnTo>
                  <a:pt x="745663" y="209090"/>
                </a:lnTo>
                <a:close/>
              </a:path>
              <a:path w="1380490" h="1427480">
                <a:moveTo>
                  <a:pt x="990331" y="447527"/>
                </a:moveTo>
                <a:lnTo>
                  <a:pt x="566661" y="447527"/>
                </a:lnTo>
                <a:lnTo>
                  <a:pt x="662204" y="410851"/>
                </a:lnTo>
                <a:lnTo>
                  <a:pt x="744565" y="410851"/>
                </a:lnTo>
                <a:lnTo>
                  <a:pt x="840109" y="355823"/>
                </a:lnTo>
                <a:lnTo>
                  <a:pt x="919178" y="385169"/>
                </a:lnTo>
                <a:lnTo>
                  <a:pt x="965300" y="432859"/>
                </a:lnTo>
                <a:lnTo>
                  <a:pt x="990331" y="447527"/>
                </a:lnTo>
                <a:close/>
              </a:path>
              <a:path w="1380490" h="1427480">
                <a:moveTo>
                  <a:pt x="1231414" y="506220"/>
                </a:moveTo>
                <a:lnTo>
                  <a:pt x="1090491" y="506220"/>
                </a:lnTo>
                <a:lnTo>
                  <a:pt x="1202509" y="443862"/>
                </a:lnTo>
                <a:lnTo>
                  <a:pt x="1231414" y="506220"/>
                </a:lnTo>
                <a:close/>
              </a:path>
              <a:path w="1380490" h="1427480">
                <a:moveTo>
                  <a:pt x="1327712" y="557584"/>
                </a:moveTo>
                <a:lnTo>
                  <a:pt x="1255223" y="557584"/>
                </a:lnTo>
                <a:lnTo>
                  <a:pt x="1314527" y="550245"/>
                </a:lnTo>
                <a:lnTo>
                  <a:pt x="1327712" y="557584"/>
                </a:lnTo>
                <a:close/>
              </a:path>
              <a:path w="1380490" h="1427480">
                <a:moveTo>
                  <a:pt x="846700" y="1404950"/>
                </a:moveTo>
                <a:lnTo>
                  <a:pt x="767630" y="1397620"/>
                </a:lnTo>
                <a:lnTo>
                  <a:pt x="764339" y="1342592"/>
                </a:lnTo>
                <a:lnTo>
                  <a:pt x="751156" y="1294903"/>
                </a:lnTo>
                <a:lnTo>
                  <a:pt x="761039" y="1159173"/>
                </a:lnTo>
                <a:lnTo>
                  <a:pt x="744565" y="1140841"/>
                </a:lnTo>
                <a:lnTo>
                  <a:pt x="741274" y="1093151"/>
                </a:lnTo>
                <a:lnTo>
                  <a:pt x="705035" y="898729"/>
                </a:lnTo>
                <a:lnTo>
                  <a:pt x="635848" y="895064"/>
                </a:lnTo>
                <a:lnTo>
                  <a:pt x="1352070" y="895064"/>
                </a:lnTo>
                <a:lnTo>
                  <a:pt x="1365663" y="931740"/>
                </a:lnTo>
                <a:lnTo>
                  <a:pt x="1074017" y="931740"/>
                </a:lnTo>
                <a:lnTo>
                  <a:pt x="1067935" y="953758"/>
                </a:lnTo>
                <a:lnTo>
                  <a:pt x="1024604" y="953758"/>
                </a:lnTo>
                <a:lnTo>
                  <a:pt x="1024526" y="957422"/>
                </a:lnTo>
                <a:lnTo>
                  <a:pt x="800578" y="957422"/>
                </a:lnTo>
                <a:lnTo>
                  <a:pt x="830227" y="1096816"/>
                </a:lnTo>
                <a:lnTo>
                  <a:pt x="800578" y="1188520"/>
                </a:lnTo>
                <a:lnTo>
                  <a:pt x="830227" y="1316910"/>
                </a:lnTo>
                <a:lnTo>
                  <a:pt x="846700" y="1404950"/>
                </a:lnTo>
                <a:close/>
              </a:path>
              <a:path w="1380490" h="1427480">
                <a:moveTo>
                  <a:pt x="606200" y="1173852"/>
                </a:moveTo>
                <a:lnTo>
                  <a:pt x="602900" y="1063805"/>
                </a:lnTo>
                <a:lnTo>
                  <a:pt x="583134" y="902394"/>
                </a:lnTo>
                <a:lnTo>
                  <a:pt x="637493" y="902394"/>
                </a:lnTo>
                <a:lnTo>
                  <a:pt x="645730" y="939079"/>
                </a:lnTo>
                <a:lnTo>
                  <a:pt x="632556" y="1005112"/>
                </a:lnTo>
                <a:lnTo>
                  <a:pt x="652322" y="1162848"/>
                </a:lnTo>
                <a:lnTo>
                  <a:pt x="606200" y="1173852"/>
                </a:lnTo>
                <a:close/>
              </a:path>
              <a:path w="1380490" h="1427480">
                <a:moveTo>
                  <a:pt x="359109" y="1155509"/>
                </a:moveTo>
                <a:lnTo>
                  <a:pt x="329461" y="1148170"/>
                </a:lnTo>
                <a:lnTo>
                  <a:pt x="332752" y="1074808"/>
                </a:lnTo>
                <a:lnTo>
                  <a:pt x="326160" y="983104"/>
                </a:lnTo>
                <a:lnTo>
                  <a:pt x="299804" y="917072"/>
                </a:lnTo>
                <a:lnTo>
                  <a:pt x="582871" y="917072"/>
                </a:lnTo>
                <a:lnTo>
                  <a:pt x="582147" y="957422"/>
                </a:lnTo>
                <a:lnTo>
                  <a:pt x="467826" y="957422"/>
                </a:lnTo>
                <a:lnTo>
                  <a:pt x="418179" y="1041797"/>
                </a:lnTo>
                <a:lnTo>
                  <a:pt x="375582" y="1041797"/>
                </a:lnTo>
                <a:lnTo>
                  <a:pt x="398638" y="1140841"/>
                </a:lnTo>
                <a:lnTo>
                  <a:pt x="359109" y="1155509"/>
                </a:lnTo>
                <a:close/>
              </a:path>
              <a:path w="1380490" h="1427480">
                <a:moveTo>
                  <a:pt x="1284870" y="1034458"/>
                </a:moveTo>
                <a:lnTo>
                  <a:pt x="1222274" y="994108"/>
                </a:lnTo>
                <a:lnTo>
                  <a:pt x="1074017" y="931740"/>
                </a:lnTo>
                <a:lnTo>
                  <a:pt x="1365663" y="931740"/>
                </a:lnTo>
                <a:lnTo>
                  <a:pt x="1373823" y="953758"/>
                </a:lnTo>
                <a:lnTo>
                  <a:pt x="1360648" y="994108"/>
                </a:lnTo>
                <a:lnTo>
                  <a:pt x="1284870" y="1034458"/>
                </a:lnTo>
                <a:close/>
              </a:path>
              <a:path w="1380490" h="1427480">
                <a:moveTo>
                  <a:pt x="1060844" y="979429"/>
                </a:moveTo>
                <a:lnTo>
                  <a:pt x="1024604" y="953758"/>
                </a:lnTo>
                <a:lnTo>
                  <a:pt x="1067935" y="953758"/>
                </a:lnTo>
                <a:lnTo>
                  <a:pt x="1060844" y="979429"/>
                </a:lnTo>
                <a:close/>
              </a:path>
              <a:path w="1380490" h="1427480">
                <a:moveTo>
                  <a:pt x="543604" y="1426957"/>
                </a:moveTo>
                <a:lnTo>
                  <a:pt x="520539" y="1247213"/>
                </a:lnTo>
                <a:lnTo>
                  <a:pt x="484300" y="1111494"/>
                </a:lnTo>
                <a:lnTo>
                  <a:pt x="467826" y="957422"/>
                </a:lnTo>
                <a:lnTo>
                  <a:pt x="582147" y="957422"/>
                </a:lnTo>
                <a:lnTo>
                  <a:pt x="579844" y="1085812"/>
                </a:lnTo>
                <a:lnTo>
                  <a:pt x="593017" y="1166512"/>
                </a:lnTo>
                <a:lnTo>
                  <a:pt x="583134" y="1232545"/>
                </a:lnTo>
                <a:lnTo>
                  <a:pt x="602900" y="1316910"/>
                </a:lnTo>
                <a:lnTo>
                  <a:pt x="635848" y="1419628"/>
                </a:lnTo>
                <a:lnTo>
                  <a:pt x="543604" y="1426957"/>
                </a:lnTo>
                <a:close/>
              </a:path>
              <a:path w="1380490" h="1427480">
                <a:moveTo>
                  <a:pt x="906004" y="1056465"/>
                </a:moveTo>
                <a:lnTo>
                  <a:pt x="856583" y="1041797"/>
                </a:lnTo>
                <a:lnTo>
                  <a:pt x="800578" y="957422"/>
                </a:lnTo>
                <a:lnTo>
                  <a:pt x="1024526" y="957422"/>
                </a:lnTo>
                <a:lnTo>
                  <a:pt x="1023586" y="1001437"/>
                </a:lnTo>
                <a:lnTo>
                  <a:pt x="942244" y="1001437"/>
                </a:lnTo>
                <a:lnTo>
                  <a:pt x="906004" y="1056465"/>
                </a:lnTo>
                <a:close/>
              </a:path>
              <a:path w="1380490" h="1427480">
                <a:moveTo>
                  <a:pt x="1057552" y="1397620"/>
                </a:moveTo>
                <a:lnTo>
                  <a:pt x="1008130" y="1390281"/>
                </a:lnTo>
                <a:lnTo>
                  <a:pt x="985066" y="1338928"/>
                </a:lnTo>
                <a:lnTo>
                  <a:pt x="971891" y="1210537"/>
                </a:lnTo>
                <a:lnTo>
                  <a:pt x="945535" y="1126162"/>
                </a:lnTo>
                <a:lnTo>
                  <a:pt x="942244" y="1001437"/>
                </a:lnTo>
                <a:lnTo>
                  <a:pt x="1023586" y="1001437"/>
                </a:lnTo>
                <a:lnTo>
                  <a:pt x="1021313" y="1107820"/>
                </a:lnTo>
                <a:lnTo>
                  <a:pt x="1018013" y="1210537"/>
                </a:lnTo>
                <a:lnTo>
                  <a:pt x="1070727" y="1349931"/>
                </a:lnTo>
                <a:lnTo>
                  <a:pt x="1057552" y="1397620"/>
                </a:lnTo>
                <a:close/>
              </a:path>
              <a:path w="1380490" h="1427480">
                <a:moveTo>
                  <a:pt x="405229" y="1063805"/>
                </a:moveTo>
                <a:lnTo>
                  <a:pt x="375582" y="1041797"/>
                </a:lnTo>
                <a:lnTo>
                  <a:pt x="418179" y="1041797"/>
                </a:lnTo>
                <a:lnTo>
                  <a:pt x="405229" y="1063805"/>
                </a:lnTo>
                <a:close/>
              </a:path>
              <a:path w="1380490" h="1427480">
                <a:moveTo>
                  <a:pt x="309687" y="1206863"/>
                </a:moveTo>
                <a:lnTo>
                  <a:pt x="270156" y="1195859"/>
                </a:lnTo>
                <a:lnTo>
                  <a:pt x="307052" y="1195859"/>
                </a:lnTo>
                <a:lnTo>
                  <a:pt x="309687" y="1206863"/>
                </a:lnTo>
                <a:close/>
              </a:path>
            </a:pathLst>
          </a:custGeom>
          <a:solidFill>
            <a:srgbClr val="7F6000"/>
          </a:solidFill>
        </p:spPr>
        <p:txBody>
          <a:bodyPr wrap="square" lIns="0" tIns="0" rIns="0" bIns="0" rtlCol="0"/>
          <a:lstStyle/>
          <a:p>
            <a:endParaRPr/>
          </a:p>
        </p:txBody>
      </p:sp>
      <p:sp>
        <p:nvSpPr>
          <p:cNvPr id="41" name="object 41"/>
          <p:cNvSpPr/>
          <p:nvPr/>
        </p:nvSpPr>
        <p:spPr>
          <a:xfrm>
            <a:off x="5607149" y="2034144"/>
            <a:ext cx="509270" cy="1209040"/>
          </a:xfrm>
          <a:custGeom>
            <a:avLst/>
            <a:gdLst/>
            <a:ahLst/>
            <a:cxnLst/>
            <a:rect l="l" t="t" r="r" b="b"/>
            <a:pathLst>
              <a:path w="509270" h="1209039">
                <a:moveTo>
                  <a:pt x="0" y="0"/>
                </a:moveTo>
                <a:lnTo>
                  <a:pt x="508780" y="0"/>
                </a:lnTo>
                <a:lnTo>
                  <a:pt x="508780" y="1208980"/>
                </a:lnTo>
                <a:lnTo>
                  <a:pt x="0" y="1208980"/>
                </a:lnTo>
                <a:lnTo>
                  <a:pt x="0" y="0"/>
                </a:lnTo>
                <a:close/>
              </a:path>
            </a:pathLst>
          </a:custGeom>
          <a:solidFill>
            <a:srgbClr val="CCCCCC"/>
          </a:solidFill>
        </p:spPr>
        <p:txBody>
          <a:bodyPr wrap="square" lIns="0" tIns="0" rIns="0" bIns="0" rtlCol="0"/>
          <a:lstStyle/>
          <a:p>
            <a:endParaRPr/>
          </a:p>
        </p:txBody>
      </p:sp>
      <p:sp>
        <p:nvSpPr>
          <p:cNvPr id="42" name="object 42"/>
          <p:cNvSpPr/>
          <p:nvPr/>
        </p:nvSpPr>
        <p:spPr>
          <a:xfrm>
            <a:off x="6115930" y="1717625"/>
            <a:ext cx="316865" cy="1525905"/>
          </a:xfrm>
          <a:custGeom>
            <a:avLst/>
            <a:gdLst/>
            <a:ahLst/>
            <a:cxnLst/>
            <a:rect l="l" t="t" r="r" b="b"/>
            <a:pathLst>
              <a:path w="316864" h="1525905">
                <a:moveTo>
                  <a:pt x="0" y="1525499"/>
                </a:moveTo>
                <a:lnTo>
                  <a:pt x="0" y="316519"/>
                </a:lnTo>
                <a:lnTo>
                  <a:pt x="316519" y="0"/>
                </a:lnTo>
                <a:lnTo>
                  <a:pt x="316519" y="1208980"/>
                </a:lnTo>
                <a:lnTo>
                  <a:pt x="0" y="1525499"/>
                </a:lnTo>
                <a:close/>
              </a:path>
            </a:pathLst>
          </a:custGeom>
          <a:solidFill>
            <a:srgbClr val="A3A3A3"/>
          </a:solidFill>
        </p:spPr>
        <p:txBody>
          <a:bodyPr wrap="square" lIns="0" tIns="0" rIns="0" bIns="0" rtlCol="0"/>
          <a:lstStyle/>
          <a:p>
            <a:endParaRPr/>
          </a:p>
        </p:txBody>
      </p:sp>
      <p:sp>
        <p:nvSpPr>
          <p:cNvPr id="43" name="object 43"/>
          <p:cNvSpPr/>
          <p:nvPr/>
        </p:nvSpPr>
        <p:spPr>
          <a:xfrm>
            <a:off x="5607149" y="1717625"/>
            <a:ext cx="825500" cy="316865"/>
          </a:xfrm>
          <a:custGeom>
            <a:avLst/>
            <a:gdLst/>
            <a:ahLst/>
            <a:cxnLst/>
            <a:rect l="l" t="t" r="r" b="b"/>
            <a:pathLst>
              <a:path w="825500" h="316864">
                <a:moveTo>
                  <a:pt x="508780" y="316519"/>
                </a:moveTo>
                <a:lnTo>
                  <a:pt x="0" y="316519"/>
                </a:lnTo>
                <a:lnTo>
                  <a:pt x="316519" y="0"/>
                </a:lnTo>
                <a:lnTo>
                  <a:pt x="825299" y="0"/>
                </a:lnTo>
                <a:lnTo>
                  <a:pt x="508780" y="316519"/>
                </a:lnTo>
                <a:close/>
              </a:path>
            </a:pathLst>
          </a:custGeom>
          <a:solidFill>
            <a:srgbClr val="D6D6D6"/>
          </a:solidFill>
        </p:spPr>
        <p:txBody>
          <a:bodyPr wrap="square" lIns="0" tIns="0" rIns="0" bIns="0" rtlCol="0"/>
          <a:lstStyle/>
          <a:p>
            <a:endParaRPr/>
          </a:p>
        </p:txBody>
      </p:sp>
      <p:sp>
        <p:nvSpPr>
          <p:cNvPr id="44" name="object 44"/>
          <p:cNvSpPr/>
          <p:nvPr/>
        </p:nvSpPr>
        <p:spPr>
          <a:xfrm>
            <a:off x="5607149" y="1717625"/>
            <a:ext cx="825500" cy="1525905"/>
          </a:xfrm>
          <a:custGeom>
            <a:avLst/>
            <a:gdLst/>
            <a:ahLst/>
            <a:cxnLst/>
            <a:rect l="l" t="t" r="r" b="b"/>
            <a:pathLst>
              <a:path w="825500" h="1525905">
                <a:moveTo>
                  <a:pt x="0" y="316519"/>
                </a:moveTo>
                <a:lnTo>
                  <a:pt x="316519" y="0"/>
                </a:lnTo>
                <a:lnTo>
                  <a:pt x="825299" y="0"/>
                </a:lnTo>
                <a:lnTo>
                  <a:pt x="825299" y="1208980"/>
                </a:lnTo>
                <a:lnTo>
                  <a:pt x="508780" y="1525499"/>
                </a:lnTo>
                <a:lnTo>
                  <a:pt x="0" y="1525499"/>
                </a:lnTo>
                <a:lnTo>
                  <a:pt x="0" y="316519"/>
                </a:lnTo>
                <a:close/>
              </a:path>
            </a:pathLst>
          </a:custGeom>
          <a:ln w="9524">
            <a:solidFill>
              <a:srgbClr val="666666"/>
            </a:solidFill>
          </a:ln>
        </p:spPr>
        <p:txBody>
          <a:bodyPr wrap="square" lIns="0" tIns="0" rIns="0" bIns="0" rtlCol="0"/>
          <a:lstStyle/>
          <a:p>
            <a:endParaRPr/>
          </a:p>
        </p:txBody>
      </p:sp>
      <p:sp>
        <p:nvSpPr>
          <p:cNvPr id="45" name="object 45"/>
          <p:cNvSpPr/>
          <p:nvPr/>
        </p:nvSpPr>
        <p:spPr>
          <a:xfrm>
            <a:off x="5607149" y="1717625"/>
            <a:ext cx="825500" cy="316865"/>
          </a:xfrm>
          <a:custGeom>
            <a:avLst/>
            <a:gdLst/>
            <a:ahLst/>
            <a:cxnLst/>
            <a:rect l="l" t="t" r="r" b="b"/>
            <a:pathLst>
              <a:path w="825500" h="316864">
                <a:moveTo>
                  <a:pt x="0" y="316519"/>
                </a:moveTo>
                <a:lnTo>
                  <a:pt x="508780" y="316519"/>
                </a:lnTo>
                <a:lnTo>
                  <a:pt x="825299" y="0"/>
                </a:lnTo>
              </a:path>
            </a:pathLst>
          </a:custGeom>
          <a:ln w="9524">
            <a:solidFill>
              <a:srgbClr val="666666"/>
            </a:solidFill>
          </a:ln>
        </p:spPr>
        <p:txBody>
          <a:bodyPr wrap="square" lIns="0" tIns="0" rIns="0" bIns="0" rtlCol="0"/>
          <a:lstStyle/>
          <a:p>
            <a:endParaRPr/>
          </a:p>
        </p:txBody>
      </p:sp>
      <p:sp>
        <p:nvSpPr>
          <p:cNvPr id="46" name="object 46"/>
          <p:cNvSpPr/>
          <p:nvPr/>
        </p:nvSpPr>
        <p:spPr>
          <a:xfrm>
            <a:off x="6115930" y="2034144"/>
            <a:ext cx="0" cy="1209040"/>
          </a:xfrm>
          <a:custGeom>
            <a:avLst/>
            <a:gdLst/>
            <a:ahLst/>
            <a:cxnLst/>
            <a:rect l="l" t="t" r="r" b="b"/>
            <a:pathLst>
              <a:path h="1209039">
                <a:moveTo>
                  <a:pt x="0" y="0"/>
                </a:moveTo>
                <a:lnTo>
                  <a:pt x="0" y="1208980"/>
                </a:lnTo>
              </a:path>
            </a:pathLst>
          </a:custGeom>
          <a:ln w="9524">
            <a:solidFill>
              <a:srgbClr val="666666"/>
            </a:solidFill>
          </a:ln>
        </p:spPr>
        <p:txBody>
          <a:bodyPr wrap="square" lIns="0" tIns="0" rIns="0" bIns="0" rtlCol="0"/>
          <a:lstStyle/>
          <a:p>
            <a:endParaRPr/>
          </a:p>
        </p:txBody>
      </p:sp>
      <p:sp>
        <p:nvSpPr>
          <p:cNvPr id="47" name="object 47"/>
          <p:cNvSpPr txBox="1"/>
          <p:nvPr/>
        </p:nvSpPr>
        <p:spPr>
          <a:xfrm>
            <a:off x="5574670" y="3411938"/>
            <a:ext cx="824865" cy="448309"/>
          </a:xfrm>
          <a:prstGeom prst="rect">
            <a:avLst/>
          </a:prstGeom>
        </p:spPr>
        <p:txBody>
          <a:bodyPr vert="horz" wrap="square" lIns="0" tIns="22860" rIns="0" bIns="0" rtlCol="0">
            <a:spAutoFit/>
          </a:bodyPr>
          <a:lstStyle/>
          <a:p>
            <a:pPr marL="12700" marR="5080" indent="98425">
              <a:lnSpc>
                <a:spcPts val="1650"/>
              </a:lnSpc>
              <a:spcBef>
                <a:spcPts val="180"/>
              </a:spcBef>
            </a:pPr>
            <a:r>
              <a:rPr sz="1400" spc="-5" dirty="0">
                <a:latin typeface="Arial"/>
                <a:cs typeface="Arial"/>
              </a:rPr>
              <a:t>Scores:  </a:t>
            </a:r>
            <a:r>
              <a:rPr sz="1400" dirty="0">
                <a:latin typeface="Arial"/>
                <a:cs typeface="Arial"/>
              </a:rPr>
              <a:t>C x H x</a:t>
            </a:r>
            <a:r>
              <a:rPr sz="1400" spc="-120" dirty="0">
                <a:latin typeface="Arial"/>
                <a:cs typeface="Arial"/>
              </a:rPr>
              <a:t> </a:t>
            </a:r>
            <a:r>
              <a:rPr sz="1400" dirty="0">
                <a:latin typeface="Arial"/>
                <a:cs typeface="Arial"/>
              </a:rPr>
              <a:t>W</a:t>
            </a:r>
            <a:endParaRPr sz="1400">
              <a:latin typeface="Arial"/>
              <a:cs typeface="Arial"/>
            </a:endParaRPr>
          </a:p>
        </p:txBody>
      </p:sp>
      <p:sp>
        <p:nvSpPr>
          <p:cNvPr id="48" name="object 48"/>
          <p:cNvSpPr/>
          <p:nvPr/>
        </p:nvSpPr>
        <p:spPr>
          <a:xfrm>
            <a:off x="6590549" y="2592299"/>
            <a:ext cx="260350" cy="0"/>
          </a:xfrm>
          <a:custGeom>
            <a:avLst/>
            <a:gdLst/>
            <a:ahLst/>
            <a:cxnLst/>
            <a:rect l="l" t="t" r="r" b="b"/>
            <a:pathLst>
              <a:path w="260350">
                <a:moveTo>
                  <a:pt x="0" y="0"/>
                </a:moveTo>
                <a:lnTo>
                  <a:pt x="259799" y="0"/>
                </a:lnTo>
              </a:path>
            </a:pathLst>
          </a:custGeom>
          <a:ln w="19049">
            <a:solidFill>
              <a:srgbClr val="666666"/>
            </a:solidFill>
          </a:ln>
        </p:spPr>
        <p:txBody>
          <a:bodyPr wrap="square" lIns="0" tIns="0" rIns="0" bIns="0" rtlCol="0"/>
          <a:lstStyle/>
          <a:p>
            <a:endParaRPr/>
          </a:p>
        </p:txBody>
      </p:sp>
      <p:sp>
        <p:nvSpPr>
          <p:cNvPr id="49" name="object 49"/>
          <p:cNvSpPr/>
          <p:nvPr/>
        </p:nvSpPr>
        <p:spPr>
          <a:xfrm>
            <a:off x="6840825" y="2551309"/>
            <a:ext cx="105500" cy="81980"/>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50" name="object 50"/>
          <p:cNvSpPr txBox="1"/>
          <p:nvPr/>
        </p:nvSpPr>
        <p:spPr>
          <a:xfrm>
            <a:off x="6451530" y="2292512"/>
            <a:ext cx="61849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argmax</a:t>
            </a:r>
            <a:endParaRPr sz="1400">
              <a:latin typeface="Arial"/>
              <a:cs typeface="Arial"/>
            </a:endParaRPr>
          </a:p>
        </p:txBody>
      </p:sp>
      <p:sp>
        <p:nvSpPr>
          <p:cNvPr id="54" name="object 54"/>
          <p:cNvSpPr txBox="1"/>
          <p:nvPr/>
        </p:nvSpPr>
        <p:spPr>
          <a:xfrm>
            <a:off x="7456525" y="4704900"/>
            <a:ext cx="1564005" cy="309245"/>
          </a:xfrm>
          <a:prstGeom prst="rect">
            <a:avLst/>
          </a:prstGeom>
        </p:spPr>
        <p:txBody>
          <a:bodyPr vert="horz" wrap="square" lIns="0" tIns="0" rIns="0" bIns="0" rtlCol="0">
            <a:spAutoFit/>
          </a:bodyPr>
          <a:lstStyle/>
          <a:p>
            <a:pPr marL="12700">
              <a:lnSpc>
                <a:spcPts val="2310"/>
              </a:lnSpc>
            </a:pPr>
            <a:r>
              <a:rPr sz="2000" dirty="0">
                <a:solidFill>
                  <a:srgbClr val="FFFFFF"/>
                </a:solidFill>
                <a:latin typeface="Arial"/>
                <a:cs typeface="Arial"/>
              </a:rPr>
              <a:t>May </a:t>
            </a:r>
            <a:r>
              <a:rPr sz="2000" spc="-5" dirty="0">
                <a:solidFill>
                  <a:srgbClr val="FFFFFF"/>
                </a:solidFill>
                <a:latin typeface="Arial"/>
                <a:cs typeface="Arial"/>
              </a:rPr>
              <a:t>10,</a:t>
            </a:r>
            <a:r>
              <a:rPr sz="2000" spc="-95" dirty="0">
                <a:solidFill>
                  <a:srgbClr val="FFFFFF"/>
                </a:solidFill>
                <a:latin typeface="Arial"/>
                <a:cs typeface="Arial"/>
              </a:rPr>
              <a:t> </a:t>
            </a:r>
            <a:r>
              <a:rPr sz="2000" spc="-5" dirty="0">
                <a:solidFill>
                  <a:srgbClr val="FFFFFF"/>
                </a:solidFill>
                <a:latin typeface="Arial"/>
                <a:cs typeface="Arial"/>
              </a:rPr>
              <a:t>2017</a:t>
            </a:r>
            <a:endParaRPr sz="2000">
              <a:latin typeface="Arial"/>
              <a:cs typeface="Arial"/>
            </a:endParaRPr>
          </a:p>
        </p:txBody>
      </p:sp>
      <p:sp>
        <p:nvSpPr>
          <p:cNvPr id="51" name="object 51"/>
          <p:cNvSpPr txBox="1"/>
          <p:nvPr/>
        </p:nvSpPr>
        <p:spPr>
          <a:xfrm>
            <a:off x="7698917" y="3371438"/>
            <a:ext cx="952500" cy="448309"/>
          </a:xfrm>
          <a:prstGeom prst="rect">
            <a:avLst/>
          </a:prstGeom>
        </p:spPr>
        <p:txBody>
          <a:bodyPr vert="horz" wrap="square" lIns="0" tIns="22860" rIns="0" bIns="0" rtlCol="0">
            <a:spAutoFit/>
          </a:bodyPr>
          <a:lstStyle/>
          <a:p>
            <a:pPr marL="234950" marR="5080" indent="-222885">
              <a:lnSpc>
                <a:spcPts val="1650"/>
              </a:lnSpc>
              <a:spcBef>
                <a:spcPts val="180"/>
              </a:spcBef>
            </a:pPr>
            <a:r>
              <a:rPr sz="1400" spc="-5" dirty="0">
                <a:latin typeface="Arial"/>
                <a:cs typeface="Arial"/>
              </a:rPr>
              <a:t>Predictions:  </a:t>
            </a:r>
            <a:r>
              <a:rPr sz="1400" dirty="0">
                <a:latin typeface="Arial"/>
                <a:cs typeface="Arial"/>
              </a:rPr>
              <a:t>H x</a:t>
            </a:r>
            <a:r>
              <a:rPr sz="1400" spc="-45" dirty="0">
                <a:latin typeface="Arial"/>
                <a:cs typeface="Arial"/>
              </a:rPr>
              <a:t> </a:t>
            </a:r>
            <a:r>
              <a:rPr sz="1400" dirty="0">
                <a:latin typeface="Arial"/>
                <a:cs typeface="Arial"/>
              </a:rPr>
              <a:t>W</a:t>
            </a:r>
            <a:endParaRPr sz="1400">
              <a:latin typeface="Arial"/>
              <a:cs typeface="Arial"/>
            </a:endParaRPr>
          </a:p>
        </p:txBody>
      </p:sp>
      <p:sp>
        <p:nvSpPr>
          <p:cNvPr id="52" name="object 52"/>
          <p:cNvSpPr txBox="1"/>
          <p:nvPr/>
        </p:nvSpPr>
        <p:spPr>
          <a:xfrm>
            <a:off x="2207900" y="977438"/>
            <a:ext cx="4124325" cy="448309"/>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Arial"/>
                <a:cs typeface="Arial"/>
              </a:rPr>
              <a:t>Design </a:t>
            </a:r>
            <a:r>
              <a:rPr sz="1400" dirty="0">
                <a:latin typeface="Arial"/>
                <a:cs typeface="Arial"/>
              </a:rPr>
              <a:t>a </a:t>
            </a:r>
            <a:r>
              <a:rPr sz="1400" spc="-5" dirty="0">
                <a:latin typeface="Arial"/>
                <a:cs typeface="Arial"/>
              </a:rPr>
              <a:t>network as </a:t>
            </a:r>
            <a:r>
              <a:rPr sz="1400" dirty="0">
                <a:latin typeface="Arial"/>
                <a:cs typeface="Arial"/>
              </a:rPr>
              <a:t>a </a:t>
            </a:r>
            <a:r>
              <a:rPr sz="1400" spc="-5" dirty="0">
                <a:latin typeface="Arial"/>
                <a:cs typeface="Arial"/>
              </a:rPr>
              <a:t>bunch of </a:t>
            </a:r>
            <a:r>
              <a:rPr sz="1400" dirty="0">
                <a:latin typeface="Arial"/>
                <a:cs typeface="Arial"/>
              </a:rPr>
              <a:t>convolutional </a:t>
            </a:r>
            <a:r>
              <a:rPr sz="1400" spc="-5" dirty="0">
                <a:latin typeface="Arial"/>
                <a:cs typeface="Arial"/>
              </a:rPr>
              <a:t>layers  to </a:t>
            </a:r>
            <a:r>
              <a:rPr sz="1400" dirty="0">
                <a:latin typeface="Arial"/>
                <a:cs typeface="Arial"/>
              </a:rPr>
              <a:t>make </a:t>
            </a:r>
            <a:r>
              <a:rPr sz="1400" spc="-5" dirty="0">
                <a:latin typeface="Arial"/>
                <a:cs typeface="Arial"/>
              </a:rPr>
              <a:t>predictions for pixels all at</a:t>
            </a:r>
            <a:r>
              <a:rPr sz="1400" spc="-30" dirty="0">
                <a:latin typeface="Arial"/>
                <a:cs typeface="Arial"/>
              </a:rPr>
              <a:t> </a:t>
            </a:r>
            <a:r>
              <a:rPr sz="1400" spc="-5" dirty="0">
                <a:latin typeface="Arial"/>
                <a:cs typeface="Arial"/>
              </a:rPr>
              <a:t>once!</a:t>
            </a:r>
            <a:endParaRPr sz="1400">
              <a:latin typeface="Arial"/>
              <a:cs typeface="Arial"/>
            </a:endParaRPr>
          </a:p>
        </p:txBody>
      </p:sp>
      <p:sp>
        <p:nvSpPr>
          <p:cNvPr id="53" name="Footer Placeholder 52">
            <a:extLst>
              <a:ext uri="{FF2B5EF4-FFF2-40B4-BE49-F238E27FC236}">
                <a16:creationId xmlns:a16="http://schemas.microsoft.com/office/drawing/2014/main" id="{6A00E78A-6D33-47D6-8A22-D12ED753D1FC}"/>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2950" y="280697"/>
            <a:ext cx="7771765" cy="443711"/>
          </a:xfrm>
          <a:prstGeom prst="rect">
            <a:avLst/>
          </a:prstGeom>
        </p:spPr>
        <p:txBody>
          <a:bodyPr vert="horz" wrap="square" lIns="0" tIns="12700" rIns="0" bIns="0" rtlCol="0">
            <a:spAutoFit/>
          </a:bodyPr>
          <a:lstStyle/>
          <a:p>
            <a:pPr marL="12700">
              <a:lnSpc>
                <a:spcPct val="100000"/>
              </a:lnSpc>
              <a:spcBef>
                <a:spcPts val="100"/>
              </a:spcBef>
            </a:pPr>
            <a:r>
              <a:rPr sz="2800" spc="-10" dirty="0"/>
              <a:t>Semantic Segmentation </a:t>
            </a:r>
            <a:r>
              <a:rPr sz="2800" spc="-5" dirty="0"/>
              <a:t>Idea: Fully</a:t>
            </a:r>
            <a:r>
              <a:rPr sz="2800" spc="-80" dirty="0"/>
              <a:t> </a:t>
            </a:r>
            <a:r>
              <a:rPr sz="2800" spc="-5" dirty="0"/>
              <a:t>Convolutional</a:t>
            </a:r>
          </a:p>
        </p:txBody>
      </p:sp>
      <p:sp>
        <p:nvSpPr>
          <p:cNvPr id="3" name="object 3"/>
          <p:cNvSpPr/>
          <p:nvPr/>
        </p:nvSpPr>
        <p:spPr>
          <a:xfrm>
            <a:off x="190775" y="1973715"/>
            <a:ext cx="1794825" cy="1196074"/>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 name="object 4"/>
          <p:cNvSpPr txBox="1"/>
          <p:nvPr/>
        </p:nvSpPr>
        <p:spPr>
          <a:xfrm>
            <a:off x="690454" y="3270638"/>
            <a:ext cx="795655" cy="448309"/>
          </a:xfrm>
          <a:prstGeom prst="rect">
            <a:avLst/>
          </a:prstGeom>
        </p:spPr>
        <p:txBody>
          <a:bodyPr vert="horz" wrap="square" lIns="0" tIns="12700" rIns="0" bIns="0" rtlCol="0">
            <a:spAutoFit/>
          </a:bodyPr>
          <a:lstStyle/>
          <a:p>
            <a:pPr algn="ctr">
              <a:lnSpc>
                <a:spcPts val="1664"/>
              </a:lnSpc>
              <a:spcBef>
                <a:spcPts val="100"/>
              </a:spcBef>
            </a:pPr>
            <a:r>
              <a:rPr sz="1400" spc="-5" dirty="0">
                <a:latin typeface="Arial"/>
                <a:cs typeface="Arial"/>
              </a:rPr>
              <a:t>Input:</a:t>
            </a:r>
            <a:endParaRPr sz="1400">
              <a:latin typeface="Arial"/>
              <a:cs typeface="Arial"/>
            </a:endParaRPr>
          </a:p>
          <a:p>
            <a:pPr algn="ctr">
              <a:lnSpc>
                <a:spcPts val="1664"/>
              </a:lnSpc>
            </a:pPr>
            <a:r>
              <a:rPr sz="1400" dirty="0">
                <a:latin typeface="Arial"/>
                <a:cs typeface="Arial"/>
              </a:rPr>
              <a:t>3 x H x</a:t>
            </a:r>
            <a:r>
              <a:rPr sz="1400" spc="-114" dirty="0">
                <a:latin typeface="Arial"/>
                <a:cs typeface="Arial"/>
              </a:rPr>
              <a:t> </a:t>
            </a:r>
            <a:r>
              <a:rPr sz="1400" dirty="0">
                <a:latin typeface="Arial"/>
                <a:cs typeface="Arial"/>
              </a:rPr>
              <a:t>W</a:t>
            </a:r>
            <a:endParaRPr sz="1400">
              <a:latin typeface="Arial"/>
              <a:cs typeface="Arial"/>
            </a:endParaRPr>
          </a:p>
        </p:txBody>
      </p:sp>
      <p:sp>
        <p:nvSpPr>
          <p:cNvPr id="5" name="object 5"/>
          <p:cNvSpPr/>
          <p:nvPr/>
        </p:nvSpPr>
        <p:spPr>
          <a:xfrm>
            <a:off x="2599837" y="1986250"/>
            <a:ext cx="0" cy="1218565"/>
          </a:xfrm>
          <a:custGeom>
            <a:avLst/>
            <a:gdLst/>
            <a:ahLst/>
            <a:cxnLst/>
            <a:rect l="l" t="t" r="r" b="b"/>
            <a:pathLst>
              <a:path h="1218564">
                <a:moveTo>
                  <a:pt x="0" y="0"/>
                </a:moveTo>
                <a:lnTo>
                  <a:pt x="0" y="1218474"/>
                </a:lnTo>
              </a:path>
            </a:pathLst>
          </a:custGeom>
          <a:ln w="82674">
            <a:solidFill>
              <a:srgbClr val="CCCCCC"/>
            </a:solidFill>
          </a:ln>
        </p:spPr>
        <p:txBody>
          <a:bodyPr wrap="square" lIns="0" tIns="0" rIns="0" bIns="0" rtlCol="0"/>
          <a:lstStyle/>
          <a:p>
            <a:endParaRPr/>
          </a:p>
        </p:txBody>
      </p:sp>
      <p:sp>
        <p:nvSpPr>
          <p:cNvPr id="6" name="object 6"/>
          <p:cNvSpPr/>
          <p:nvPr/>
        </p:nvSpPr>
        <p:spPr>
          <a:xfrm>
            <a:off x="2641174" y="1679225"/>
            <a:ext cx="307340" cy="1525905"/>
          </a:xfrm>
          <a:custGeom>
            <a:avLst/>
            <a:gdLst/>
            <a:ahLst/>
            <a:cxnLst/>
            <a:rect l="l" t="t" r="r" b="b"/>
            <a:pathLst>
              <a:path w="307339" h="1525905">
                <a:moveTo>
                  <a:pt x="0" y="1525499"/>
                </a:moveTo>
                <a:lnTo>
                  <a:pt x="0" y="307025"/>
                </a:lnTo>
                <a:lnTo>
                  <a:pt x="307025" y="0"/>
                </a:lnTo>
                <a:lnTo>
                  <a:pt x="307025" y="1218474"/>
                </a:lnTo>
                <a:lnTo>
                  <a:pt x="0" y="1525499"/>
                </a:lnTo>
                <a:close/>
              </a:path>
            </a:pathLst>
          </a:custGeom>
          <a:solidFill>
            <a:srgbClr val="A3A3A3"/>
          </a:solidFill>
        </p:spPr>
        <p:txBody>
          <a:bodyPr wrap="square" lIns="0" tIns="0" rIns="0" bIns="0" rtlCol="0"/>
          <a:lstStyle/>
          <a:p>
            <a:endParaRPr/>
          </a:p>
        </p:txBody>
      </p:sp>
      <p:sp>
        <p:nvSpPr>
          <p:cNvPr id="7" name="object 7"/>
          <p:cNvSpPr/>
          <p:nvPr/>
        </p:nvSpPr>
        <p:spPr>
          <a:xfrm>
            <a:off x="2558500" y="1679225"/>
            <a:ext cx="389890" cy="307340"/>
          </a:xfrm>
          <a:custGeom>
            <a:avLst/>
            <a:gdLst/>
            <a:ahLst/>
            <a:cxnLst/>
            <a:rect l="l" t="t" r="r" b="b"/>
            <a:pathLst>
              <a:path w="389889" h="307339">
                <a:moveTo>
                  <a:pt x="82674" y="307025"/>
                </a:moveTo>
                <a:lnTo>
                  <a:pt x="0" y="307025"/>
                </a:lnTo>
                <a:lnTo>
                  <a:pt x="307025" y="0"/>
                </a:lnTo>
                <a:lnTo>
                  <a:pt x="389699" y="0"/>
                </a:lnTo>
                <a:lnTo>
                  <a:pt x="82674" y="307025"/>
                </a:lnTo>
                <a:close/>
              </a:path>
            </a:pathLst>
          </a:custGeom>
          <a:solidFill>
            <a:srgbClr val="D6D6D6"/>
          </a:solidFill>
        </p:spPr>
        <p:txBody>
          <a:bodyPr wrap="square" lIns="0" tIns="0" rIns="0" bIns="0" rtlCol="0"/>
          <a:lstStyle/>
          <a:p>
            <a:endParaRPr/>
          </a:p>
        </p:txBody>
      </p:sp>
      <p:sp>
        <p:nvSpPr>
          <p:cNvPr id="8" name="object 8"/>
          <p:cNvSpPr/>
          <p:nvPr/>
        </p:nvSpPr>
        <p:spPr>
          <a:xfrm>
            <a:off x="2558500" y="1679225"/>
            <a:ext cx="389890" cy="1525905"/>
          </a:xfrm>
          <a:custGeom>
            <a:avLst/>
            <a:gdLst/>
            <a:ahLst/>
            <a:cxnLst/>
            <a:rect l="l" t="t" r="r" b="b"/>
            <a:pathLst>
              <a:path w="389889" h="1525905">
                <a:moveTo>
                  <a:pt x="0" y="307025"/>
                </a:moveTo>
                <a:lnTo>
                  <a:pt x="307025" y="0"/>
                </a:lnTo>
                <a:lnTo>
                  <a:pt x="389699" y="0"/>
                </a:lnTo>
                <a:lnTo>
                  <a:pt x="389699" y="1218474"/>
                </a:lnTo>
                <a:lnTo>
                  <a:pt x="82674" y="1525499"/>
                </a:lnTo>
                <a:lnTo>
                  <a:pt x="0" y="1525499"/>
                </a:lnTo>
                <a:lnTo>
                  <a:pt x="0" y="307025"/>
                </a:lnTo>
                <a:close/>
              </a:path>
            </a:pathLst>
          </a:custGeom>
          <a:ln w="9524">
            <a:solidFill>
              <a:srgbClr val="666666"/>
            </a:solidFill>
          </a:ln>
        </p:spPr>
        <p:txBody>
          <a:bodyPr wrap="square" lIns="0" tIns="0" rIns="0" bIns="0" rtlCol="0"/>
          <a:lstStyle/>
          <a:p>
            <a:endParaRPr/>
          </a:p>
        </p:txBody>
      </p:sp>
      <p:sp>
        <p:nvSpPr>
          <p:cNvPr id="9" name="object 9"/>
          <p:cNvSpPr/>
          <p:nvPr/>
        </p:nvSpPr>
        <p:spPr>
          <a:xfrm>
            <a:off x="2558500" y="1679225"/>
            <a:ext cx="389890" cy="307340"/>
          </a:xfrm>
          <a:custGeom>
            <a:avLst/>
            <a:gdLst/>
            <a:ahLst/>
            <a:cxnLst/>
            <a:rect l="l" t="t" r="r" b="b"/>
            <a:pathLst>
              <a:path w="389889" h="307339">
                <a:moveTo>
                  <a:pt x="0" y="307025"/>
                </a:moveTo>
                <a:lnTo>
                  <a:pt x="82674" y="307025"/>
                </a:lnTo>
                <a:lnTo>
                  <a:pt x="389699" y="0"/>
                </a:lnTo>
              </a:path>
            </a:pathLst>
          </a:custGeom>
          <a:ln w="9524">
            <a:solidFill>
              <a:srgbClr val="666666"/>
            </a:solidFill>
          </a:ln>
        </p:spPr>
        <p:txBody>
          <a:bodyPr wrap="square" lIns="0" tIns="0" rIns="0" bIns="0" rtlCol="0"/>
          <a:lstStyle/>
          <a:p>
            <a:endParaRPr/>
          </a:p>
        </p:txBody>
      </p:sp>
      <p:sp>
        <p:nvSpPr>
          <p:cNvPr id="10" name="object 10"/>
          <p:cNvSpPr/>
          <p:nvPr/>
        </p:nvSpPr>
        <p:spPr>
          <a:xfrm>
            <a:off x="2641174" y="1986250"/>
            <a:ext cx="0" cy="1218565"/>
          </a:xfrm>
          <a:custGeom>
            <a:avLst/>
            <a:gdLst/>
            <a:ahLst/>
            <a:cxnLst/>
            <a:rect l="l" t="t" r="r" b="b"/>
            <a:pathLst>
              <a:path h="1218564">
                <a:moveTo>
                  <a:pt x="0" y="0"/>
                </a:moveTo>
                <a:lnTo>
                  <a:pt x="0" y="1218474"/>
                </a:lnTo>
              </a:path>
            </a:pathLst>
          </a:custGeom>
          <a:ln w="9524">
            <a:solidFill>
              <a:srgbClr val="666666"/>
            </a:solidFill>
          </a:ln>
        </p:spPr>
        <p:txBody>
          <a:bodyPr wrap="square" lIns="0" tIns="0" rIns="0" bIns="0" rtlCol="0"/>
          <a:lstStyle/>
          <a:p>
            <a:endParaRPr/>
          </a:p>
        </p:txBody>
      </p:sp>
      <p:sp>
        <p:nvSpPr>
          <p:cNvPr id="11" name="object 11"/>
          <p:cNvSpPr/>
          <p:nvPr/>
        </p:nvSpPr>
        <p:spPr>
          <a:xfrm>
            <a:off x="3558212" y="1986250"/>
            <a:ext cx="0" cy="1218565"/>
          </a:xfrm>
          <a:custGeom>
            <a:avLst/>
            <a:gdLst/>
            <a:ahLst/>
            <a:cxnLst/>
            <a:rect l="l" t="t" r="r" b="b"/>
            <a:pathLst>
              <a:path h="1218564">
                <a:moveTo>
                  <a:pt x="0" y="0"/>
                </a:moveTo>
                <a:lnTo>
                  <a:pt x="0" y="1218474"/>
                </a:lnTo>
              </a:path>
            </a:pathLst>
          </a:custGeom>
          <a:ln w="82674">
            <a:solidFill>
              <a:srgbClr val="CCCCCC"/>
            </a:solidFill>
          </a:ln>
        </p:spPr>
        <p:txBody>
          <a:bodyPr wrap="square" lIns="0" tIns="0" rIns="0" bIns="0" rtlCol="0"/>
          <a:lstStyle/>
          <a:p>
            <a:endParaRPr/>
          </a:p>
        </p:txBody>
      </p:sp>
      <p:sp>
        <p:nvSpPr>
          <p:cNvPr id="12" name="object 12"/>
          <p:cNvSpPr/>
          <p:nvPr/>
        </p:nvSpPr>
        <p:spPr>
          <a:xfrm>
            <a:off x="3599550" y="1679225"/>
            <a:ext cx="307340" cy="1525905"/>
          </a:xfrm>
          <a:custGeom>
            <a:avLst/>
            <a:gdLst/>
            <a:ahLst/>
            <a:cxnLst/>
            <a:rect l="l" t="t" r="r" b="b"/>
            <a:pathLst>
              <a:path w="307339" h="1525905">
                <a:moveTo>
                  <a:pt x="0" y="1525499"/>
                </a:moveTo>
                <a:lnTo>
                  <a:pt x="0" y="307025"/>
                </a:lnTo>
                <a:lnTo>
                  <a:pt x="307024" y="0"/>
                </a:lnTo>
                <a:lnTo>
                  <a:pt x="307024" y="1218474"/>
                </a:lnTo>
                <a:lnTo>
                  <a:pt x="0" y="1525499"/>
                </a:lnTo>
                <a:close/>
              </a:path>
            </a:pathLst>
          </a:custGeom>
          <a:solidFill>
            <a:srgbClr val="A3A3A3"/>
          </a:solidFill>
        </p:spPr>
        <p:txBody>
          <a:bodyPr wrap="square" lIns="0" tIns="0" rIns="0" bIns="0" rtlCol="0"/>
          <a:lstStyle/>
          <a:p>
            <a:endParaRPr/>
          </a:p>
        </p:txBody>
      </p:sp>
      <p:sp>
        <p:nvSpPr>
          <p:cNvPr id="13" name="object 13"/>
          <p:cNvSpPr/>
          <p:nvPr/>
        </p:nvSpPr>
        <p:spPr>
          <a:xfrm>
            <a:off x="3516874" y="1679225"/>
            <a:ext cx="389890" cy="307340"/>
          </a:xfrm>
          <a:custGeom>
            <a:avLst/>
            <a:gdLst/>
            <a:ahLst/>
            <a:cxnLst/>
            <a:rect l="l" t="t" r="r" b="b"/>
            <a:pathLst>
              <a:path w="389889" h="307339">
                <a:moveTo>
                  <a:pt x="82674" y="307025"/>
                </a:moveTo>
                <a:lnTo>
                  <a:pt x="0" y="307025"/>
                </a:lnTo>
                <a:lnTo>
                  <a:pt x="307024" y="0"/>
                </a:lnTo>
                <a:lnTo>
                  <a:pt x="389699" y="0"/>
                </a:lnTo>
                <a:lnTo>
                  <a:pt x="82674" y="307025"/>
                </a:lnTo>
                <a:close/>
              </a:path>
            </a:pathLst>
          </a:custGeom>
          <a:solidFill>
            <a:srgbClr val="D6D6D6"/>
          </a:solidFill>
        </p:spPr>
        <p:txBody>
          <a:bodyPr wrap="square" lIns="0" tIns="0" rIns="0" bIns="0" rtlCol="0"/>
          <a:lstStyle/>
          <a:p>
            <a:endParaRPr/>
          </a:p>
        </p:txBody>
      </p:sp>
      <p:sp>
        <p:nvSpPr>
          <p:cNvPr id="14" name="object 14"/>
          <p:cNvSpPr/>
          <p:nvPr/>
        </p:nvSpPr>
        <p:spPr>
          <a:xfrm>
            <a:off x="3516874" y="1679225"/>
            <a:ext cx="389890" cy="1525905"/>
          </a:xfrm>
          <a:custGeom>
            <a:avLst/>
            <a:gdLst/>
            <a:ahLst/>
            <a:cxnLst/>
            <a:rect l="l" t="t" r="r" b="b"/>
            <a:pathLst>
              <a:path w="389889" h="1525905">
                <a:moveTo>
                  <a:pt x="0" y="307025"/>
                </a:moveTo>
                <a:lnTo>
                  <a:pt x="307024" y="0"/>
                </a:lnTo>
                <a:lnTo>
                  <a:pt x="389699" y="0"/>
                </a:lnTo>
                <a:lnTo>
                  <a:pt x="389699" y="1218474"/>
                </a:lnTo>
                <a:lnTo>
                  <a:pt x="82674" y="1525499"/>
                </a:lnTo>
                <a:lnTo>
                  <a:pt x="0" y="1525499"/>
                </a:lnTo>
                <a:lnTo>
                  <a:pt x="0" y="307025"/>
                </a:lnTo>
                <a:close/>
              </a:path>
            </a:pathLst>
          </a:custGeom>
          <a:ln w="9524">
            <a:solidFill>
              <a:srgbClr val="666666"/>
            </a:solidFill>
          </a:ln>
        </p:spPr>
        <p:txBody>
          <a:bodyPr wrap="square" lIns="0" tIns="0" rIns="0" bIns="0" rtlCol="0"/>
          <a:lstStyle/>
          <a:p>
            <a:endParaRPr/>
          </a:p>
        </p:txBody>
      </p:sp>
      <p:sp>
        <p:nvSpPr>
          <p:cNvPr id="15" name="object 15"/>
          <p:cNvSpPr/>
          <p:nvPr/>
        </p:nvSpPr>
        <p:spPr>
          <a:xfrm>
            <a:off x="3516874" y="1679225"/>
            <a:ext cx="389890" cy="307340"/>
          </a:xfrm>
          <a:custGeom>
            <a:avLst/>
            <a:gdLst/>
            <a:ahLst/>
            <a:cxnLst/>
            <a:rect l="l" t="t" r="r" b="b"/>
            <a:pathLst>
              <a:path w="389889" h="307339">
                <a:moveTo>
                  <a:pt x="0" y="307025"/>
                </a:moveTo>
                <a:lnTo>
                  <a:pt x="82674" y="307025"/>
                </a:lnTo>
                <a:lnTo>
                  <a:pt x="389699" y="0"/>
                </a:lnTo>
              </a:path>
            </a:pathLst>
          </a:custGeom>
          <a:ln w="9524">
            <a:solidFill>
              <a:srgbClr val="666666"/>
            </a:solidFill>
          </a:ln>
        </p:spPr>
        <p:txBody>
          <a:bodyPr wrap="square" lIns="0" tIns="0" rIns="0" bIns="0" rtlCol="0"/>
          <a:lstStyle/>
          <a:p>
            <a:endParaRPr/>
          </a:p>
        </p:txBody>
      </p:sp>
      <p:sp>
        <p:nvSpPr>
          <p:cNvPr id="16" name="object 16"/>
          <p:cNvSpPr/>
          <p:nvPr/>
        </p:nvSpPr>
        <p:spPr>
          <a:xfrm>
            <a:off x="3599550" y="1986250"/>
            <a:ext cx="0" cy="1218565"/>
          </a:xfrm>
          <a:custGeom>
            <a:avLst/>
            <a:gdLst/>
            <a:ahLst/>
            <a:cxnLst/>
            <a:rect l="l" t="t" r="r" b="b"/>
            <a:pathLst>
              <a:path h="1218564">
                <a:moveTo>
                  <a:pt x="0" y="0"/>
                </a:moveTo>
                <a:lnTo>
                  <a:pt x="0" y="1218474"/>
                </a:lnTo>
              </a:path>
            </a:pathLst>
          </a:custGeom>
          <a:ln w="9524">
            <a:solidFill>
              <a:srgbClr val="666666"/>
            </a:solidFill>
          </a:ln>
        </p:spPr>
        <p:txBody>
          <a:bodyPr wrap="square" lIns="0" tIns="0" rIns="0" bIns="0" rtlCol="0"/>
          <a:lstStyle/>
          <a:p>
            <a:endParaRPr/>
          </a:p>
        </p:txBody>
      </p:sp>
      <p:sp>
        <p:nvSpPr>
          <p:cNvPr id="17" name="object 17"/>
          <p:cNvSpPr/>
          <p:nvPr/>
        </p:nvSpPr>
        <p:spPr>
          <a:xfrm>
            <a:off x="4576012" y="1986250"/>
            <a:ext cx="0" cy="1218565"/>
          </a:xfrm>
          <a:custGeom>
            <a:avLst/>
            <a:gdLst/>
            <a:ahLst/>
            <a:cxnLst/>
            <a:rect l="l" t="t" r="r" b="b"/>
            <a:pathLst>
              <a:path h="1218564">
                <a:moveTo>
                  <a:pt x="0" y="0"/>
                </a:moveTo>
                <a:lnTo>
                  <a:pt x="0" y="1218474"/>
                </a:lnTo>
              </a:path>
            </a:pathLst>
          </a:custGeom>
          <a:ln w="82674">
            <a:solidFill>
              <a:srgbClr val="CCCCCC"/>
            </a:solidFill>
          </a:ln>
        </p:spPr>
        <p:txBody>
          <a:bodyPr wrap="square" lIns="0" tIns="0" rIns="0" bIns="0" rtlCol="0"/>
          <a:lstStyle/>
          <a:p>
            <a:endParaRPr/>
          </a:p>
        </p:txBody>
      </p:sp>
      <p:sp>
        <p:nvSpPr>
          <p:cNvPr id="18" name="object 18"/>
          <p:cNvSpPr/>
          <p:nvPr/>
        </p:nvSpPr>
        <p:spPr>
          <a:xfrm>
            <a:off x="4617349" y="1679225"/>
            <a:ext cx="307340" cy="1525905"/>
          </a:xfrm>
          <a:custGeom>
            <a:avLst/>
            <a:gdLst/>
            <a:ahLst/>
            <a:cxnLst/>
            <a:rect l="l" t="t" r="r" b="b"/>
            <a:pathLst>
              <a:path w="307339" h="1525905">
                <a:moveTo>
                  <a:pt x="0" y="1525499"/>
                </a:moveTo>
                <a:lnTo>
                  <a:pt x="0" y="307025"/>
                </a:lnTo>
                <a:lnTo>
                  <a:pt x="307024" y="0"/>
                </a:lnTo>
                <a:lnTo>
                  <a:pt x="307024" y="1218474"/>
                </a:lnTo>
                <a:lnTo>
                  <a:pt x="0" y="1525499"/>
                </a:lnTo>
                <a:close/>
              </a:path>
            </a:pathLst>
          </a:custGeom>
          <a:solidFill>
            <a:srgbClr val="A3A3A3"/>
          </a:solidFill>
        </p:spPr>
        <p:txBody>
          <a:bodyPr wrap="square" lIns="0" tIns="0" rIns="0" bIns="0" rtlCol="0"/>
          <a:lstStyle/>
          <a:p>
            <a:endParaRPr/>
          </a:p>
        </p:txBody>
      </p:sp>
      <p:sp>
        <p:nvSpPr>
          <p:cNvPr id="19" name="object 19"/>
          <p:cNvSpPr/>
          <p:nvPr/>
        </p:nvSpPr>
        <p:spPr>
          <a:xfrm>
            <a:off x="4534675" y="1679225"/>
            <a:ext cx="389890" cy="307340"/>
          </a:xfrm>
          <a:custGeom>
            <a:avLst/>
            <a:gdLst/>
            <a:ahLst/>
            <a:cxnLst/>
            <a:rect l="l" t="t" r="r" b="b"/>
            <a:pathLst>
              <a:path w="389889" h="307339">
                <a:moveTo>
                  <a:pt x="82674" y="307025"/>
                </a:moveTo>
                <a:lnTo>
                  <a:pt x="0" y="307025"/>
                </a:lnTo>
                <a:lnTo>
                  <a:pt x="307024" y="0"/>
                </a:lnTo>
                <a:lnTo>
                  <a:pt x="389699" y="0"/>
                </a:lnTo>
                <a:lnTo>
                  <a:pt x="82674" y="307025"/>
                </a:lnTo>
                <a:close/>
              </a:path>
            </a:pathLst>
          </a:custGeom>
          <a:solidFill>
            <a:srgbClr val="D6D6D6"/>
          </a:solidFill>
        </p:spPr>
        <p:txBody>
          <a:bodyPr wrap="square" lIns="0" tIns="0" rIns="0" bIns="0" rtlCol="0"/>
          <a:lstStyle/>
          <a:p>
            <a:endParaRPr/>
          </a:p>
        </p:txBody>
      </p:sp>
      <p:sp>
        <p:nvSpPr>
          <p:cNvPr id="20" name="object 20"/>
          <p:cNvSpPr/>
          <p:nvPr/>
        </p:nvSpPr>
        <p:spPr>
          <a:xfrm>
            <a:off x="4534675" y="1679225"/>
            <a:ext cx="389890" cy="1525905"/>
          </a:xfrm>
          <a:custGeom>
            <a:avLst/>
            <a:gdLst/>
            <a:ahLst/>
            <a:cxnLst/>
            <a:rect l="l" t="t" r="r" b="b"/>
            <a:pathLst>
              <a:path w="389889" h="1525905">
                <a:moveTo>
                  <a:pt x="0" y="307025"/>
                </a:moveTo>
                <a:lnTo>
                  <a:pt x="307024" y="0"/>
                </a:lnTo>
                <a:lnTo>
                  <a:pt x="389699" y="0"/>
                </a:lnTo>
                <a:lnTo>
                  <a:pt x="389699" y="1218474"/>
                </a:lnTo>
                <a:lnTo>
                  <a:pt x="82674" y="1525499"/>
                </a:lnTo>
                <a:lnTo>
                  <a:pt x="0" y="1525499"/>
                </a:lnTo>
                <a:lnTo>
                  <a:pt x="0" y="307025"/>
                </a:lnTo>
                <a:close/>
              </a:path>
            </a:pathLst>
          </a:custGeom>
          <a:ln w="9524">
            <a:solidFill>
              <a:srgbClr val="666666"/>
            </a:solidFill>
          </a:ln>
        </p:spPr>
        <p:txBody>
          <a:bodyPr wrap="square" lIns="0" tIns="0" rIns="0" bIns="0" rtlCol="0"/>
          <a:lstStyle/>
          <a:p>
            <a:endParaRPr/>
          </a:p>
        </p:txBody>
      </p:sp>
      <p:sp>
        <p:nvSpPr>
          <p:cNvPr id="21" name="object 21"/>
          <p:cNvSpPr/>
          <p:nvPr/>
        </p:nvSpPr>
        <p:spPr>
          <a:xfrm>
            <a:off x="4534675" y="1679225"/>
            <a:ext cx="389890" cy="307340"/>
          </a:xfrm>
          <a:custGeom>
            <a:avLst/>
            <a:gdLst/>
            <a:ahLst/>
            <a:cxnLst/>
            <a:rect l="l" t="t" r="r" b="b"/>
            <a:pathLst>
              <a:path w="389889" h="307339">
                <a:moveTo>
                  <a:pt x="0" y="307025"/>
                </a:moveTo>
                <a:lnTo>
                  <a:pt x="82674" y="307025"/>
                </a:lnTo>
                <a:lnTo>
                  <a:pt x="389699" y="0"/>
                </a:lnTo>
              </a:path>
            </a:pathLst>
          </a:custGeom>
          <a:ln w="9524">
            <a:solidFill>
              <a:srgbClr val="666666"/>
            </a:solidFill>
          </a:ln>
        </p:spPr>
        <p:txBody>
          <a:bodyPr wrap="square" lIns="0" tIns="0" rIns="0" bIns="0" rtlCol="0"/>
          <a:lstStyle/>
          <a:p>
            <a:endParaRPr/>
          </a:p>
        </p:txBody>
      </p:sp>
      <p:sp>
        <p:nvSpPr>
          <p:cNvPr id="22" name="object 22"/>
          <p:cNvSpPr/>
          <p:nvPr/>
        </p:nvSpPr>
        <p:spPr>
          <a:xfrm>
            <a:off x="4617349" y="1986250"/>
            <a:ext cx="0" cy="1218565"/>
          </a:xfrm>
          <a:custGeom>
            <a:avLst/>
            <a:gdLst/>
            <a:ahLst/>
            <a:cxnLst/>
            <a:rect l="l" t="t" r="r" b="b"/>
            <a:pathLst>
              <a:path h="1218564">
                <a:moveTo>
                  <a:pt x="0" y="0"/>
                </a:moveTo>
                <a:lnTo>
                  <a:pt x="0" y="1218474"/>
                </a:lnTo>
              </a:path>
            </a:pathLst>
          </a:custGeom>
          <a:ln w="9524">
            <a:solidFill>
              <a:srgbClr val="666666"/>
            </a:solidFill>
          </a:ln>
        </p:spPr>
        <p:txBody>
          <a:bodyPr wrap="square" lIns="0" tIns="0" rIns="0" bIns="0" rtlCol="0"/>
          <a:lstStyle/>
          <a:p>
            <a:endParaRPr/>
          </a:p>
        </p:txBody>
      </p:sp>
      <p:sp>
        <p:nvSpPr>
          <p:cNvPr id="23" name="object 23"/>
          <p:cNvSpPr txBox="1"/>
          <p:nvPr/>
        </p:nvSpPr>
        <p:spPr>
          <a:xfrm>
            <a:off x="3211601" y="3793463"/>
            <a:ext cx="1102360" cy="448309"/>
          </a:xfrm>
          <a:prstGeom prst="rect">
            <a:avLst/>
          </a:prstGeom>
        </p:spPr>
        <p:txBody>
          <a:bodyPr vert="horz" wrap="square" lIns="0" tIns="22860" rIns="0" bIns="0" rtlCol="0">
            <a:spAutoFit/>
          </a:bodyPr>
          <a:lstStyle/>
          <a:p>
            <a:pPr marL="151130" marR="5080" indent="-139065">
              <a:lnSpc>
                <a:spcPts val="1650"/>
              </a:lnSpc>
              <a:spcBef>
                <a:spcPts val="180"/>
              </a:spcBef>
            </a:pPr>
            <a:r>
              <a:rPr sz="1400" spc="-5" dirty="0">
                <a:latin typeface="Arial"/>
                <a:cs typeface="Arial"/>
              </a:rPr>
              <a:t>Convolutions:  </a:t>
            </a:r>
            <a:r>
              <a:rPr sz="1400" dirty="0">
                <a:latin typeface="Arial"/>
                <a:cs typeface="Arial"/>
              </a:rPr>
              <a:t>D x H x</a:t>
            </a:r>
            <a:r>
              <a:rPr sz="1400" spc="-80" dirty="0">
                <a:latin typeface="Arial"/>
                <a:cs typeface="Arial"/>
              </a:rPr>
              <a:t> </a:t>
            </a:r>
            <a:r>
              <a:rPr sz="1400" dirty="0">
                <a:latin typeface="Arial"/>
                <a:cs typeface="Arial"/>
              </a:rPr>
              <a:t>W</a:t>
            </a:r>
            <a:endParaRPr sz="1400">
              <a:latin typeface="Arial"/>
              <a:cs typeface="Arial"/>
            </a:endParaRPr>
          </a:p>
        </p:txBody>
      </p:sp>
      <p:sp>
        <p:nvSpPr>
          <p:cNvPr id="24" name="object 24"/>
          <p:cNvSpPr/>
          <p:nvPr/>
        </p:nvSpPr>
        <p:spPr>
          <a:xfrm>
            <a:off x="2086899" y="2561850"/>
            <a:ext cx="260350" cy="0"/>
          </a:xfrm>
          <a:custGeom>
            <a:avLst/>
            <a:gdLst/>
            <a:ahLst/>
            <a:cxnLst/>
            <a:rect l="l" t="t" r="r" b="b"/>
            <a:pathLst>
              <a:path w="260350">
                <a:moveTo>
                  <a:pt x="0" y="0"/>
                </a:moveTo>
                <a:lnTo>
                  <a:pt x="259799" y="0"/>
                </a:lnTo>
              </a:path>
            </a:pathLst>
          </a:custGeom>
          <a:ln w="19049">
            <a:solidFill>
              <a:srgbClr val="666666"/>
            </a:solidFill>
          </a:ln>
        </p:spPr>
        <p:txBody>
          <a:bodyPr wrap="square" lIns="0" tIns="0" rIns="0" bIns="0" rtlCol="0"/>
          <a:lstStyle/>
          <a:p>
            <a:endParaRPr/>
          </a:p>
        </p:txBody>
      </p:sp>
      <p:sp>
        <p:nvSpPr>
          <p:cNvPr id="25" name="object 25"/>
          <p:cNvSpPr/>
          <p:nvPr/>
        </p:nvSpPr>
        <p:spPr>
          <a:xfrm>
            <a:off x="2337174" y="2520859"/>
            <a:ext cx="105500" cy="81980"/>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6" name="object 26"/>
          <p:cNvSpPr txBox="1"/>
          <p:nvPr/>
        </p:nvSpPr>
        <p:spPr>
          <a:xfrm>
            <a:off x="2053831" y="2262063"/>
            <a:ext cx="44069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Conv</a:t>
            </a:r>
            <a:endParaRPr sz="1400">
              <a:latin typeface="Arial"/>
              <a:cs typeface="Arial"/>
            </a:endParaRPr>
          </a:p>
        </p:txBody>
      </p:sp>
      <p:sp>
        <p:nvSpPr>
          <p:cNvPr id="27" name="object 27"/>
          <p:cNvSpPr/>
          <p:nvPr/>
        </p:nvSpPr>
        <p:spPr>
          <a:xfrm>
            <a:off x="3001299" y="2561850"/>
            <a:ext cx="260350" cy="0"/>
          </a:xfrm>
          <a:custGeom>
            <a:avLst/>
            <a:gdLst/>
            <a:ahLst/>
            <a:cxnLst/>
            <a:rect l="l" t="t" r="r" b="b"/>
            <a:pathLst>
              <a:path w="260350">
                <a:moveTo>
                  <a:pt x="0" y="0"/>
                </a:moveTo>
                <a:lnTo>
                  <a:pt x="259799" y="0"/>
                </a:lnTo>
              </a:path>
            </a:pathLst>
          </a:custGeom>
          <a:ln w="19049">
            <a:solidFill>
              <a:srgbClr val="666666"/>
            </a:solidFill>
          </a:ln>
        </p:spPr>
        <p:txBody>
          <a:bodyPr wrap="square" lIns="0" tIns="0" rIns="0" bIns="0" rtlCol="0"/>
          <a:lstStyle/>
          <a:p>
            <a:endParaRPr/>
          </a:p>
        </p:txBody>
      </p:sp>
      <p:sp>
        <p:nvSpPr>
          <p:cNvPr id="28" name="object 28"/>
          <p:cNvSpPr/>
          <p:nvPr/>
        </p:nvSpPr>
        <p:spPr>
          <a:xfrm>
            <a:off x="3251575" y="2520859"/>
            <a:ext cx="105500" cy="81980"/>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9" name="object 29"/>
          <p:cNvSpPr txBox="1"/>
          <p:nvPr/>
        </p:nvSpPr>
        <p:spPr>
          <a:xfrm>
            <a:off x="2968231" y="2262063"/>
            <a:ext cx="44069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Conv</a:t>
            </a:r>
            <a:endParaRPr sz="1400">
              <a:latin typeface="Arial"/>
              <a:cs typeface="Arial"/>
            </a:endParaRPr>
          </a:p>
        </p:txBody>
      </p:sp>
      <p:sp>
        <p:nvSpPr>
          <p:cNvPr id="30" name="object 30"/>
          <p:cNvSpPr/>
          <p:nvPr/>
        </p:nvSpPr>
        <p:spPr>
          <a:xfrm>
            <a:off x="3991900" y="2561850"/>
            <a:ext cx="260350" cy="0"/>
          </a:xfrm>
          <a:custGeom>
            <a:avLst/>
            <a:gdLst/>
            <a:ahLst/>
            <a:cxnLst/>
            <a:rect l="l" t="t" r="r" b="b"/>
            <a:pathLst>
              <a:path w="260350">
                <a:moveTo>
                  <a:pt x="0" y="0"/>
                </a:moveTo>
                <a:lnTo>
                  <a:pt x="259799" y="0"/>
                </a:lnTo>
              </a:path>
            </a:pathLst>
          </a:custGeom>
          <a:ln w="19049">
            <a:solidFill>
              <a:srgbClr val="666666"/>
            </a:solidFill>
          </a:ln>
        </p:spPr>
        <p:txBody>
          <a:bodyPr wrap="square" lIns="0" tIns="0" rIns="0" bIns="0" rtlCol="0"/>
          <a:lstStyle/>
          <a:p>
            <a:endParaRPr/>
          </a:p>
        </p:txBody>
      </p:sp>
      <p:sp>
        <p:nvSpPr>
          <p:cNvPr id="31" name="object 31"/>
          <p:cNvSpPr/>
          <p:nvPr/>
        </p:nvSpPr>
        <p:spPr>
          <a:xfrm>
            <a:off x="4242175" y="2520859"/>
            <a:ext cx="105500" cy="81980"/>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2" name="object 32"/>
          <p:cNvSpPr txBox="1"/>
          <p:nvPr/>
        </p:nvSpPr>
        <p:spPr>
          <a:xfrm>
            <a:off x="3958831" y="2262063"/>
            <a:ext cx="44069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Conv</a:t>
            </a:r>
            <a:endParaRPr sz="1400">
              <a:latin typeface="Arial"/>
              <a:cs typeface="Arial"/>
            </a:endParaRPr>
          </a:p>
        </p:txBody>
      </p:sp>
      <p:sp>
        <p:nvSpPr>
          <p:cNvPr id="33" name="object 33"/>
          <p:cNvSpPr/>
          <p:nvPr/>
        </p:nvSpPr>
        <p:spPr>
          <a:xfrm>
            <a:off x="5142750" y="2592299"/>
            <a:ext cx="260350" cy="0"/>
          </a:xfrm>
          <a:custGeom>
            <a:avLst/>
            <a:gdLst/>
            <a:ahLst/>
            <a:cxnLst/>
            <a:rect l="l" t="t" r="r" b="b"/>
            <a:pathLst>
              <a:path w="260350">
                <a:moveTo>
                  <a:pt x="0" y="0"/>
                </a:moveTo>
                <a:lnTo>
                  <a:pt x="259799" y="0"/>
                </a:lnTo>
              </a:path>
            </a:pathLst>
          </a:custGeom>
          <a:ln w="19049">
            <a:solidFill>
              <a:srgbClr val="666666"/>
            </a:solidFill>
          </a:ln>
        </p:spPr>
        <p:txBody>
          <a:bodyPr wrap="square" lIns="0" tIns="0" rIns="0" bIns="0" rtlCol="0"/>
          <a:lstStyle/>
          <a:p>
            <a:endParaRPr/>
          </a:p>
        </p:txBody>
      </p:sp>
      <p:sp>
        <p:nvSpPr>
          <p:cNvPr id="34" name="object 34"/>
          <p:cNvSpPr/>
          <p:nvPr/>
        </p:nvSpPr>
        <p:spPr>
          <a:xfrm>
            <a:off x="5393025" y="2551309"/>
            <a:ext cx="105500" cy="81980"/>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5" name="object 35"/>
          <p:cNvSpPr txBox="1"/>
          <p:nvPr/>
        </p:nvSpPr>
        <p:spPr>
          <a:xfrm>
            <a:off x="5109680" y="2292512"/>
            <a:ext cx="44069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Conv</a:t>
            </a:r>
            <a:endParaRPr sz="1400">
              <a:latin typeface="Arial"/>
              <a:cs typeface="Arial"/>
            </a:endParaRPr>
          </a:p>
        </p:txBody>
      </p:sp>
      <p:sp>
        <p:nvSpPr>
          <p:cNvPr id="36" name="object 36"/>
          <p:cNvSpPr/>
          <p:nvPr/>
        </p:nvSpPr>
        <p:spPr>
          <a:xfrm>
            <a:off x="2483149" y="3305524"/>
            <a:ext cx="2559050" cy="345440"/>
          </a:xfrm>
          <a:custGeom>
            <a:avLst/>
            <a:gdLst/>
            <a:ahLst/>
            <a:cxnLst/>
            <a:rect l="l" t="t" r="r" b="b"/>
            <a:pathLst>
              <a:path w="2559050" h="345439">
                <a:moveTo>
                  <a:pt x="2558999" y="0"/>
                </a:moveTo>
                <a:lnTo>
                  <a:pt x="2555836" y="33839"/>
                </a:lnTo>
                <a:lnTo>
                  <a:pt x="2546582" y="66070"/>
                </a:lnTo>
                <a:lnTo>
                  <a:pt x="2511222" y="122081"/>
                </a:lnTo>
                <a:lnTo>
                  <a:pt x="2458301" y="159507"/>
                </a:lnTo>
                <a:lnTo>
                  <a:pt x="2395876" y="172649"/>
                </a:lnTo>
                <a:lnTo>
                  <a:pt x="1442622" y="172649"/>
                </a:lnTo>
                <a:lnTo>
                  <a:pt x="1399258" y="178817"/>
                </a:lnTo>
                <a:lnTo>
                  <a:pt x="1360291" y="196221"/>
                </a:lnTo>
                <a:lnTo>
                  <a:pt x="1327277" y="223217"/>
                </a:lnTo>
                <a:lnTo>
                  <a:pt x="1301771" y="258160"/>
                </a:lnTo>
                <a:lnTo>
                  <a:pt x="1285326" y="299402"/>
                </a:lnTo>
                <a:lnTo>
                  <a:pt x="1279499" y="345299"/>
                </a:lnTo>
                <a:lnTo>
                  <a:pt x="1273673" y="299402"/>
                </a:lnTo>
                <a:lnTo>
                  <a:pt x="1257228" y="258160"/>
                </a:lnTo>
                <a:lnTo>
                  <a:pt x="1231722" y="223217"/>
                </a:lnTo>
                <a:lnTo>
                  <a:pt x="1198708" y="196221"/>
                </a:lnTo>
                <a:lnTo>
                  <a:pt x="1159741" y="178817"/>
                </a:lnTo>
                <a:lnTo>
                  <a:pt x="1116376" y="172649"/>
                </a:lnTo>
                <a:lnTo>
                  <a:pt x="163123" y="172649"/>
                </a:lnTo>
                <a:lnTo>
                  <a:pt x="119758" y="166482"/>
                </a:lnTo>
                <a:lnTo>
                  <a:pt x="80791" y="149078"/>
                </a:lnTo>
                <a:lnTo>
                  <a:pt x="47777" y="122081"/>
                </a:lnTo>
                <a:lnTo>
                  <a:pt x="22271" y="87139"/>
                </a:lnTo>
                <a:lnTo>
                  <a:pt x="5826" y="45897"/>
                </a:lnTo>
                <a:lnTo>
                  <a:pt x="0" y="0"/>
                </a:lnTo>
              </a:path>
            </a:pathLst>
          </a:custGeom>
          <a:ln w="19049">
            <a:solidFill>
              <a:srgbClr val="666666"/>
            </a:solidFill>
          </a:ln>
        </p:spPr>
        <p:txBody>
          <a:bodyPr wrap="square" lIns="0" tIns="0" rIns="0" bIns="0" rtlCol="0"/>
          <a:lstStyle/>
          <a:p>
            <a:endParaRPr/>
          </a:p>
        </p:txBody>
      </p:sp>
      <p:sp>
        <p:nvSpPr>
          <p:cNvPr id="37" name="object 37"/>
          <p:cNvSpPr/>
          <p:nvPr/>
        </p:nvSpPr>
        <p:spPr>
          <a:xfrm>
            <a:off x="7155253" y="1743787"/>
            <a:ext cx="1936114" cy="1427480"/>
          </a:xfrm>
          <a:custGeom>
            <a:avLst/>
            <a:gdLst/>
            <a:ahLst/>
            <a:cxnLst/>
            <a:rect l="l" t="t" r="r" b="b"/>
            <a:pathLst>
              <a:path w="1936115" h="1427480">
                <a:moveTo>
                  <a:pt x="0" y="0"/>
                </a:moveTo>
                <a:lnTo>
                  <a:pt x="1935846" y="0"/>
                </a:lnTo>
                <a:lnTo>
                  <a:pt x="1935846" y="1427008"/>
                </a:lnTo>
                <a:lnTo>
                  <a:pt x="0" y="1427008"/>
                </a:lnTo>
                <a:lnTo>
                  <a:pt x="0" y="0"/>
                </a:lnTo>
                <a:close/>
              </a:path>
            </a:pathLst>
          </a:custGeom>
          <a:solidFill>
            <a:srgbClr val="3D85C6"/>
          </a:solidFill>
        </p:spPr>
        <p:txBody>
          <a:bodyPr wrap="square" lIns="0" tIns="0" rIns="0" bIns="0" rtlCol="0"/>
          <a:lstStyle/>
          <a:p>
            <a:endParaRPr/>
          </a:p>
        </p:txBody>
      </p:sp>
      <p:sp>
        <p:nvSpPr>
          <p:cNvPr id="38" name="object 38"/>
          <p:cNvSpPr/>
          <p:nvPr/>
        </p:nvSpPr>
        <p:spPr>
          <a:xfrm>
            <a:off x="7157160" y="2283019"/>
            <a:ext cx="1931035" cy="891540"/>
          </a:xfrm>
          <a:custGeom>
            <a:avLst/>
            <a:gdLst/>
            <a:ahLst/>
            <a:cxnLst/>
            <a:rect l="l" t="t" r="r" b="b"/>
            <a:pathLst>
              <a:path w="1931034" h="891539">
                <a:moveTo>
                  <a:pt x="0" y="891390"/>
                </a:moveTo>
                <a:lnTo>
                  <a:pt x="0" y="0"/>
                </a:lnTo>
                <a:lnTo>
                  <a:pt x="56003" y="7338"/>
                </a:lnTo>
                <a:lnTo>
                  <a:pt x="36239" y="29346"/>
                </a:lnTo>
                <a:lnTo>
                  <a:pt x="181195" y="69696"/>
                </a:lnTo>
                <a:lnTo>
                  <a:pt x="395180" y="69696"/>
                </a:lnTo>
                <a:lnTo>
                  <a:pt x="1512188" y="194422"/>
                </a:lnTo>
                <a:lnTo>
                  <a:pt x="1927301" y="227433"/>
                </a:lnTo>
                <a:lnTo>
                  <a:pt x="1930592" y="887725"/>
                </a:lnTo>
                <a:lnTo>
                  <a:pt x="0" y="891390"/>
                </a:lnTo>
                <a:close/>
              </a:path>
              <a:path w="1931034" h="891539">
                <a:moveTo>
                  <a:pt x="395180" y="69696"/>
                </a:moveTo>
                <a:lnTo>
                  <a:pt x="181195" y="69696"/>
                </a:lnTo>
                <a:lnTo>
                  <a:pt x="154839" y="7338"/>
                </a:lnTo>
                <a:lnTo>
                  <a:pt x="329452" y="62357"/>
                </a:lnTo>
                <a:lnTo>
                  <a:pt x="395180" y="69696"/>
                </a:lnTo>
                <a:close/>
              </a:path>
            </a:pathLst>
          </a:custGeom>
          <a:solidFill>
            <a:srgbClr val="6AA84F"/>
          </a:solidFill>
        </p:spPr>
        <p:txBody>
          <a:bodyPr wrap="square" lIns="0" tIns="0" rIns="0" bIns="0" rtlCol="0"/>
          <a:lstStyle/>
          <a:p>
            <a:endParaRPr/>
          </a:p>
        </p:txBody>
      </p:sp>
      <p:sp>
        <p:nvSpPr>
          <p:cNvPr id="39" name="object 39"/>
          <p:cNvSpPr/>
          <p:nvPr/>
        </p:nvSpPr>
        <p:spPr>
          <a:xfrm>
            <a:off x="7160450" y="1740113"/>
            <a:ext cx="1927860" cy="785495"/>
          </a:xfrm>
          <a:custGeom>
            <a:avLst/>
            <a:gdLst/>
            <a:ahLst/>
            <a:cxnLst/>
            <a:rect l="l" t="t" r="r" b="b"/>
            <a:pathLst>
              <a:path w="1927859" h="785494">
                <a:moveTo>
                  <a:pt x="1927302" y="785007"/>
                </a:moveTo>
                <a:lnTo>
                  <a:pt x="0" y="740993"/>
                </a:lnTo>
                <a:lnTo>
                  <a:pt x="0" y="73361"/>
                </a:lnTo>
                <a:lnTo>
                  <a:pt x="39539" y="36685"/>
                </a:lnTo>
                <a:lnTo>
                  <a:pt x="32948" y="0"/>
                </a:lnTo>
                <a:lnTo>
                  <a:pt x="1162971" y="0"/>
                </a:lnTo>
                <a:lnTo>
                  <a:pt x="1146496" y="36685"/>
                </a:lnTo>
                <a:lnTo>
                  <a:pt x="1162971" y="99043"/>
                </a:lnTo>
                <a:lnTo>
                  <a:pt x="1202510" y="183418"/>
                </a:lnTo>
                <a:lnTo>
                  <a:pt x="1136614" y="190747"/>
                </a:lnTo>
                <a:lnTo>
                  <a:pt x="1100374" y="249440"/>
                </a:lnTo>
                <a:lnTo>
                  <a:pt x="1080610" y="330141"/>
                </a:lnTo>
                <a:lnTo>
                  <a:pt x="952118" y="348484"/>
                </a:lnTo>
                <a:lnTo>
                  <a:pt x="981774" y="425520"/>
                </a:lnTo>
                <a:lnTo>
                  <a:pt x="1304635" y="542906"/>
                </a:lnTo>
                <a:lnTo>
                  <a:pt x="1398917" y="542906"/>
                </a:lnTo>
                <a:lnTo>
                  <a:pt x="1396889" y="550245"/>
                </a:lnTo>
                <a:lnTo>
                  <a:pt x="1927302" y="550245"/>
                </a:lnTo>
                <a:lnTo>
                  <a:pt x="1927302" y="785007"/>
                </a:lnTo>
                <a:close/>
              </a:path>
              <a:path w="1927859" h="785494">
                <a:moveTo>
                  <a:pt x="1417163" y="476873"/>
                </a:moveTo>
                <a:lnTo>
                  <a:pt x="1360640" y="476873"/>
                </a:lnTo>
                <a:lnTo>
                  <a:pt x="1393588" y="377830"/>
                </a:lnTo>
                <a:lnTo>
                  <a:pt x="1423245" y="454866"/>
                </a:lnTo>
                <a:lnTo>
                  <a:pt x="1417163" y="476873"/>
                </a:lnTo>
                <a:close/>
              </a:path>
              <a:path w="1927859" h="785494">
                <a:moveTo>
                  <a:pt x="1927302" y="550245"/>
                </a:moveTo>
                <a:lnTo>
                  <a:pt x="1396889" y="550245"/>
                </a:lnTo>
                <a:lnTo>
                  <a:pt x="1548436" y="377830"/>
                </a:lnTo>
                <a:lnTo>
                  <a:pt x="1660445" y="440198"/>
                </a:lnTo>
                <a:lnTo>
                  <a:pt x="1695044" y="440198"/>
                </a:lnTo>
                <a:lnTo>
                  <a:pt x="1709867" y="491552"/>
                </a:lnTo>
                <a:lnTo>
                  <a:pt x="1785650" y="491552"/>
                </a:lnTo>
                <a:lnTo>
                  <a:pt x="1805410" y="506220"/>
                </a:lnTo>
                <a:lnTo>
                  <a:pt x="1927302" y="506220"/>
                </a:lnTo>
                <a:lnTo>
                  <a:pt x="1927302" y="550245"/>
                </a:lnTo>
                <a:close/>
              </a:path>
              <a:path w="1927859" h="785494">
                <a:moveTo>
                  <a:pt x="1398917" y="542906"/>
                </a:moveTo>
                <a:lnTo>
                  <a:pt x="1304635" y="542906"/>
                </a:lnTo>
                <a:lnTo>
                  <a:pt x="1301345" y="484213"/>
                </a:lnTo>
                <a:lnTo>
                  <a:pt x="1330992" y="385169"/>
                </a:lnTo>
                <a:lnTo>
                  <a:pt x="1360640" y="476873"/>
                </a:lnTo>
                <a:lnTo>
                  <a:pt x="1417163" y="476873"/>
                </a:lnTo>
                <a:lnTo>
                  <a:pt x="1398917" y="542906"/>
                </a:lnTo>
                <a:close/>
              </a:path>
              <a:path w="1927859" h="785494">
                <a:moveTo>
                  <a:pt x="1695044" y="440198"/>
                </a:moveTo>
                <a:lnTo>
                  <a:pt x="1660445" y="440198"/>
                </a:lnTo>
                <a:lnTo>
                  <a:pt x="1680219" y="388834"/>
                </a:lnTo>
                <a:lnTo>
                  <a:pt x="1695044" y="440198"/>
                </a:lnTo>
                <a:close/>
              </a:path>
              <a:path w="1927859" h="785494">
                <a:moveTo>
                  <a:pt x="1927302" y="506220"/>
                </a:moveTo>
                <a:lnTo>
                  <a:pt x="1805410" y="506220"/>
                </a:lnTo>
                <a:lnTo>
                  <a:pt x="1854823" y="447527"/>
                </a:lnTo>
                <a:lnTo>
                  <a:pt x="1927302" y="447527"/>
                </a:lnTo>
                <a:lnTo>
                  <a:pt x="1927302" y="506220"/>
                </a:lnTo>
                <a:close/>
              </a:path>
              <a:path w="1927859" h="785494">
                <a:moveTo>
                  <a:pt x="1785650" y="491552"/>
                </a:moveTo>
                <a:lnTo>
                  <a:pt x="1709867" y="491552"/>
                </a:lnTo>
                <a:lnTo>
                  <a:pt x="1755989" y="469534"/>
                </a:lnTo>
                <a:lnTo>
                  <a:pt x="1785650" y="491552"/>
                </a:lnTo>
                <a:close/>
              </a:path>
            </a:pathLst>
          </a:custGeom>
          <a:solidFill>
            <a:srgbClr val="C17AA0"/>
          </a:solidFill>
        </p:spPr>
        <p:txBody>
          <a:bodyPr wrap="square" lIns="0" tIns="0" rIns="0" bIns="0" rtlCol="0"/>
          <a:lstStyle/>
          <a:p>
            <a:endParaRPr/>
          </a:p>
        </p:txBody>
      </p:sp>
      <p:sp>
        <p:nvSpPr>
          <p:cNvPr id="40" name="object 40"/>
          <p:cNvSpPr/>
          <p:nvPr/>
        </p:nvSpPr>
        <p:spPr>
          <a:xfrm>
            <a:off x="7384477" y="1751116"/>
            <a:ext cx="1380490" cy="1427480"/>
          </a:xfrm>
          <a:custGeom>
            <a:avLst/>
            <a:gdLst/>
            <a:ahLst/>
            <a:cxnLst/>
            <a:rect l="l" t="t" r="r" b="b"/>
            <a:pathLst>
              <a:path w="1380490" h="1427480">
                <a:moveTo>
                  <a:pt x="592261" y="179743"/>
                </a:moveTo>
                <a:lnTo>
                  <a:pt x="230616" y="179743"/>
                </a:lnTo>
                <a:lnTo>
                  <a:pt x="260273" y="113721"/>
                </a:lnTo>
                <a:lnTo>
                  <a:pt x="319569" y="22007"/>
                </a:lnTo>
                <a:lnTo>
                  <a:pt x="424995" y="0"/>
                </a:lnTo>
                <a:lnTo>
                  <a:pt x="500773" y="7339"/>
                </a:lnTo>
                <a:lnTo>
                  <a:pt x="543604" y="66032"/>
                </a:lnTo>
                <a:lnTo>
                  <a:pt x="556778" y="113721"/>
                </a:lnTo>
                <a:lnTo>
                  <a:pt x="589726" y="161400"/>
                </a:lnTo>
                <a:lnTo>
                  <a:pt x="592261" y="179743"/>
                </a:lnTo>
                <a:close/>
              </a:path>
              <a:path w="1380490" h="1427480">
                <a:moveTo>
                  <a:pt x="273447" y="1423292"/>
                </a:moveTo>
                <a:lnTo>
                  <a:pt x="164729" y="1415953"/>
                </a:lnTo>
                <a:lnTo>
                  <a:pt x="187795" y="1335253"/>
                </a:lnTo>
                <a:lnTo>
                  <a:pt x="214152" y="1221541"/>
                </a:lnTo>
                <a:lnTo>
                  <a:pt x="210852" y="1122498"/>
                </a:lnTo>
                <a:lnTo>
                  <a:pt x="207560" y="994108"/>
                </a:lnTo>
                <a:lnTo>
                  <a:pt x="177904" y="851040"/>
                </a:lnTo>
                <a:lnTo>
                  <a:pt x="135082" y="803350"/>
                </a:lnTo>
                <a:lnTo>
                  <a:pt x="108726" y="660292"/>
                </a:lnTo>
                <a:lnTo>
                  <a:pt x="115308" y="539241"/>
                </a:lnTo>
                <a:lnTo>
                  <a:pt x="125199" y="476873"/>
                </a:lnTo>
                <a:lnTo>
                  <a:pt x="112016" y="381505"/>
                </a:lnTo>
                <a:lnTo>
                  <a:pt x="141664" y="337480"/>
                </a:lnTo>
                <a:lnTo>
                  <a:pt x="105425" y="330141"/>
                </a:lnTo>
                <a:lnTo>
                  <a:pt x="36248" y="260444"/>
                </a:lnTo>
                <a:lnTo>
                  <a:pt x="0" y="190747"/>
                </a:lnTo>
                <a:lnTo>
                  <a:pt x="42829" y="143068"/>
                </a:lnTo>
                <a:lnTo>
                  <a:pt x="128491" y="139393"/>
                </a:lnTo>
                <a:lnTo>
                  <a:pt x="230616" y="179743"/>
                </a:lnTo>
                <a:lnTo>
                  <a:pt x="592261" y="179743"/>
                </a:lnTo>
                <a:lnTo>
                  <a:pt x="596317" y="209090"/>
                </a:lnTo>
                <a:lnTo>
                  <a:pt x="745663" y="209090"/>
                </a:lnTo>
                <a:lnTo>
                  <a:pt x="767630" y="227433"/>
                </a:lnTo>
                <a:lnTo>
                  <a:pt x="754448" y="271458"/>
                </a:lnTo>
                <a:lnTo>
                  <a:pt x="645730" y="374166"/>
                </a:lnTo>
                <a:lnTo>
                  <a:pt x="569961" y="385169"/>
                </a:lnTo>
                <a:lnTo>
                  <a:pt x="566661" y="447527"/>
                </a:lnTo>
                <a:lnTo>
                  <a:pt x="990331" y="447527"/>
                </a:lnTo>
                <a:lnTo>
                  <a:pt x="1090491" y="506220"/>
                </a:lnTo>
                <a:lnTo>
                  <a:pt x="1231414" y="506220"/>
                </a:lnTo>
                <a:lnTo>
                  <a:pt x="1255223" y="557584"/>
                </a:lnTo>
                <a:lnTo>
                  <a:pt x="1327712" y="557584"/>
                </a:lnTo>
                <a:lnTo>
                  <a:pt x="1380414" y="586920"/>
                </a:lnTo>
                <a:lnTo>
                  <a:pt x="1363940" y="645614"/>
                </a:lnTo>
                <a:lnTo>
                  <a:pt x="1304635" y="660292"/>
                </a:lnTo>
                <a:lnTo>
                  <a:pt x="1288170" y="722650"/>
                </a:lnTo>
                <a:lnTo>
                  <a:pt x="1352070" y="895064"/>
                </a:lnTo>
                <a:lnTo>
                  <a:pt x="635848" y="895064"/>
                </a:lnTo>
                <a:lnTo>
                  <a:pt x="637493" y="902394"/>
                </a:lnTo>
                <a:lnTo>
                  <a:pt x="583134" y="902394"/>
                </a:lnTo>
                <a:lnTo>
                  <a:pt x="582871" y="917072"/>
                </a:lnTo>
                <a:lnTo>
                  <a:pt x="299804" y="917072"/>
                </a:lnTo>
                <a:lnTo>
                  <a:pt x="293212" y="964761"/>
                </a:lnTo>
                <a:lnTo>
                  <a:pt x="306395" y="1063805"/>
                </a:lnTo>
                <a:lnTo>
                  <a:pt x="296512" y="1151844"/>
                </a:lnTo>
                <a:lnTo>
                  <a:pt x="307052" y="1195859"/>
                </a:lnTo>
                <a:lnTo>
                  <a:pt x="270156" y="1195859"/>
                </a:lnTo>
                <a:lnTo>
                  <a:pt x="270156" y="1324249"/>
                </a:lnTo>
                <a:lnTo>
                  <a:pt x="273447" y="1423292"/>
                </a:lnTo>
                <a:close/>
              </a:path>
              <a:path w="1380490" h="1427480">
                <a:moveTo>
                  <a:pt x="745663" y="209090"/>
                </a:moveTo>
                <a:lnTo>
                  <a:pt x="596317" y="209090"/>
                </a:lnTo>
                <a:lnTo>
                  <a:pt x="645730" y="172414"/>
                </a:lnTo>
                <a:lnTo>
                  <a:pt x="714917" y="183418"/>
                </a:lnTo>
                <a:lnTo>
                  <a:pt x="745663" y="209090"/>
                </a:lnTo>
                <a:close/>
              </a:path>
              <a:path w="1380490" h="1427480">
                <a:moveTo>
                  <a:pt x="990331" y="447527"/>
                </a:moveTo>
                <a:lnTo>
                  <a:pt x="566661" y="447527"/>
                </a:lnTo>
                <a:lnTo>
                  <a:pt x="662204" y="410851"/>
                </a:lnTo>
                <a:lnTo>
                  <a:pt x="744565" y="410851"/>
                </a:lnTo>
                <a:lnTo>
                  <a:pt x="840109" y="355823"/>
                </a:lnTo>
                <a:lnTo>
                  <a:pt x="919178" y="385169"/>
                </a:lnTo>
                <a:lnTo>
                  <a:pt x="965300" y="432859"/>
                </a:lnTo>
                <a:lnTo>
                  <a:pt x="990331" y="447527"/>
                </a:lnTo>
                <a:close/>
              </a:path>
              <a:path w="1380490" h="1427480">
                <a:moveTo>
                  <a:pt x="1231414" y="506220"/>
                </a:moveTo>
                <a:lnTo>
                  <a:pt x="1090491" y="506220"/>
                </a:lnTo>
                <a:lnTo>
                  <a:pt x="1202509" y="443862"/>
                </a:lnTo>
                <a:lnTo>
                  <a:pt x="1231414" y="506220"/>
                </a:lnTo>
                <a:close/>
              </a:path>
              <a:path w="1380490" h="1427480">
                <a:moveTo>
                  <a:pt x="1327712" y="557584"/>
                </a:moveTo>
                <a:lnTo>
                  <a:pt x="1255223" y="557584"/>
                </a:lnTo>
                <a:lnTo>
                  <a:pt x="1314527" y="550245"/>
                </a:lnTo>
                <a:lnTo>
                  <a:pt x="1327712" y="557584"/>
                </a:lnTo>
                <a:close/>
              </a:path>
              <a:path w="1380490" h="1427480">
                <a:moveTo>
                  <a:pt x="846700" y="1404950"/>
                </a:moveTo>
                <a:lnTo>
                  <a:pt x="767630" y="1397620"/>
                </a:lnTo>
                <a:lnTo>
                  <a:pt x="764339" y="1342592"/>
                </a:lnTo>
                <a:lnTo>
                  <a:pt x="751156" y="1294903"/>
                </a:lnTo>
                <a:lnTo>
                  <a:pt x="761039" y="1159173"/>
                </a:lnTo>
                <a:lnTo>
                  <a:pt x="744565" y="1140841"/>
                </a:lnTo>
                <a:lnTo>
                  <a:pt x="741274" y="1093151"/>
                </a:lnTo>
                <a:lnTo>
                  <a:pt x="705035" y="898729"/>
                </a:lnTo>
                <a:lnTo>
                  <a:pt x="635848" y="895064"/>
                </a:lnTo>
                <a:lnTo>
                  <a:pt x="1352070" y="895064"/>
                </a:lnTo>
                <a:lnTo>
                  <a:pt x="1365663" y="931740"/>
                </a:lnTo>
                <a:lnTo>
                  <a:pt x="1074017" y="931740"/>
                </a:lnTo>
                <a:lnTo>
                  <a:pt x="1067935" y="953758"/>
                </a:lnTo>
                <a:lnTo>
                  <a:pt x="1024604" y="953758"/>
                </a:lnTo>
                <a:lnTo>
                  <a:pt x="1024526" y="957422"/>
                </a:lnTo>
                <a:lnTo>
                  <a:pt x="800578" y="957422"/>
                </a:lnTo>
                <a:lnTo>
                  <a:pt x="830227" y="1096816"/>
                </a:lnTo>
                <a:lnTo>
                  <a:pt x="800578" y="1188520"/>
                </a:lnTo>
                <a:lnTo>
                  <a:pt x="830227" y="1316910"/>
                </a:lnTo>
                <a:lnTo>
                  <a:pt x="846700" y="1404950"/>
                </a:lnTo>
                <a:close/>
              </a:path>
              <a:path w="1380490" h="1427480">
                <a:moveTo>
                  <a:pt x="606200" y="1173852"/>
                </a:moveTo>
                <a:lnTo>
                  <a:pt x="602900" y="1063805"/>
                </a:lnTo>
                <a:lnTo>
                  <a:pt x="583134" y="902394"/>
                </a:lnTo>
                <a:lnTo>
                  <a:pt x="637493" y="902394"/>
                </a:lnTo>
                <a:lnTo>
                  <a:pt x="645730" y="939079"/>
                </a:lnTo>
                <a:lnTo>
                  <a:pt x="632556" y="1005112"/>
                </a:lnTo>
                <a:lnTo>
                  <a:pt x="652322" y="1162848"/>
                </a:lnTo>
                <a:lnTo>
                  <a:pt x="606200" y="1173852"/>
                </a:lnTo>
                <a:close/>
              </a:path>
              <a:path w="1380490" h="1427480">
                <a:moveTo>
                  <a:pt x="359109" y="1155509"/>
                </a:moveTo>
                <a:lnTo>
                  <a:pt x="329461" y="1148170"/>
                </a:lnTo>
                <a:lnTo>
                  <a:pt x="332752" y="1074808"/>
                </a:lnTo>
                <a:lnTo>
                  <a:pt x="326160" y="983104"/>
                </a:lnTo>
                <a:lnTo>
                  <a:pt x="299804" y="917072"/>
                </a:lnTo>
                <a:lnTo>
                  <a:pt x="582871" y="917072"/>
                </a:lnTo>
                <a:lnTo>
                  <a:pt x="582147" y="957422"/>
                </a:lnTo>
                <a:lnTo>
                  <a:pt x="467826" y="957422"/>
                </a:lnTo>
                <a:lnTo>
                  <a:pt x="418179" y="1041797"/>
                </a:lnTo>
                <a:lnTo>
                  <a:pt x="375582" y="1041797"/>
                </a:lnTo>
                <a:lnTo>
                  <a:pt x="398638" y="1140841"/>
                </a:lnTo>
                <a:lnTo>
                  <a:pt x="359109" y="1155509"/>
                </a:lnTo>
                <a:close/>
              </a:path>
              <a:path w="1380490" h="1427480">
                <a:moveTo>
                  <a:pt x="1284870" y="1034458"/>
                </a:moveTo>
                <a:lnTo>
                  <a:pt x="1222274" y="994108"/>
                </a:lnTo>
                <a:lnTo>
                  <a:pt x="1074017" y="931740"/>
                </a:lnTo>
                <a:lnTo>
                  <a:pt x="1365663" y="931740"/>
                </a:lnTo>
                <a:lnTo>
                  <a:pt x="1373823" y="953758"/>
                </a:lnTo>
                <a:lnTo>
                  <a:pt x="1360648" y="994108"/>
                </a:lnTo>
                <a:lnTo>
                  <a:pt x="1284870" y="1034458"/>
                </a:lnTo>
                <a:close/>
              </a:path>
              <a:path w="1380490" h="1427480">
                <a:moveTo>
                  <a:pt x="1060844" y="979429"/>
                </a:moveTo>
                <a:lnTo>
                  <a:pt x="1024604" y="953758"/>
                </a:lnTo>
                <a:lnTo>
                  <a:pt x="1067935" y="953758"/>
                </a:lnTo>
                <a:lnTo>
                  <a:pt x="1060844" y="979429"/>
                </a:lnTo>
                <a:close/>
              </a:path>
              <a:path w="1380490" h="1427480">
                <a:moveTo>
                  <a:pt x="543604" y="1426957"/>
                </a:moveTo>
                <a:lnTo>
                  <a:pt x="520539" y="1247213"/>
                </a:lnTo>
                <a:lnTo>
                  <a:pt x="484300" y="1111494"/>
                </a:lnTo>
                <a:lnTo>
                  <a:pt x="467826" y="957422"/>
                </a:lnTo>
                <a:lnTo>
                  <a:pt x="582147" y="957422"/>
                </a:lnTo>
                <a:lnTo>
                  <a:pt x="579844" y="1085812"/>
                </a:lnTo>
                <a:lnTo>
                  <a:pt x="593017" y="1166512"/>
                </a:lnTo>
                <a:lnTo>
                  <a:pt x="583134" y="1232545"/>
                </a:lnTo>
                <a:lnTo>
                  <a:pt x="602900" y="1316910"/>
                </a:lnTo>
                <a:lnTo>
                  <a:pt x="635848" y="1419628"/>
                </a:lnTo>
                <a:lnTo>
                  <a:pt x="543604" y="1426957"/>
                </a:lnTo>
                <a:close/>
              </a:path>
              <a:path w="1380490" h="1427480">
                <a:moveTo>
                  <a:pt x="906004" y="1056465"/>
                </a:moveTo>
                <a:lnTo>
                  <a:pt x="856583" y="1041797"/>
                </a:lnTo>
                <a:lnTo>
                  <a:pt x="800578" y="957422"/>
                </a:lnTo>
                <a:lnTo>
                  <a:pt x="1024526" y="957422"/>
                </a:lnTo>
                <a:lnTo>
                  <a:pt x="1023586" y="1001437"/>
                </a:lnTo>
                <a:lnTo>
                  <a:pt x="942244" y="1001437"/>
                </a:lnTo>
                <a:lnTo>
                  <a:pt x="906004" y="1056465"/>
                </a:lnTo>
                <a:close/>
              </a:path>
              <a:path w="1380490" h="1427480">
                <a:moveTo>
                  <a:pt x="1057552" y="1397620"/>
                </a:moveTo>
                <a:lnTo>
                  <a:pt x="1008130" y="1390281"/>
                </a:lnTo>
                <a:lnTo>
                  <a:pt x="985066" y="1338928"/>
                </a:lnTo>
                <a:lnTo>
                  <a:pt x="971891" y="1210537"/>
                </a:lnTo>
                <a:lnTo>
                  <a:pt x="945535" y="1126162"/>
                </a:lnTo>
                <a:lnTo>
                  <a:pt x="942244" y="1001437"/>
                </a:lnTo>
                <a:lnTo>
                  <a:pt x="1023586" y="1001437"/>
                </a:lnTo>
                <a:lnTo>
                  <a:pt x="1021313" y="1107820"/>
                </a:lnTo>
                <a:lnTo>
                  <a:pt x="1018013" y="1210537"/>
                </a:lnTo>
                <a:lnTo>
                  <a:pt x="1070727" y="1349931"/>
                </a:lnTo>
                <a:lnTo>
                  <a:pt x="1057552" y="1397620"/>
                </a:lnTo>
                <a:close/>
              </a:path>
              <a:path w="1380490" h="1427480">
                <a:moveTo>
                  <a:pt x="405229" y="1063805"/>
                </a:moveTo>
                <a:lnTo>
                  <a:pt x="375582" y="1041797"/>
                </a:lnTo>
                <a:lnTo>
                  <a:pt x="418179" y="1041797"/>
                </a:lnTo>
                <a:lnTo>
                  <a:pt x="405229" y="1063805"/>
                </a:lnTo>
                <a:close/>
              </a:path>
              <a:path w="1380490" h="1427480">
                <a:moveTo>
                  <a:pt x="309687" y="1206863"/>
                </a:moveTo>
                <a:lnTo>
                  <a:pt x="270156" y="1195859"/>
                </a:lnTo>
                <a:lnTo>
                  <a:pt x="307052" y="1195859"/>
                </a:lnTo>
                <a:lnTo>
                  <a:pt x="309687" y="1206863"/>
                </a:lnTo>
                <a:close/>
              </a:path>
            </a:pathLst>
          </a:custGeom>
          <a:solidFill>
            <a:srgbClr val="7F6000"/>
          </a:solidFill>
        </p:spPr>
        <p:txBody>
          <a:bodyPr wrap="square" lIns="0" tIns="0" rIns="0" bIns="0" rtlCol="0"/>
          <a:lstStyle/>
          <a:p>
            <a:endParaRPr/>
          </a:p>
        </p:txBody>
      </p:sp>
      <p:sp>
        <p:nvSpPr>
          <p:cNvPr id="41" name="object 41"/>
          <p:cNvSpPr/>
          <p:nvPr/>
        </p:nvSpPr>
        <p:spPr>
          <a:xfrm>
            <a:off x="5607149" y="2034144"/>
            <a:ext cx="509270" cy="1209040"/>
          </a:xfrm>
          <a:custGeom>
            <a:avLst/>
            <a:gdLst/>
            <a:ahLst/>
            <a:cxnLst/>
            <a:rect l="l" t="t" r="r" b="b"/>
            <a:pathLst>
              <a:path w="509270" h="1209039">
                <a:moveTo>
                  <a:pt x="0" y="0"/>
                </a:moveTo>
                <a:lnTo>
                  <a:pt x="508780" y="0"/>
                </a:lnTo>
                <a:lnTo>
                  <a:pt x="508780" y="1208980"/>
                </a:lnTo>
                <a:lnTo>
                  <a:pt x="0" y="1208980"/>
                </a:lnTo>
                <a:lnTo>
                  <a:pt x="0" y="0"/>
                </a:lnTo>
                <a:close/>
              </a:path>
            </a:pathLst>
          </a:custGeom>
          <a:solidFill>
            <a:srgbClr val="CCCCCC"/>
          </a:solidFill>
        </p:spPr>
        <p:txBody>
          <a:bodyPr wrap="square" lIns="0" tIns="0" rIns="0" bIns="0" rtlCol="0"/>
          <a:lstStyle/>
          <a:p>
            <a:endParaRPr/>
          </a:p>
        </p:txBody>
      </p:sp>
      <p:sp>
        <p:nvSpPr>
          <p:cNvPr id="42" name="object 42"/>
          <p:cNvSpPr/>
          <p:nvPr/>
        </p:nvSpPr>
        <p:spPr>
          <a:xfrm>
            <a:off x="6115930" y="1717625"/>
            <a:ext cx="316865" cy="1525905"/>
          </a:xfrm>
          <a:custGeom>
            <a:avLst/>
            <a:gdLst/>
            <a:ahLst/>
            <a:cxnLst/>
            <a:rect l="l" t="t" r="r" b="b"/>
            <a:pathLst>
              <a:path w="316864" h="1525905">
                <a:moveTo>
                  <a:pt x="0" y="1525499"/>
                </a:moveTo>
                <a:lnTo>
                  <a:pt x="0" y="316519"/>
                </a:lnTo>
                <a:lnTo>
                  <a:pt x="316519" y="0"/>
                </a:lnTo>
                <a:lnTo>
                  <a:pt x="316519" y="1208980"/>
                </a:lnTo>
                <a:lnTo>
                  <a:pt x="0" y="1525499"/>
                </a:lnTo>
                <a:close/>
              </a:path>
            </a:pathLst>
          </a:custGeom>
          <a:solidFill>
            <a:srgbClr val="A3A3A3"/>
          </a:solidFill>
        </p:spPr>
        <p:txBody>
          <a:bodyPr wrap="square" lIns="0" tIns="0" rIns="0" bIns="0" rtlCol="0"/>
          <a:lstStyle/>
          <a:p>
            <a:endParaRPr/>
          </a:p>
        </p:txBody>
      </p:sp>
      <p:sp>
        <p:nvSpPr>
          <p:cNvPr id="43" name="object 43"/>
          <p:cNvSpPr/>
          <p:nvPr/>
        </p:nvSpPr>
        <p:spPr>
          <a:xfrm>
            <a:off x="5607149" y="1717625"/>
            <a:ext cx="825500" cy="316865"/>
          </a:xfrm>
          <a:custGeom>
            <a:avLst/>
            <a:gdLst/>
            <a:ahLst/>
            <a:cxnLst/>
            <a:rect l="l" t="t" r="r" b="b"/>
            <a:pathLst>
              <a:path w="825500" h="316864">
                <a:moveTo>
                  <a:pt x="508780" y="316519"/>
                </a:moveTo>
                <a:lnTo>
                  <a:pt x="0" y="316519"/>
                </a:lnTo>
                <a:lnTo>
                  <a:pt x="316519" y="0"/>
                </a:lnTo>
                <a:lnTo>
                  <a:pt x="825299" y="0"/>
                </a:lnTo>
                <a:lnTo>
                  <a:pt x="508780" y="316519"/>
                </a:lnTo>
                <a:close/>
              </a:path>
            </a:pathLst>
          </a:custGeom>
          <a:solidFill>
            <a:srgbClr val="D6D6D6"/>
          </a:solidFill>
        </p:spPr>
        <p:txBody>
          <a:bodyPr wrap="square" lIns="0" tIns="0" rIns="0" bIns="0" rtlCol="0"/>
          <a:lstStyle/>
          <a:p>
            <a:endParaRPr/>
          </a:p>
        </p:txBody>
      </p:sp>
      <p:sp>
        <p:nvSpPr>
          <p:cNvPr id="44" name="object 44"/>
          <p:cNvSpPr/>
          <p:nvPr/>
        </p:nvSpPr>
        <p:spPr>
          <a:xfrm>
            <a:off x="5607149" y="1717625"/>
            <a:ext cx="825500" cy="1525905"/>
          </a:xfrm>
          <a:custGeom>
            <a:avLst/>
            <a:gdLst/>
            <a:ahLst/>
            <a:cxnLst/>
            <a:rect l="l" t="t" r="r" b="b"/>
            <a:pathLst>
              <a:path w="825500" h="1525905">
                <a:moveTo>
                  <a:pt x="0" y="316519"/>
                </a:moveTo>
                <a:lnTo>
                  <a:pt x="316519" y="0"/>
                </a:lnTo>
                <a:lnTo>
                  <a:pt x="825299" y="0"/>
                </a:lnTo>
                <a:lnTo>
                  <a:pt x="825299" y="1208980"/>
                </a:lnTo>
                <a:lnTo>
                  <a:pt x="508780" y="1525499"/>
                </a:lnTo>
                <a:lnTo>
                  <a:pt x="0" y="1525499"/>
                </a:lnTo>
                <a:lnTo>
                  <a:pt x="0" y="316519"/>
                </a:lnTo>
                <a:close/>
              </a:path>
            </a:pathLst>
          </a:custGeom>
          <a:ln w="9524">
            <a:solidFill>
              <a:srgbClr val="666666"/>
            </a:solidFill>
          </a:ln>
        </p:spPr>
        <p:txBody>
          <a:bodyPr wrap="square" lIns="0" tIns="0" rIns="0" bIns="0" rtlCol="0"/>
          <a:lstStyle/>
          <a:p>
            <a:endParaRPr/>
          </a:p>
        </p:txBody>
      </p:sp>
      <p:sp>
        <p:nvSpPr>
          <p:cNvPr id="45" name="object 45"/>
          <p:cNvSpPr/>
          <p:nvPr/>
        </p:nvSpPr>
        <p:spPr>
          <a:xfrm>
            <a:off x="5607149" y="1717625"/>
            <a:ext cx="825500" cy="316865"/>
          </a:xfrm>
          <a:custGeom>
            <a:avLst/>
            <a:gdLst/>
            <a:ahLst/>
            <a:cxnLst/>
            <a:rect l="l" t="t" r="r" b="b"/>
            <a:pathLst>
              <a:path w="825500" h="316864">
                <a:moveTo>
                  <a:pt x="0" y="316519"/>
                </a:moveTo>
                <a:lnTo>
                  <a:pt x="508780" y="316519"/>
                </a:lnTo>
                <a:lnTo>
                  <a:pt x="825299" y="0"/>
                </a:lnTo>
              </a:path>
            </a:pathLst>
          </a:custGeom>
          <a:ln w="9524">
            <a:solidFill>
              <a:srgbClr val="666666"/>
            </a:solidFill>
          </a:ln>
        </p:spPr>
        <p:txBody>
          <a:bodyPr wrap="square" lIns="0" tIns="0" rIns="0" bIns="0" rtlCol="0"/>
          <a:lstStyle/>
          <a:p>
            <a:endParaRPr/>
          </a:p>
        </p:txBody>
      </p:sp>
      <p:sp>
        <p:nvSpPr>
          <p:cNvPr id="46" name="object 46"/>
          <p:cNvSpPr/>
          <p:nvPr/>
        </p:nvSpPr>
        <p:spPr>
          <a:xfrm>
            <a:off x="6115930" y="2034144"/>
            <a:ext cx="0" cy="1209040"/>
          </a:xfrm>
          <a:custGeom>
            <a:avLst/>
            <a:gdLst/>
            <a:ahLst/>
            <a:cxnLst/>
            <a:rect l="l" t="t" r="r" b="b"/>
            <a:pathLst>
              <a:path h="1209039">
                <a:moveTo>
                  <a:pt x="0" y="0"/>
                </a:moveTo>
                <a:lnTo>
                  <a:pt x="0" y="1208980"/>
                </a:lnTo>
              </a:path>
            </a:pathLst>
          </a:custGeom>
          <a:ln w="9524">
            <a:solidFill>
              <a:srgbClr val="666666"/>
            </a:solidFill>
          </a:ln>
        </p:spPr>
        <p:txBody>
          <a:bodyPr wrap="square" lIns="0" tIns="0" rIns="0" bIns="0" rtlCol="0"/>
          <a:lstStyle/>
          <a:p>
            <a:endParaRPr/>
          </a:p>
        </p:txBody>
      </p:sp>
      <p:sp>
        <p:nvSpPr>
          <p:cNvPr id="47" name="object 47"/>
          <p:cNvSpPr txBox="1"/>
          <p:nvPr/>
        </p:nvSpPr>
        <p:spPr>
          <a:xfrm>
            <a:off x="5574670" y="3411938"/>
            <a:ext cx="824865" cy="448309"/>
          </a:xfrm>
          <a:prstGeom prst="rect">
            <a:avLst/>
          </a:prstGeom>
        </p:spPr>
        <p:txBody>
          <a:bodyPr vert="horz" wrap="square" lIns="0" tIns="22860" rIns="0" bIns="0" rtlCol="0">
            <a:spAutoFit/>
          </a:bodyPr>
          <a:lstStyle/>
          <a:p>
            <a:pPr marL="12700" marR="5080" indent="98425">
              <a:lnSpc>
                <a:spcPts val="1650"/>
              </a:lnSpc>
              <a:spcBef>
                <a:spcPts val="180"/>
              </a:spcBef>
            </a:pPr>
            <a:r>
              <a:rPr sz="1400" spc="-5" dirty="0">
                <a:latin typeface="Arial"/>
                <a:cs typeface="Arial"/>
              </a:rPr>
              <a:t>Scores:  </a:t>
            </a:r>
            <a:r>
              <a:rPr sz="1400" dirty="0">
                <a:latin typeface="Arial"/>
                <a:cs typeface="Arial"/>
              </a:rPr>
              <a:t>C x H x</a:t>
            </a:r>
            <a:r>
              <a:rPr sz="1400" spc="-120" dirty="0">
                <a:latin typeface="Arial"/>
                <a:cs typeface="Arial"/>
              </a:rPr>
              <a:t> </a:t>
            </a:r>
            <a:r>
              <a:rPr sz="1400" dirty="0">
                <a:latin typeface="Arial"/>
                <a:cs typeface="Arial"/>
              </a:rPr>
              <a:t>W</a:t>
            </a:r>
            <a:endParaRPr sz="1400">
              <a:latin typeface="Arial"/>
              <a:cs typeface="Arial"/>
            </a:endParaRPr>
          </a:p>
        </p:txBody>
      </p:sp>
      <p:sp>
        <p:nvSpPr>
          <p:cNvPr id="48" name="object 48"/>
          <p:cNvSpPr/>
          <p:nvPr/>
        </p:nvSpPr>
        <p:spPr>
          <a:xfrm>
            <a:off x="6590549" y="2592299"/>
            <a:ext cx="260350" cy="0"/>
          </a:xfrm>
          <a:custGeom>
            <a:avLst/>
            <a:gdLst/>
            <a:ahLst/>
            <a:cxnLst/>
            <a:rect l="l" t="t" r="r" b="b"/>
            <a:pathLst>
              <a:path w="260350">
                <a:moveTo>
                  <a:pt x="0" y="0"/>
                </a:moveTo>
                <a:lnTo>
                  <a:pt x="259799" y="0"/>
                </a:lnTo>
              </a:path>
            </a:pathLst>
          </a:custGeom>
          <a:ln w="19049">
            <a:solidFill>
              <a:srgbClr val="666666"/>
            </a:solidFill>
          </a:ln>
        </p:spPr>
        <p:txBody>
          <a:bodyPr wrap="square" lIns="0" tIns="0" rIns="0" bIns="0" rtlCol="0"/>
          <a:lstStyle/>
          <a:p>
            <a:endParaRPr/>
          </a:p>
        </p:txBody>
      </p:sp>
      <p:sp>
        <p:nvSpPr>
          <p:cNvPr id="49" name="object 49"/>
          <p:cNvSpPr/>
          <p:nvPr/>
        </p:nvSpPr>
        <p:spPr>
          <a:xfrm>
            <a:off x="6840825" y="2551309"/>
            <a:ext cx="105500" cy="81980"/>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50" name="object 50"/>
          <p:cNvSpPr txBox="1"/>
          <p:nvPr/>
        </p:nvSpPr>
        <p:spPr>
          <a:xfrm>
            <a:off x="6451530" y="2292512"/>
            <a:ext cx="61849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argmax</a:t>
            </a:r>
            <a:endParaRPr sz="1400">
              <a:latin typeface="Arial"/>
              <a:cs typeface="Arial"/>
            </a:endParaRPr>
          </a:p>
        </p:txBody>
      </p:sp>
      <p:sp>
        <p:nvSpPr>
          <p:cNvPr id="51" name="object 51"/>
          <p:cNvSpPr txBox="1"/>
          <p:nvPr/>
        </p:nvSpPr>
        <p:spPr>
          <a:xfrm>
            <a:off x="7698917" y="3371438"/>
            <a:ext cx="952500" cy="448309"/>
          </a:xfrm>
          <a:prstGeom prst="rect">
            <a:avLst/>
          </a:prstGeom>
        </p:spPr>
        <p:txBody>
          <a:bodyPr vert="horz" wrap="square" lIns="0" tIns="22860" rIns="0" bIns="0" rtlCol="0">
            <a:spAutoFit/>
          </a:bodyPr>
          <a:lstStyle/>
          <a:p>
            <a:pPr marL="234950" marR="5080" indent="-222885">
              <a:lnSpc>
                <a:spcPts val="1650"/>
              </a:lnSpc>
              <a:spcBef>
                <a:spcPts val="180"/>
              </a:spcBef>
            </a:pPr>
            <a:r>
              <a:rPr sz="1400" spc="-5" dirty="0">
                <a:latin typeface="Arial"/>
                <a:cs typeface="Arial"/>
              </a:rPr>
              <a:t>Predictions:  </a:t>
            </a:r>
            <a:r>
              <a:rPr sz="1400" dirty="0">
                <a:latin typeface="Arial"/>
                <a:cs typeface="Arial"/>
              </a:rPr>
              <a:t>H x</a:t>
            </a:r>
            <a:r>
              <a:rPr sz="1400" spc="-45" dirty="0">
                <a:latin typeface="Arial"/>
                <a:cs typeface="Arial"/>
              </a:rPr>
              <a:t> </a:t>
            </a:r>
            <a:r>
              <a:rPr sz="1400" dirty="0">
                <a:latin typeface="Arial"/>
                <a:cs typeface="Arial"/>
              </a:rPr>
              <a:t>W</a:t>
            </a:r>
            <a:endParaRPr sz="1400">
              <a:latin typeface="Arial"/>
              <a:cs typeface="Arial"/>
            </a:endParaRPr>
          </a:p>
        </p:txBody>
      </p:sp>
      <p:sp>
        <p:nvSpPr>
          <p:cNvPr id="52" name="object 52"/>
          <p:cNvSpPr txBox="1"/>
          <p:nvPr/>
        </p:nvSpPr>
        <p:spPr>
          <a:xfrm>
            <a:off x="2207900" y="977438"/>
            <a:ext cx="4124325" cy="448309"/>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Arial"/>
                <a:cs typeface="Arial"/>
              </a:rPr>
              <a:t>Design </a:t>
            </a:r>
            <a:r>
              <a:rPr sz="1400" dirty="0">
                <a:latin typeface="Arial"/>
                <a:cs typeface="Arial"/>
              </a:rPr>
              <a:t>a </a:t>
            </a:r>
            <a:r>
              <a:rPr sz="1400" spc="-5" dirty="0">
                <a:latin typeface="Arial"/>
                <a:cs typeface="Arial"/>
              </a:rPr>
              <a:t>network as </a:t>
            </a:r>
            <a:r>
              <a:rPr sz="1400" dirty="0">
                <a:latin typeface="Arial"/>
                <a:cs typeface="Arial"/>
              </a:rPr>
              <a:t>a </a:t>
            </a:r>
            <a:r>
              <a:rPr sz="1400" spc="-5" dirty="0">
                <a:latin typeface="Arial"/>
                <a:cs typeface="Arial"/>
              </a:rPr>
              <a:t>bunch of </a:t>
            </a:r>
            <a:r>
              <a:rPr sz="1400" dirty="0">
                <a:latin typeface="Arial"/>
                <a:cs typeface="Arial"/>
              </a:rPr>
              <a:t>convolutional </a:t>
            </a:r>
            <a:r>
              <a:rPr sz="1400" spc="-5" dirty="0">
                <a:latin typeface="Arial"/>
                <a:cs typeface="Arial"/>
              </a:rPr>
              <a:t>layers  to </a:t>
            </a:r>
            <a:r>
              <a:rPr sz="1400" dirty="0">
                <a:latin typeface="Arial"/>
                <a:cs typeface="Arial"/>
              </a:rPr>
              <a:t>make </a:t>
            </a:r>
            <a:r>
              <a:rPr sz="1400" spc="-5" dirty="0">
                <a:latin typeface="Arial"/>
                <a:cs typeface="Arial"/>
              </a:rPr>
              <a:t>predictions for pixels all at</a:t>
            </a:r>
            <a:r>
              <a:rPr sz="1400" spc="-30" dirty="0">
                <a:latin typeface="Arial"/>
                <a:cs typeface="Arial"/>
              </a:rPr>
              <a:t> </a:t>
            </a:r>
            <a:r>
              <a:rPr sz="1400" spc="-5" dirty="0">
                <a:latin typeface="Arial"/>
                <a:cs typeface="Arial"/>
              </a:rPr>
              <a:t>once!</a:t>
            </a:r>
            <a:endParaRPr sz="1400">
              <a:latin typeface="Arial"/>
              <a:cs typeface="Arial"/>
            </a:endParaRPr>
          </a:p>
        </p:txBody>
      </p:sp>
      <p:sp>
        <p:nvSpPr>
          <p:cNvPr id="53" name="object 53"/>
          <p:cNvSpPr txBox="1"/>
          <p:nvPr/>
        </p:nvSpPr>
        <p:spPr>
          <a:xfrm>
            <a:off x="187600" y="3918338"/>
            <a:ext cx="2247900" cy="657860"/>
          </a:xfrm>
          <a:prstGeom prst="rect">
            <a:avLst/>
          </a:prstGeom>
        </p:spPr>
        <p:txBody>
          <a:bodyPr vert="horz" wrap="square" lIns="0" tIns="22860" rIns="0" bIns="0" rtlCol="0">
            <a:spAutoFit/>
          </a:bodyPr>
          <a:lstStyle/>
          <a:p>
            <a:pPr marL="12700" marR="5080">
              <a:lnSpc>
                <a:spcPts val="1650"/>
              </a:lnSpc>
              <a:spcBef>
                <a:spcPts val="180"/>
              </a:spcBef>
            </a:pPr>
            <a:r>
              <a:rPr sz="1400" spc="-5" dirty="0">
                <a:solidFill>
                  <a:srgbClr val="FF0000"/>
                </a:solidFill>
                <a:latin typeface="Arial"/>
                <a:cs typeface="Arial"/>
              </a:rPr>
              <a:t>Problem: </a:t>
            </a:r>
            <a:r>
              <a:rPr sz="1400" dirty="0">
                <a:solidFill>
                  <a:srgbClr val="FF0000"/>
                </a:solidFill>
                <a:latin typeface="Arial"/>
                <a:cs typeface="Arial"/>
              </a:rPr>
              <a:t>convolutions </a:t>
            </a:r>
            <a:r>
              <a:rPr sz="1400" spc="-5" dirty="0">
                <a:solidFill>
                  <a:srgbClr val="FF0000"/>
                </a:solidFill>
                <a:latin typeface="Arial"/>
                <a:cs typeface="Arial"/>
              </a:rPr>
              <a:t>at  original image </a:t>
            </a:r>
            <a:r>
              <a:rPr sz="1400" dirty="0">
                <a:solidFill>
                  <a:srgbClr val="FF0000"/>
                </a:solidFill>
                <a:latin typeface="Arial"/>
                <a:cs typeface="Arial"/>
              </a:rPr>
              <a:t>resolution</a:t>
            </a:r>
            <a:r>
              <a:rPr sz="1400" spc="-90" dirty="0">
                <a:solidFill>
                  <a:srgbClr val="FF0000"/>
                </a:solidFill>
                <a:latin typeface="Arial"/>
                <a:cs typeface="Arial"/>
              </a:rPr>
              <a:t> </a:t>
            </a:r>
            <a:r>
              <a:rPr sz="1400" spc="-5" dirty="0">
                <a:solidFill>
                  <a:srgbClr val="FF0000"/>
                </a:solidFill>
                <a:latin typeface="Arial"/>
                <a:cs typeface="Arial"/>
              </a:rPr>
              <a:t>will  be </a:t>
            </a:r>
            <a:r>
              <a:rPr sz="1400" dirty="0">
                <a:solidFill>
                  <a:srgbClr val="FF0000"/>
                </a:solidFill>
                <a:latin typeface="Arial"/>
                <a:cs typeface="Arial"/>
              </a:rPr>
              <a:t>very </a:t>
            </a:r>
            <a:r>
              <a:rPr sz="1400" spc="-5" dirty="0">
                <a:solidFill>
                  <a:srgbClr val="FF0000"/>
                </a:solidFill>
                <a:latin typeface="Arial"/>
                <a:cs typeface="Arial"/>
              </a:rPr>
              <a:t>expensive</a:t>
            </a:r>
            <a:r>
              <a:rPr sz="1400" spc="-30" dirty="0">
                <a:solidFill>
                  <a:srgbClr val="FF0000"/>
                </a:solidFill>
                <a:latin typeface="Arial"/>
                <a:cs typeface="Arial"/>
              </a:rPr>
              <a:t> </a:t>
            </a:r>
            <a:r>
              <a:rPr sz="1400" spc="-5" dirty="0">
                <a:solidFill>
                  <a:srgbClr val="FF0000"/>
                </a:solidFill>
                <a:latin typeface="Arial"/>
                <a:cs typeface="Arial"/>
              </a:rPr>
              <a:t>...</a:t>
            </a:r>
            <a:endParaRPr sz="1400">
              <a:latin typeface="Arial"/>
              <a:cs typeface="Arial"/>
            </a:endParaRPr>
          </a:p>
        </p:txBody>
      </p:sp>
      <p:sp>
        <p:nvSpPr>
          <p:cNvPr id="54" name="object 54"/>
          <p:cNvSpPr/>
          <p:nvPr/>
        </p:nvSpPr>
        <p:spPr>
          <a:xfrm>
            <a:off x="2048524" y="3237313"/>
            <a:ext cx="367030" cy="658495"/>
          </a:xfrm>
          <a:custGeom>
            <a:avLst/>
            <a:gdLst/>
            <a:ahLst/>
            <a:cxnLst/>
            <a:rect l="l" t="t" r="r" b="b"/>
            <a:pathLst>
              <a:path w="367030" h="658495">
                <a:moveTo>
                  <a:pt x="0" y="658236"/>
                </a:moveTo>
                <a:lnTo>
                  <a:pt x="366496" y="0"/>
                </a:lnTo>
              </a:path>
            </a:pathLst>
          </a:custGeom>
          <a:ln w="19049">
            <a:solidFill>
              <a:srgbClr val="FF0000"/>
            </a:solidFill>
          </a:ln>
        </p:spPr>
        <p:txBody>
          <a:bodyPr wrap="square" lIns="0" tIns="0" rIns="0" bIns="0" rtlCol="0"/>
          <a:lstStyle/>
          <a:p>
            <a:endParaRPr/>
          </a:p>
        </p:txBody>
      </p:sp>
      <p:sp>
        <p:nvSpPr>
          <p:cNvPr id="55" name="object 55"/>
          <p:cNvSpPr/>
          <p:nvPr/>
        </p:nvSpPr>
        <p:spPr>
          <a:xfrm>
            <a:off x="2378005" y="3152256"/>
            <a:ext cx="88596" cy="109888"/>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57" name="object 57"/>
          <p:cNvSpPr txBox="1"/>
          <p:nvPr/>
        </p:nvSpPr>
        <p:spPr>
          <a:xfrm>
            <a:off x="7456525" y="4704900"/>
            <a:ext cx="1564005" cy="309245"/>
          </a:xfrm>
          <a:prstGeom prst="rect">
            <a:avLst/>
          </a:prstGeom>
        </p:spPr>
        <p:txBody>
          <a:bodyPr vert="horz" wrap="square" lIns="0" tIns="0" rIns="0" bIns="0" rtlCol="0">
            <a:spAutoFit/>
          </a:bodyPr>
          <a:lstStyle/>
          <a:p>
            <a:pPr marL="12700">
              <a:lnSpc>
                <a:spcPts val="2310"/>
              </a:lnSpc>
            </a:pPr>
            <a:r>
              <a:rPr sz="2000" dirty="0">
                <a:solidFill>
                  <a:srgbClr val="FFFFFF"/>
                </a:solidFill>
                <a:latin typeface="Arial"/>
                <a:cs typeface="Arial"/>
              </a:rPr>
              <a:t>May </a:t>
            </a:r>
            <a:r>
              <a:rPr sz="2000" spc="-5" dirty="0">
                <a:solidFill>
                  <a:srgbClr val="FFFFFF"/>
                </a:solidFill>
                <a:latin typeface="Arial"/>
                <a:cs typeface="Arial"/>
              </a:rPr>
              <a:t>10,</a:t>
            </a:r>
            <a:r>
              <a:rPr sz="2000" spc="-95" dirty="0">
                <a:solidFill>
                  <a:srgbClr val="FFFFFF"/>
                </a:solidFill>
                <a:latin typeface="Arial"/>
                <a:cs typeface="Arial"/>
              </a:rPr>
              <a:t> </a:t>
            </a:r>
            <a:r>
              <a:rPr sz="2000" spc="-5" dirty="0">
                <a:solidFill>
                  <a:srgbClr val="FFFFFF"/>
                </a:solidFill>
                <a:latin typeface="Arial"/>
                <a:cs typeface="Arial"/>
              </a:rPr>
              <a:t>2017</a:t>
            </a:r>
            <a:endParaRPr sz="2000">
              <a:latin typeface="Arial"/>
              <a:cs typeface="Arial"/>
            </a:endParaRPr>
          </a:p>
        </p:txBody>
      </p:sp>
      <p:sp>
        <p:nvSpPr>
          <p:cNvPr id="56" name="Footer Placeholder 55">
            <a:extLst>
              <a:ext uri="{FF2B5EF4-FFF2-40B4-BE49-F238E27FC236}">
                <a16:creationId xmlns:a16="http://schemas.microsoft.com/office/drawing/2014/main" id="{0025B4B8-9E20-4362-8C68-DB00E9A74760}"/>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47437" y="1986250"/>
            <a:ext cx="0" cy="1218565"/>
          </a:xfrm>
          <a:custGeom>
            <a:avLst/>
            <a:gdLst/>
            <a:ahLst/>
            <a:cxnLst/>
            <a:rect l="l" t="t" r="r" b="b"/>
            <a:pathLst>
              <a:path h="1218564">
                <a:moveTo>
                  <a:pt x="0" y="0"/>
                </a:moveTo>
                <a:lnTo>
                  <a:pt x="0" y="1218474"/>
                </a:lnTo>
              </a:path>
            </a:pathLst>
          </a:custGeom>
          <a:ln w="82674">
            <a:solidFill>
              <a:srgbClr val="CCCCCC"/>
            </a:solidFill>
          </a:ln>
        </p:spPr>
        <p:txBody>
          <a:bodyPr wrap="square" lIns="0" tIns="0" rIns="0" bIns="0" rtlCol="0"/>
          <a:lstStyle/>
          <a:p>
            <a:endParaRPr/>
          </a:p>
        </p:txBody>
      </p:sp>
      <p:sp>
        <p:nvSpPr>
          <p:cNvPr id="3" name="object 3"/>
          <p:cNvSpPr/>
          <p:nvPr/>
        </p:nvSpPr>
        <p:spPr>
          <a:xfrm>
            <a:off x="2488774" y="1679225"/>
            <a:ext cx="307340" cy="1525905"/>
          </a:xfrm>
          <a:custGeom>
            <a:avLst/>
            <a:gdLst/>
            <a:ahLst/>
            <a:cxnLst/>
            <a:rect l="l" t="t" r="r" b="b"/>
            <a:pathLst>
              <a:path w="307339" h="1525905">
                <a:moveTo>
                  <a:pt x="0" y="1525499"/>
                </a:moveTo>
                <a:lnTo>
                  <a:pt x="0" y="307025"/>
                </a:lnTo>
                <a:lnTo>
                  <a:pt x="307025" y="0"/>
                </a:lnTo>
                <a:lnTo>
                  <a:pt x="307025" y="1218474"/>
                </a:lnTo>
                <a:lnTo>
                  <a:pt x="0" y="1525499"/>
                </a:lnTo>
                <a:close/>
              </a:path>
            </a:pathLst>
          </a:custGeom>
          <a:solidFill>
            <a:srgbClr val="A3A3A3"/>
          </a:solidFill>
        </p:spPr>
        <p:txBody>
          <a:bodyPr wrap="square" lIns="0" tIns="0" rIns="0" bIns="0" rtlCol="0"/>
          <a:lstStyle/>
          <a:p>
            <a:endParaRPr/>
          </a:p>
        </p:txBody>
      </p:sp>
      <p:sp>
        <p:nvSpPr>
          <p:cNvPr id="4" name="object 4"/>
          <p:cNvSpPr/>
          <p:nvPr/>
        </p:nvSpPr>
        <p:spPr>
          <a:xfrm>
            <a:off x="2406100" y="1679225"/>
            <a:ext cx="389890" cy="307340"/>
          </a:xfrm>
          <a:custGeom>
            <a:avLst/>
            <a:gdLst/>
            <a:ahLst/>
            <a:cxnLst/>
            <a:rect l="l" t="t" r="r" b="b"/>
            <a:pathLst>
              <a:path w="389889" h="307339">
                <a:moveTo>
                  <a:pt x="82674" y="307025"/>
                </a:moveTo>
                <a:lnTo>
                  <a:pt x="0" y="307025"/>
                </a:lnTo>
                <a:lnTo>
                  <a:pt x="307025" y="0"/>
                </a:lnTo>
                <a:lnTo>
                  <a:pt x="389699" y="0"/>
                </a:lnTo>
                <a:lnTo>
                  <a:pt x="82674" y="307025"/>
                </a:lnTo>
                <a:close/>
              </a:path>
            </a:pathLst>
          </a:custGeom>
          <a:solidFill>
            <a:srgbClr val="D6D6D6"/>
          </a:solidFill>
        </p:spPr>
        <p:txBody>
          <a:bodyPr wrap="square" lIns="0" tIns="0" rIns="0" bIns="0" rtlCol="0"/>
          <a:lstStyle/>
          <a:p>
            <a:endParaRPr/>
          </a:p>
        </p:txBody>
      </p:sp>
      <p:sp>
        <p:nvSpPr>
          <p:cNvPr id="5" name="object 5"/>
          <p:cNvSpPr/>
          <p:nvPr/>
        </p:nvSpPr>
        <p:spPr>
          <a:xfrm>
            <a:off x="2406100" y="1679225"/>
            <a:ext cx="389890" cy="1525905"/>
          </a:xfrm>
          <a:custGeom>
            <a:avLst/>
            <a:gdLst/>
            <a:ahLst/>
            <a:cxnLst/>
            <a:rect l="l" t="t" r="r" b="b"/>
            <a:pathLst>
              <a:path w="389889" h="1525905">
                <a:moveTo>
                  <a:pt x="0" y="307025"/>
                </a:moveTo>
                <a:lnTo>
                  <a:pt x="307025" y="0"/>
                </a:lnTo>
                <a:lnTo>
                  <a:pt x="389699" y="0"/>
                </a:lnTo>
                <a:lnTo>
                  <a:pt x="389699" y="1218474"/>
                </a:lnTo>
                <a:lnTo>
                  <a:pt x="82674" y="1525499"/>
                </a:lnTo>
                <a:lnTo>
                  <a:pt x="0" y="1525499"/>
                </a:lnTo>
                <a:lnTo>
                  <a:pt x="0" y="307025"/>
                </a:lnTo>
                <a:close/>
              </a:path>
            </a:pathLst>
          </a:custGeom>
          <a:ln w="9524">
            <a:solidFill>
              <a:srgbClr val="666666"/>
            </a:solidFill>
          </a:ln>
        </p:spPr>
        <p:txBody>
          <a:bodyPr wrap="square" lIns="0" tIns="0" rIns="0" bIns="0" rtlCol="0"/>
          <a:lstStyle/>
          <a:p>
            <a:endParaRPr/>
          </a:p>
        </p:txBody>
      </p:sp>
      <p:sp>
        <p:nvSpPr>
          <p:cNvPr id="6" name="object 6"/>
          <p:cNvSpPr/>
          <p:nvPr/>
        </p:nvSpPr>
        <p:spPr>
          <a:xfrm>
            <a:off x="2406100" y="1679225"/>
            <a:ext cx="389890" cy="307340"/>
          </a:xfrm>
          <a:custGeom>
            <a:avLst/>
            <a:gdLst/>
            <a:ahLst/>
            <a:cxnLst/>
            <a:rect l="l" t="t" r="r" b="b"/>
            <a:pathLst>
              <a:path w="389889" h="307339">
                <a:moveTo>
                  <a:pt x="0" y="307025"/>
                </a:moveTo>
                <a:lnTo>
                  <a:pt x="82674" y="307025"/>
                </a:lnTo>
                <a:lnTo>
                  <a:pt x="389699" y="0"/>
                </a:lnTo>
              </a:path>
            </a:pathLst>
          </a:custGeom>
          <a:ln w="9524">
            <a:solidFill>
              <a:srgbClr val="666666"/>
            </a:solidFill>
          </a:ln>
        </p:spPr>
        <p:txBody>
          <a:bodyPr wrap="square" lIns="0" tIns="0" rIns="0" bIns="0" rtlCol="0"/>
          <a:lstStyle/>
          <a:p>
            <a:endParaRPr/>
          </a:p>
        </p:txBody>
      </p:sp>
      <p:sp>
        <p:nvSpPr>
          <p:cNvPr id="7" name="object 7"/>
          <p:cNvSpPr/>
          <p:nvPr/>
        </p:nvSpPr>
        <p:spPr>
          <a:xfrm>
            <a:off x="2488774" y="1986250"/>
            <a:ext cx="0" cy="1218565"/>
          </a:xfrm>
          <a:custGeom>
            <a:avLst/>
            <a:gdLst/>
            <a:ahLst/>
            <a:cxnLst/>
            <a:rect l="l" t="t" r="r" b="b"/>
            <a:pathLst>
              <a:path h="1218564">
                <a:moveTo>
                  <a:pt x="0" y="0"/>
                </a:moveTo>
                <a:lnTo>
                  <a:pt x="0" y="1218474"/>
                </a:lnTo>
              </a:path>
            </a:pathLst>
          </a:custGeom>
          <a:ln w="9524">
            <a:solidFill>
              <a:srgbClr val="666666"/>
            </a:solidFill>
          </a:ln>
        </p:spPr>
        <p:txBody>
          <a:bodyPr wrap="square" lIns="0" tIns="0" rIns="0" bIns="0" rtlCol="0"/>
          <a:lstStyle/>
          <a:p>
            <a:endParaRPr/>
          </a:p>
        </p:txBody>
      </p:sp>
      <p:sp>
        <p:nvSpPr>
          <p:cNvPr id="8" name="object 8"/>
          <p:cNvSpPr/>
          <p:nvPr/>
        </p:nvSpPr>
        <p:spPr>
          <a:xfrm>
            <a:off x="2599837" y="1986250"/>
            <a:ext cx="0" cy="1218565"/>
          </a:xfrm>
          <a:custGeom>
            <a:avLst/>
            <a:gdLst/>
            <a:ahLst/>
            <a:cxnLst/>
            <a:rect l="l" t="t" r="r" b="b"/>
            <a:pathLst>
              <a:path h="1218564">
                <a:moveTo>
                  <a:pt x="0" y="0"/>
                </a:moveTo>
                <a:lnTo>
                  <a:pt x="0" y="1218474"/>
                </a:lnTo>
              </a:path>
            </a:pathLst>
          </a:custGeom>
          <a:ln w="82674">
            <a:solidFill>
              <a:srgbClr val="F4CCCC"/>
            </a:solidFill>
          </a:ln>
        </p:spPr>
        <p:txBody>
          <a:bodyPr wrap="square" lIns="0" tIns="0" rIns="0" bIns="0" rtlCol="0"/>
          <a:lstStyle/>
          <a:p>
            <a:endParaRPr/>
          </a:p>
        </p:txBody>
      </p:sp>
      <p:sp>
        <p:nvSpPr>
          <p:cNvPr id="9" name="object 9"/>
          <p:cNvSpPr/>
          <p:nvPr/>
        </p:nvSpPr>
        <p:spPr>
          <a:xfrm>
            <a:off x="2641174" y="1679225"/>
            <a:ext cx="307340" cy="1525905"/>
          </a:xfrm>
          <a:custGeom>
            <a:avLst/>
            <a:gdLst/>
            <a:ahLst/>
            <a:cxnLst/>
            <a:rect l="l" t="t" r="r" b="b"/>
            <a:pathLst>
              <a:path w="307339" h="1525905">
                <a:moveTo>
                  <a:pt x="0" y="1525499"/>
                </a:moveTo>
                <a:lnTo>
                  <a:pt x="0" y="307025"/>
                </a:lnTo>
                <a:lnTo>
                  <a:pt x="307025" y="0"/>
                </a:lnTo>
                <a:lnTo>
                  <a:pt x="307025" y="1218474"/>
                </a:lnTo>
                <a:lnTo>
                  <a:pt x="0" y="1525499"/>
                </a:lnTo>
                <a:close/>
              </a:path>
            </a:pathLst>
          </a:custGeom>
          <a:solidFill>
            <a:srgbClr val="C3A3A3"/>
          </a:solidFill>
        </p:spPr>
        <p:txBody>
          <a:bodyPr wrap="square" lIns="0" tIns="0" rIns="0" bIns="0" rtlCol="0"/>
          <a:lstStyle/>
          <a:p>
            <a:endParaRPr/>
          </a:p>
        </p:txBody>
      </p:sp>
      <p:sp>
        <p:nvSpPr>
          <p:cNvPr id="10" name="object 10"/>
          <p:cNvSpPr/>
          <p:nvPr/>
        </p:nvSpPr>
        <p:spPr>
          <a:xfrm>
            <a:off x="2558500" y="1679225"/>
            <a:ext cx="389890" cy="307340"/>
          </a:xfrm>
          <a:custGeom>
            <a:avLst/>
            <a:gdLst/>
            <a:ahLst/>
            <a:cxnLst/>
            <a:rect l="l" t="t" r="r" b="b"/>
            <a:pathLst>
              <a:path w="389889" h="307339">
                <a:moveTo>
                  <a:pt x="82674" y="307025"/>
                </a:moveTo>
                <a:lnTo>
                  <a:pt x="0" y="307025"/>
                </a:lnTo>
                <a:lnTo>
                  <a:pt x="307025" y="0"/>
                </a:lnTo>
                <a:lnTo>
                  <a:pt x="389699" y="0"/>
                </a:lnTo>
                <a:lnTo>
                  <a:pt x="82674" y="307025"/>
                </a:lnTo>
                <a:close/>
              </a:path>
            </a:pathLst>
          </a:custGeom>
          <a:solidFill>
            <a:srgbClr val="F6D6D6"/>
          </a:solidFill>
        </p:spPr>
        <p:txBody>
          <a:bodyPr wrap="square" lIns="0" tIns="0" rIns="0" bIns="0" rtlCol="0"/>
          <a:lstStyle/>
          <a:p>
            <a:endParaRPr/>
          </a:p>
        </p:txBody>
      </p:sp>
      <p:sp>
        <p:nvSpPr>
          <p:cNvPr id="11" name="object 11"/>
          <p:cNvSpPr/>
          <p:nvPr/>
        </p:nvSpPr>
        <p:spPr>
          <a:xfrm>
            <a:off x="2558500" y="1679225"/>
            <a:ext cx="389890" cy="1525905"/>
          </a:xfrm>
          <a:custGeom>
            <a:avLst/>
            <a:gdLst/>
            <a:ahLst/>
            <a:cxnLst/>
            <a:rect l="l" t="t" r="r" b="b"/>
            <a:pathLst>
              <a:path w="389889" h="1525905">
                <a:moveTo>
                  <a:pt x="0" y="307025"/>
                </a:moveTo>
                <a:lnTo>
                  <a:pt x="307025" y="0"/>
                </a:lnTo>
                <a:lnTo>
                  <a:pt x="389699" y="0"/>
                </a:lnTo>
                <a:lnTo>
                  <a:pt x="389699" y="1218474"/>
                </a:lnTo>
                <a:lnTo>
                  <a:pt x="82674" y="1525499"/>
                </a:lnTo>
                <a:lnTo>
                  <a:pt x="0" y="1525499"/>
                </a:lnTo>
                <a:lnTo>
                  <a:pt x="0" y="307025"/>
                </a:lnTo>
                <a:close/>
              </a:path>
            </a:pathLst>
          </a:custGeom>
          <a:ln w="9524">
            <a:solidFill>
              <a:srgbClr val="666666"/>
            </a:solidFill>
          </a:ln>
        </p:spPr>
        <p:txBody>
          <a:bodyPr wrap="square" lIns="0" tIns="0" rIns="0" bIns="0" rtlCol="0"/>
          <a:lstStyle/>
          <a:p>
            <a:endParaRPr/>
          </a:p>
        </p:txBody>
      </p:sp>
      <p:sp>
        <p:nvSpPr>
          <p:cNvPr id="12" name="object 12"/>
          <p:cNvSpPr/>
          <p:nvPr/>
        </p:nvSpPr>
        <p:spPr>
          <a:xfrm>
            <a:off x="2558500" y="1679225"/>
            <a:ext cx="389890" cy="307340"/>
          </a:xfrm>
          <a:custGeom>
            <a:avLst/>
            <a:gdLst/>
            <a:ahLst/>
            <a:cxnLst/>
            <a:rect l="l" t="t" r="r" b="b"/>
            <a:pathLst>
              <a:path w="389889" h="307339">
                <a:moveTo>
                  <a:pt x="0" y="307025"/>
                </a:moveTo>
                <a:lnTo>
                  <a:pt x="82674" y="307025"/>
                </a:lnTo>
                <a:lnTo>
                  <a:pt x="389699" y="0"/>
                </a:lnTo>
              </a:path>
            </a:pathLst>
          </a:custGeom>
          <a:ln w="9524">
            <a:solidFill>
              <a:srgbClr val="666666"/>
            </a:solidFill>
          </a:ln>
        </p:spPr>
        <p:txBody>
          <a:bodyPr wrap="square" lIns="0" tIns="0" rIns="0" bIns="0" rtlCol="0"/>
          <a:lstStyle/>
          <a:p>
            <a:endParaRPr/>
          </a:p>
        </p:txBody>
      </p:sp>
      <p:sp>
        <p:nvSpPr>
          <p:cNvPr id="13" name="object 13"/>
          <p:cNvSpPr/>
          <p:nvPr/>
        </p:nvSpPr>
        <p:spPr>
          <a:xfrm>
            <a:off x="2641174" y="1986250"/>
            <a:ext cx="0" cy="1218565"/>
          </a:xfrm>
          <a:custGeom>
            <a:avLst/>
            <a:gdLst/>
            <a:ahLst/>
            <a:cxnLst/>
            <a:rect l="l" t="t" r="r" b="b"/>
            <a:pathLst>
              <a:path h="1218564">
                <a:moveTo>
                  <a:pt x="0" y="0"/>
                </a:moveTo>
                <a:lnTo>
                  <a:pt x="0" y="1218474"/>
                </a:lnTo>
              </a:path>
            </a:pathLst>
          </a:custGeom>
          <a:ln w="9524">
            <a:solidFill>
              <a:srgbClr val="666666"/>
            </a:solidFill>
          </a:ln>
        </p:spPr>
        <p:txBody>
          <a:bodyPr wrap="square" lIns="0" tIns="0" rIns="0" bIns="0" rtlCol="0"/>
          <a:lstStyle/>
          <a:p>
            <a:endParaRPr/>
          </a:p>
        </p:txBody>
      </p:sp>
      <p:sp>
        <p:nvSpPr>
          <p:cNvPr id="14" name="object 14"/>
          <p:cNvSpPr txBox="1">
            <a:spLocks noGrp="1"/>
          </p:cNvSpPr>
          <p:nvPr>
            <p:ph type="title"/>
          </p:nvPr>
        </p:nvSpPr>
        <p:spPr>
          <a:xfrm>
            <a:off x="382950" y="280697"/>
            <a:ext cx="7771765" cy="443711"/>
          </a:xfrm>
          <a:prstGeom prst="rect">
            <a:avLst/>
          </a:prstGeom>
        </p:spPr>
        <p:txBody>
          <a:bodyPr vert="horz" wrap="square" lIns="0" tIns="12700" rIns="0" bIns="0" rtlCol="0">
            <a:spAutoFit/>
          </a:bodyPr>
          <a:lstStyle/>
          <a:p>
            <a:pPr marL="12700">
              <a:lnSpc>
                <a:spcPct val="100000"/>
              </a:lnSpc>
              <a:spcBef>
                <a:spcPts val="100"/>
              </a:spcBef>
            </a:pPr>
            <a:r>
              <a:rPr sz="2800" spc="-10" dirty="0"/>
              <a:t>Semantic Segmentation </a:t>
            </a:r>
            <a:r>
              <a:rPr sz="2800" spc="-5" dirty="0"/>
              <a:t>Idea: Fully</a:t>
            </a:r>
            <a:r>
              <a:rPr sz="2800" spc="-80" dirty="0"/>
              <a:t> </a:t>
            </a:r>
            <a:r>
              <a:rPr sz="2800" spc="-5" dirty="0"/>
              <a:t>Convolutional</a:t>
            </a:r>
          </a:p>
        </p:txBody>
      </p:sp>
      <p:sp>
        <p:nvSpPr>
          <p:cNvPr id="15" name="object 15"/>
          <p:cNvSpPr/>
          <p:nvPr/>
        </p:nvSpPr>
        <p:spPr>
          <a:xfrm>
            <a:off x="190775" y="1973715"/>
            <a:ext cx="1794825" cy="1196074"/>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6" name="object 16"/>
          <p:cNvSpPr txBox="1"/>
          <p:nvPr/>
        </p:nvSpPr>
        <p:spPr>
          <a:xfrm>
            <a:off x="690454" y="3270638"/>
            <a:ext cx="795655" cy="448309"/>
          </a:xfrm>
          <a:prstGeom prst="rect">
            <a:avLst/>
          </a:prstGeom>
        </p:spPr>
        <p:txBody>
          <a:bodyPr vert="horz" wrap="square" lIns="0" tIns="12700" rIns="0" bIns="0" rtlCol="0">
            <a:spAutoFit/>
          </a:bodyPr>
          <a:lstStyle/>
          <a:p>
            <a:pPr algn="ctr">
              <a:lnSpc>
                <a:spcPts val="1664"/>
              </a:lnSpc>
              <a:spcBef>
                <a:spcPts val="100"/>
              </a:spcBef>
            </a:pPr>
            <a:r>
              <a:rPr sz="1400" spc="-5" dirty="0">
                <a:latin typeface="Arial"/>
                <a:cs typeface="Arial"/>
              </a:rPr>
              <a:t>Input:</a:t>
            </a:r>
            <a:endParaRPr sz="1400">
              <a:latin typeface="Arial"/>
              <a:cs typeface="Arial"/>
            </a:endParaRPr>
          </a:p>
          <a:p>
            <a:pPr algn="ctr">
              <a:lnSpc>
                <a:spcPts val="1664"/>
              </a:lnSpc>
            </a:pPr>
            <a:r>
              <a:rPr sz="1400" dirty="0">
                <a:latin typeface="Arial"/>
                <a:cs typeface="Arial"/>
              </a:rPr>
              <a:t>3 x H x</a:t>
            </a:r>
            <a:r>
              <a:rPr sz="1400" spc="-114" dirty="0">
                <a:latin typeface="Arial"/>
                <a:cs typeface="Arial"/>
              </a:rPr>
              <a:t> </a:t>
            </a:r>
            <a:r>
              <a:rPr sz="1400" dirty="0">
                <a:latin typeface="Arial"/>
                <a:cs typeface="Arial"/>
              </a:rPr>
              <a:t>W</a:t>
            </a:r>
            <a:endParaRPr sz="1400">
              <a:latin typeface="Arial"/>
              <a:cs typeface="Arial"/>
            </a:endParaRPr>
          </a:p>
        </p:txBody>
      </p:sp>
      <p:sp>
        <p:nvSpPr>
          <p:cNvPr id="17" name="object 17"/>
          <p:cNvSpPr/>
          <p:nvPr/>
        </p:nvSpPr>
        <p:spPr>
          <a:xfrm>
            <a:off x="2756049" y="2287497"/>
            <a:ext cx="248285" cy="621665"/>
          </a:xfrm>
          <a:custGeom>
            <a:avLst/>
            <a:gdLst/>
            <a:ahLst/>
            <a:cxnLst/>
            <a:rect l="l" t="t" r="r" b="b"/>
            <a:pathLst>
              <a:path w="248285" h="621664">
                <a:moveTo>
                  <a:pt x="0" y="0"/>
                </a:moveTo>
                <a:lnTo>
                  <a:pt x="247777" y="0"/>
                </a:lnTo>
                <a:lnTo>
                  <a:pt x="247777" y="621577"/>
                </a:lnTo>
                <a:lnTo>
                  <a:pt x="0" y="621577"/>
                </a:lnTo>
                <a:lnTo>
                  <a:pt x="0" y="0"/>
                </a:lnTo>
                <a:close/>
              </a:path>
            </a:pathLst>
          </a:custGeom>
          <a:solidFill>
            <a:srgbClr val="CCCCCC"/>
          </a:solidFill>
        </p:spPr>
        <p:txBody>
          <a:bodyPr wrap="square" lIns="0" tIns="0" rIns="0" bIns="0" rtlCol="0"/>
          <a:lstStyle/>
          <a:p>
            <a:endParaRPr/>
          </a:p>
        </p:txBody>
      </p:sp>
      <p:sp>
        <p:nvSpPr>
          <p:cNvPr id="18" name="object 18"/>
          <p:cNvSpPr/>
          <p:nvPr/>
        </p:nvSpPr>
        <p:spPr>
          <a:xfrm>
            <a:off x="3003827" y="2051674"/>
            <a:ext cx="236220" cy="857885"/>
          </a:xfrm>
          <a:custGeom>
            <a:avLst/>
            <a:gdLst/>
            <a:ahLst/>
            <a:cxnLst/>
            <a:rect l="l" t="t" r="r" b="b"/>
            <a:pathLst>
              <a:path w="236219" h="857885">
                <a:moveTo>
                  <a:pt x="0" y="857399"/>
                </a:moveTo>
                <a:lnTo>
                  <a:pt x="0" y="235822"/>
                </a:lnTo>
                <a:lnTo>
                  <a:pt x="235822" y="0"/>
                </a:lnTo>
                <a:lnTo>
                  <a:pt x="235822" y="621577"/>
                </a:lnTo>
                <a:lnTo>
                  <a:pt x="0" y="857399"/>
                </a:lnTo>
                <a:close/>
              </a:path>
            </a:pathLst>
          </a:custGeom>
          <a:solidFill>
            <a:srgbClr val="A3A3A3"/>
          </a:solidFill>
        </p:spPr>
        <p:txBody>
          <a:bodyPr wrap="square" lIns="0" tIns="0" rIns="0" bIns="0" rtlCol="0"/>
          <a:lstStyle/>
          <a:p>
            <a:endParaRPr/>
          </a:p>
        </p:txBody>
      </p:sp>
      <p:sp>
        <p:nvSpPr>
          <p:cNvPr id="19" name="object 19"/>
          <p:cNvSpPr/>
          <p:nvPr/>
        </p:nvSpPr>
        <p:spPr>
          <a:xfrm>
            <a:off x="2756049" y="2051674"/>
            <a:ext cx="483870" cy="236220"/>
          </a:xfrm>
          <a:custGeom>
            <a:avLst/>
            <a:gdLst/>
            <a:ahLst/>
            <a:cxnLst/>
            <a:rect l="l" t="t" r="r" b="b"/>
            <a:pathLst>
              <a:path w="483869" h="236219">
                <a:moveTo>
                  <a:pt x="247777" y="235822"/>
                </a:moveTo>
                <a:lnTo>
                  <a:pt x="0" y="235822"/>
                </a:lnTo>
                <a:lnTo>
                  <a:pt x="235822" y="0"/>
                </a:lnTo>
                <a:lnTo>
                  <a:pt x="483599" y="0"/>
                </a:lnTo>
                <a:lnTo>
                  <a:pt x="247777" y="235822"/>
                </a:lnTo>
                <a:close/>
              </a:path>
            </a:pathLst>
          </a:custGeom>
          <a:solidFill>
            <a:srgbClr val="D6D6D6"/>
          </a:solidFill>
        </p:spPr>
        <p:txBody>
          <a:bodyPr wrap="square" lIns="0" tIns="0" rIns="0" bIns="0" rtlCol="0"/>
          <a:lstStyle/>
          <a:p>
            <a:endParaRPr/>
          </a:p>
        </p:txBody>
      </p:sp>
      <p:sp>
        <p:nvSpPr>
          <p:cNvPr id="20" name="object 20"/>
          <p:cNvSpPr/>
          <p:nvPr/>
        </p:nvSpPr>
        <p:spPr>
          <a:xfrm>
            <a:off x="2756049" y="2051674"/>
            <a:ext cx="483870" cy="857885"/>
          </a:xfrm>
          <a:custGeom>
            <a:avLst/>
            <a:gdLst/>
            <a:ahLst/>
            <a:cxnLst/>
            <a:rect l="l" t="t" r="r" b="b"/>
            <a:pathLst>
              <a:path w="483869" h="857885">
                <a:moveTo>
                  <a:pt x="0" y="235822"/>
                </a:moveTo>
                <a:lnTo>
                  <a:pt x="235822" y="0"/>
                </a:lnTo>
                <a:lnTo>
                  <a:pt x="483599" y="0"/>
                </a:lnTo>
                <a:lnTo>
                  <a:pt x="483599" y="621577"/>
                </a:lnTo>
                <a:lnTo>
                  <a:pt x="247777" y="857399"/>
                </a:lnTo>
                <a:lnTo>
                  <a:pt x="0" y="857399"/>
                </a:lnTo>
                <a:lnTo>
                  <a:pt x="0" y="235822"/>
                </a:lnTo>
                <a:close/>
              </a:path>
            </a:pathLst>
          </a:custGeom>
          <a:ln w="9524">
            <a:solidFill>
              <a:srgbClr val="666666"/>
            </a:solidFill>
          </a:ln>
        </p:spPr>
        <p:txBody>
          <a:bodyPr wrap="square" lIns="0" tIns="0" rIns="0" bIns="0" rtlCol="0"/>
          <a:lstStyle/>
          <a:p>
            <a:endParaRPr/>
          </a:p>
        </p:txBody>
      </p:sp>
      <p:sp>
        <p:nvSpPr>
          <p:cNvPr id="21" name="object 21"/>
          <p:cNvSpPr/>
          <p:nvPr/>
        </p:nvSpPr>
        <p:spPr>
          <a:xfrm>
            <a:off x="2756049" y="2051674"/>
            <a:ext cx="483870" cy="236220"/>
          </a:xfrm>
          <a:custGeom>
            <a:avLst/>
            <a:gdLst/>
            <a:ahLst/>
            <a:cxnLst/>
            <a:rect l="l" t="t" r="r" b="b"/>
            <a:pathLst>
              <a:path w="483869" h="236219">
                <a:moveTo>
                  <a:pt x="0" y="235822"/>
                </a:moveTo>
                <a:lnTo>
                  <a:pt x="247777" y="235822"/>
                </a:lnTo>
                <a:lnTo>
                  <a:pt x="483599" y="0"/>
                </a:lnTo>
              </a:path>
            </a:pathLst>
          </a:custGeom>
          <a:ln w="9524">
            <a:solidFill>
              <a:srgbClr val="666666"/>
            </a:solidFill>
          </a:ln>
        </p:spPr>
        <p:txBody>
          <a:bodyPr wrap="square" lIns="0" tIns="0" rIns="0" bIns="0" rtlCol="0"/>
          <a:lstStyle/>
          <a:p>
            <a:endParaRPr/>
          </a:p>
        </p:txBody>
      </p:sp>
      <p:sp>
        <p:nvSpPr>
          <p:cNvPr id="22" name="object 22"/>
          <p:cNvSpPr/>
          <p:nvPr/>
        </p:nvSpPr>
        <p:spPr>
          <a:xfrm>
            <a:off x="3003827" y="2287497"/>
            <a:ext cx="0" cy="621665"/>
          </a:xfrm>
          <a:custGeom>
            <a:avLst/>
            <a:gdLst/>
            <a:ahLst/>
            <a:cxnLst/>
            <a:rect l="l" t="t" r="r" b="b"/>
            <a:pathLst>
              <a:path h="621664">
                <a:moveTo>
                  <a:pt x="0" y="0"/>
                </a:moveTo>
                <a:lnTo>
                  <a:pt x="0" y="621577"/>
                </a:lnTo>
              </a:path>
            </a:pathLst>
          </a:custGeom>
          <a:ln w="9524">
            <a:solidFill>
              <a:srgbClr val="666666"/>
            </a:solidFill>
          </a:ln>
        </p:spPr>
        <p:txBody>
          <a:bodyPr wrap="square" lIns="0" tIns="0" rIns="0" bIns="0" rtlCol="0"/>
          <a:lstStyle/>
          <a:p>
            <a:endParaRPr/>
          </a:p>
        </p:txBody>
      </p:sp>
      <p:sp>
        <p:nvSpPr>
          <p:cNvPr id="23" name="object 23"/>
          <p:cNvSpPr/>
          <p:nvPr/>
        </p:nvSpPr>
        <p:spPr>
          <a:xfrm>
            <a:off x="7155253" y="1743787"/>
            <a:ext cx="1936114" cy="1427480"/>
          </a:xfrm>
          <a:custGeom>
            <a:avLst/>
            <a:gdLst/>
            <a:ahLst/>
            <a:cxnLst/>
            <a:rect l="l" t="t" r="r" b="b"/>
            <a:pathLst>
              <a:path w="1936115" h="1427480">
                <a:moveTo>
                  <a:pt x="0" y="0"/>
                </a:moveTo>
                <a:lnTo>
                  <a:pt x="1935846" y="0"/>
                </a:lnTo>
                <a:lnTo>
                  <a:pt x="1935846" y="1427008"/>
                </a:lnTo>
                <a:lnTo>
                  <a:pt x="0" y="1427008"/>
                </a:lnTo>
                <a:lnTo>
                  <a:pt x="0" y="0"/>
                </a:lnTo>
                <a:close/>
              </a:path>
            </a:pathLst>
          </a:custGeom>
          <a:solidFill>
            <a:srgbClr val="3D85C6"/>
          </a:solidFill>
        </p:spPr>
        <p:txBody>
          <a:bodyPr wrap="square" lIns="0" tIns="0" rIns="0" bIns="0" rtlCol="0"/>
          <a:lstStyle/>
          <a:p>
            <a:endParaRPr/>
          </a:p>
        </p:txBody>
      </p:sp>
      <p:sp>
        <p:nvSpPr>
          <p:cNvPr id="24" name="object 24"/>
          <p:cNvSpPr/>
          <p:nvPr/>
        </p:nvSpPr>
        <p:spPr>
          <a:xfrm>
            <a:off x="7157160" y="2283019"/>
            <a:ext cx="1931035" cy="891540"/>
          </a:xfrm>
          <a:custGeom>
            <a:avLst/>
            <a:gdLst/>
            <a:ahLst/>
            <a:cxnLst/>
            <a:rect l="l" t="t" r="r" b="b"/>
            <a:pathLst>
              <a:path w="1931034" h="891539">
                <a:moveTo>
                  <a:pt x="0" y="891390"/>
                </a:moveTo>
                <a:lnTo>
                  <a:pt x="0" y="0"/>
                </a:lnTo>
                <a:lnTo>
                  <a:pt x="56003" y="7338"/>
                </a:lnTo>
                <a:lnTo>
                  <a:pt x="36239" y="29346"/>
                </a:lnTo>
                <a:lnTo>
                  <a:pt x="181195" y="69696"/>
                </a:lnTo>
                <a:lnTo>
                  <a:pt x="395180" y="69696"/>
                </a:lnTo>
                <a:lnTo>
                  <a:pt x="1512188" y="194422"/>
                </a:lnTo>
                <a:lnTo>
                  <a:pt x="1927301" y="227433"/>
                </a:lnTo>
                <a:lnTo>
                  <a:pt x="1930592" y="887725"/>
                </a:lnTo>
                <a:lnTo>
                  <a:pt x="0" y="891390"/>
                </a:lnTo>
                <a:close/>
              </a:path>
              <a:path w="1931034" h="891539">
                <a:moveTo>
                  <a:pt x="395180" y="69696"/>
                </a:moveTo>
                <a:lnTo>
                  <a:pt x="181195" y="69696"/>
                </a:lnTo>
                <a:lnTo>
                  <a:pt x="154839" y="7338"/>
                </a:lnTo>
                <a:lnTo>
                  <a:pt x="329452" y="62357"/>
                </a:lnTo>
                <a:lnTo>
                  <a:pt x="395180" y="69696"/>
                </a:lnTo>
                <a:close/>
              </a:path>
            </a:pathLst>
          </a:custGeom>
          <a:solidFill>
            <a:srgbClr val="6AA84F"/>
          </a:solidFill>
        </p:spPr>
        <p:txBody>
          <a:bodyPr wrap="square" lIns="0" tIns="0" rIns="0" bIns="0" rtlCol="0"/>
          <a:lstStyle/>
          <a:p>
            <a:endParaRPr/>
          </a:p>
        </p:txBody>
      </p:sp>
      <p:sp>
        <p:nvSpPr>
          <p:cNvPr id="25" name="object 25"/>
          <p:cNvSpPr/>
          <p:nvPr/>
        </p:nvSpPr>
        <p:spPr>
          <a:xfrm>
            <a:off x="7160450" y="1740113"/>
            <a:ext cx="1927860" cy="785495"/>
          </a:xfrm>
          <a:custGeom>
            <a:avLst/>
            <a:gdLst/>
            <a:ahLst/>
            <a:cxnLst/>
            <a:rect l="l" t="t" r="r" b="b"/>
            <a:pathLst>
              <a:path w="1927859" h="785494">
                <a:moveTo>
                  <a:pt x="1927302" y="785007"/>
                </a:moveTo>
                <a:lnTo>
                  <a:pt x="0" y="740993"/>
                </a:lnTo>
                <a:lnTo>
                  <a:pt x="0" y="73361"/>
                </a:lnTo>
                <a:lnTo>
                  <a:pt x="39539" y="36685"/>
                </a:lnTo>
                <a:lnTo>
                  <a:pt x="32948" y="0"/>
                </a:lnTo>
                <a:lnTo>
                  <a:pt x="1162971" y="0"/>
                </a:lnTo>
                <a:lnTo>
                  <a:pt x="1146496" y="36685"/>
                </a:lnTo>
                <a:lnTo>
                  <a:pt x="1162971" y="99043"/>
                </a:lnTo>
                <a:lnTo>
                  <a:pt x="1202510" y="183418"/>
                </a:lnTo>
                <a:lnTo>
                  <a:pt x="1136614" y="190747"/>
                </a:lnTo>
                <a:lnTo>
                  <a:pt x="1100374" y="249440"/>
                </a:lnTo>
                <a:lnTo>
                  <a:pt x="1080610" y="330141"/>
                </a:lnTo>
                <a:lnTo>
                  <a:pt x="952118" y="348484"/>
                </a:lnTo>
                <a:lnTo>
                  <a:pt x="981774" y="425520"/>
                </a:lnTo>
                <a:lnTo>
                  <a:pt x="1304635" y="542906"/>
                </a:lnTo>
                <a:lnTo>
                  <a:pt x="1398917" y="542906"/>
                </a:lnTo>
                <a:lnTo>
                  <a:pt x="1396889" y="550245"/>
                </a:lnTo>
                <a:lnTo>
                  <a:pt x="1927302" y="550245"/>
                </a:lnTo>
                <a:lnTo>
                  <a:pt x="1927302" y="785007"/>
                </a:lnTo>
                <a:close/>
              </a:path>
              <a:path w="1927859" h="785494">
                <a:moveTo>
                  <a:pt x="1417163" y="476873"/>
                </a:moveTo>
                <a:lnTo>
                  <a:pt x="1360640" y="476873"/>
                </a:lnTo>
                <a:lnTo>
                  <a:pt x="1393588" y="377830"/>
                </a:lnTo>
                <a:lnTo>
                  <a:pt x="1423245" y="454866"/>
                </a:lnTo>
                <a:lnTo>
                  <a:pt x="1417163" y="476873"/>
                </a:lnTo>
                <a:close/>
              </a:path>
              <a:path w="1927859" h="785494">
                <a:moveTo>
                  <a:pt x="1927302" y="550245"/>
                </a:moveTo>
                <a:lnTo>
                  <a:pt x="1396889" y="550245"/>
                </a:lnTo>
                <a:lnTo>
                  <a:pt x="1548436" y="377830"/>
                </a:lnTo>
                <a:lnTo>
                  <a:pt x="1660445" y="440198"/>
                </a:lnTo>
                <a:lnTo>
                  <a:pt x="1695044" y="440198"/>
                </a:lnTo>
                <a:lnTo>
                  <a:pt x="1709867" y="491552"/>
                </a:lnTo>
                <a:lnTo>
                  <a:pt x="1785650" y="491552"/>
                </a:lnTo>
                <a:lnTo>
                  <a:pt x="1805410" y="506220"/>
                </a:lnTo>
                <a:lnTo>
                  <a:pt x="1927302" y="506220"/>
                </a:lnTo>
                <a:lnTo>
                  <a:pt x="1927302" y="550245"/>
                </a:lnTo>
                <a:close/>
              </a:path>
              <a:path w="1927859" h="785494">
                <a:moveTo>
                  <a:pt x="1398917" y="542906"/>
                </a:moveTo>
                <a:lnTo>
                  <a:pt x="1304635" y="542906"/>
                </a:lnTo>
                <a:lnTo>
                  <a:pt x="1301345" y="484213"/>
                </a:lnTo>
                <a:lnTo>
                  <a:pt x="1330992" y="385169"/>
                </a:lnTo>
                <a:lnTo>
                  <a:pt x="1360640" y="476873"/>
                </a:lnTo>
                <a:lnTo>
                  <a:pt x="1417163" y="476873"/>
                </a:lnTo>
                <a:lnTo>
                  <a:pt x="1398917" y="542906"/>
                </a:lnTo>
                <a:close/>
              </a:path>
              <a:path w="1927859" h="785494">
                <a:moveTo>
                  <a:pt x="1695044" y="440198"/>
                </a:moveTo>
                <a:lnTo>
                  <a:pt x="1660445" y="440198"/>
                </a:lnTo>
                <a:lnTo>
                  <a:pt x="1680219" y="388834"/>
                </a:lnTo>
                <a:lnTo>
                  <a:pt x="1695044" y="440198"/>
                </a:lnTo>
                <a:close/>
              </a:path>
              <a:path w="1927859" h="785494">
                <a:moveTo>
                  <a:pt x="1927302" y="506220"/>
                </a:moveTo>
                <a:lnTo>
                  <a:pt x="1805410" y="506220"/>
                </a:lnTo>
                <a:lnTo>
                  <a:pt x="1854823" y="447527"/>
                </a:lnTo>
                <a:lnTo>
                  <a:pt x="1927302" y="447527"/>
                </a:lnTo>
                <a:lnTo>
                  <a:pt x="1927302" y="506220"/>
                </a:lnTo>
                <a:close/>
              </a:path>
              <a:path w="1927859" h="785494">
                <a:moveTo>
                  <a:pt x="1785650" y="491552"/>
                </a:moveTo>
                <a:lnTo>
                  <a:pt x="1709867" y="491552"/>
                </a:lnTo>
                <a:lnTo>
                  <a:pt x="1755989" y="469534"/>
                </a:lnTo>
                <a:lnTo>
                  <a:pt x="1785650" y="491552"/>
                </a:lnTo>
                <a:close/>
              </a:path>
            </a:pathLst>
          </a:custGeom>
          <a:solidFill>
            <a:srgbClr val="C17AA0"/>
          </a:solidFill>
        </p:spPr>
        <p:txBody>
          <a:bodyPr wrap="square" lIns="0" tIns="0" rIns="0" bIns="0" rtlCol="0"/>
          <a:lstStyle/>
          <a:p>
            <a:endParaRPr/>
          </a:p>
        </p:txBody>
      </p:sp>
      <p:sp>
        <p:nvSpPr>
          <p:cNvPr id="26" name="object 26"/>
          <p:cNvSpPr/>
          <p:nvPr/>
        </p:nvSpPr>
        <p:spPr>
          <a:xfrm>
            <a:off x="7384477" y="1751116"/>
            <a:ext cx="1380490" cy="1427480"/>
          </a:xfrm>
          <a:custGeom>
            <a:avLst/>
            <a:gdLst/>
            <a:ahLst/>
            <a:cxnLst/>
            <a:rect l="l" t="t" r="r" b="b"/>
            <a:pathLst>
              <a:path w="1380490" h="1427480">
                <a:moveTo>
                  <a:pt x="592261" y="179743"/>
                </a:moveTo>
                <a:lnTo>
                  <a:pt x="230616" y="179743"/>
                </a:lnTo>
                <a:lnTo>
                  <a:pt x="260273" y="113721"/>
                </a:lnTo>
                <a:lnTo>
                  <a:pt x="319569" y="22007"/>
                </a:lnTo>
                <a:lnTo>
                  <a:pt x="424995" y="0"/>
                </a:lnTo>
                <a:lnTo>
                  <a:pt x="500773" y="7339"/>
                </a:lnTo>
                <a:lnTo>
                  <a:pt x="543604" y="66032"/>
                </a:lnTo>
                <a:lnTo>
                  <a:pt x="556778" y="113721"/>
                </a:lnTo>
                <a:lnTo>
                  <a:pt x="589726" y="161400"/>
                </a:lnTo>
                <a:lnTo>
                  <a:pt x="592261" y="179743"/>
                </a:lnTo>
                <a:close/>
              </a:path>
              <a:path w="1380490" h="1427480">
                <a:moveTo>
                  <a:pt x="273447" y="1423292"/>
                </a:moveTo>
                <a:lnTo>
                  <a:pt x="164729" y="1415953"/>
                </a:lnTo>
                <a:lnTo>
                  <a:pt x="187795" y="1335253"/>
                </a:lnTo>
                <a:lnTo>
                  <a:pt x="214152" y="1221541"/>
                </a:lnTo>
                <a:lnTo>
                  <a:pt x="210852" y="1122498"/>
                </a:lnTo>
                <a:lnTo>
                  <a:pt x="207560" y="994108"/>
                </a:lnTo>
                <a:lnTo>
                  <a:pt x="177904" y="851040"/>
                </a:lnTo>
                <a:lnTo>
                  <a:pt x="135082" y="803350"/>
                </a:lnTo>
                <a:lnTo>
                  <a:pt x="108726" y="660292"/>
                </a:lnTo>
                <a:lnTo>
                  <a:pt x="115308" y="539241"/>
                </a:lnTo>
                <a:lnTo>
                  <a:pt x="125199" y="476873"/>
                </a:lnTo>
                <a:lnTo>
                  <a:pt x="112016" y="381505"/>
                </a:lnTo>
                <a:lnTo>
                  <a:pt x="141664" y="337480"/>
                </a:lnTo>
                <a:lnTo>
                  <a:pt x="105425" y="330141"/>
                </a:lnTo>
                <a:lnTo>
                  <a:pt x="36248" y="260444"/>
                </a:lnTo>
                <a:lnTo>
                  <a:pt x="0" y="190747"/>
                </a:lnTo>
                <a:lnTo>
                  <a:pt x="42829" y="143068"/>
                </a:lnTo>
                <a:lnTo>
                  <a:pt x="128491" y="139393"/>
                </a:lnTo>
                <a:lnTo>
                  <a:pt x="230616" y="179743"/>
                </a:lnTo>
                <a:lnTo>
                  <a:pt x="592261" y="179743"/>
                </a:lnTo>
                <a:lnTo>
                  <a:pt x="596317" y="209090"/>
                </a:lnTo>
                <a:lnTo>
                  <a:pt x="745663" y="209090"/>
                </a:lnTo>
                <a:lnTo>
                  <a:pt x="767630" y="227433"/>
                </a:lnTo>
                <a:lnTo>
                  <a:pt x="754448" y="271458"/>
                </a:lnTo>
                <a:lnTo>
                  <a:pt x="645730" y="374166"/>
                </a:lnTo>
                <a:lnTo>
                  <a:pt x="569961" y="385169"/>
                </a:lnTo>
                <a:lnTo>
                  <a:pt x="566661" y="447527"/>
                </a:lnTo>
                <a:lnTo>
                  <a:pt x="990331" y="447527"/>
                </a:lnTo>
                <a:lnTo>
                  <a:pt x="1090491" y="506220"/>
                </a:lnTo>
                <a:lnTo>
                  <a:pt x="1231414" y="506220"/>
                </a:lnTo>
                <a:lnTo>
                  <a:pt x="1255223" y="557584"/>
                </a:lnTo>
                <a:lnTo>
                  <a:pt x="1327712" y="557584"/>
                </a:lnTo>
                <a:lnTo>
                  <a:pt x="1380414" y="586920"/>
                </a:lnTo>
                <a:lnTo>
                  <a:pt x="1363940" y="645614"/>
                </a:lnTo>
                <a:lnTo>
                  <a:pt x="1304635" y="660292"/>
                </a:lnTo>
                <a:lnTo>
                  <a:pt x="1288170" y="722650"/>
                </a:lnTo>
                <a:lnTo>
                  <a:pt x="1352070" y="895064"/>
                </a:lnTo>
                <a:lnTo>
                  <a:pt x="635848" y="895064"/>
                </a:lnTo>
                <a:lnTo>
                  <a:pt x="637493" y="902394"/>
                </a:lnTo>
                <a:lnTo>
                  <a:pt x="583134" y="902394"/>
                </a:lnTo>
                <a:lnTo>
                  <a:pt x="582871" y="917072"/>
                </a:lnTo>
                <a:lnTo>
                  <a:pt x="299804" y="917072"/>
                </a:lnTo>
                <a:lnTo>
                  <a:pt x="293212" y="964761"/>
                </a:lnTo>
                <a:lnTo>
                  <a:pt x="306395" y="1063805"/>
                </a:lnTo>
                <a:lnTo>
                  <a:pt x="296512" y="1151844"/>
                </a:lnTo>
                <a:lnTo>
                  <a:pt x="307052" y="1195859"/>
                </a:lnTo>
                <a:lnTo>
                  <a:pt x="270156" y="1195859"/>
                </a:lnTo>
                <a:lnTo>
                  <a:pt x="270156" y="1324249"/>
                </a:lnTo>
                <a:lnTo>
                  <a:pt x="273447" y="1423292"/>
                </a:lnTo>
                <a:close/>
              </a:path>
              <a:path w="1380490" h="1427480">
                <a:moveTo>
                  <a:pt x="745663" y="209090"/>
                </a:moveTo>
                <a:lnTo>
                  <a:pt x="596317" y="209090"/>
                </a:lnTo>
                <a:lnTo>
                  <a:pt x="645730" y="172414"/>
                </a:lnTo>
                <a:lnTo>
                  <a:pt x="714917" y="183418"/>
                </a:lnTo>
                <a:lnTo>
                  <a:pt x="745663" y="209090"/>
                </a:lnTo>
                <a:close/>
              </a:path>
              <a:path w="1380490" h="1427480">
                <a:moveTo>
                  <a:pt x="990331" y="447527"/>
                </a:moveTo>
                <a:lnTo>
                  <a:pt x="566661" y="447527"/>
                </a:lnTo>
                <a:lnTo>
                  <a:pt x="662204" y="410851"/>
                </a:lnTo>
                <a:lnTo>
                  <a:pt x="744565" y="410851"/>
                </a:lnTo>
                <a:lnTo>
                  <a:pt x="840109" y="355823"/>
                </a:lnTo>
                <a:lnTo>
                  <a:pt x="919178" y="385169"/>
                </a:lnTo>
                <a:lnTo>
                  <a:pt x="965300" y="432859"/>
                </a:lnTo>
                <a:lnTo>
                  <a:pt x="990331" y="447527"/>
                </a:lnTo>
                <a:close/>
              </a:path>
              <a:path w="1380490" h="1427480">
                <a:moveTo>
                  <a:pt x="1231414" y="506220"/>
                </a:moveTo>
                <a:lnTo>
                  <a:pt x="1090491" y="506220"/>
                </a:lnTo>
                <a:lnTo>
                  <a:pt x="1202509" y="443862"/>
                </a:lnTo>
                <a:lnTo>
                  <a:pt x="1231414" y="506220"/>
                </a:lnTo>
                <a:close/>
              </a:path>
              <a:path w="1380490" h="1427480">
                <a:moveTo>
                  <a:pt x="1327712" y="557584"/>
                </a:moveTo>
                <a:lnTo>
                  <a:pt x="1255223" y="557584"/>
                </a:lnTo>
                <a:lnTo>
                  <a:pt x="1314527" y="550245"/>
                </a:lnTo>
                <a:lnTo>
                  <a:pt x="1327712" y="557584"/>
                </a:lnTo>
                <a:close/>
              </a:path>
              <a:path w="1380490" h="1427480">
                <a:moveTo>
                  <a:pt x="846700" y="1404950"/>
                </a:moveTo>
                <a:lnTo>
                  <a:pt x="767630" y="1397620"/>
                </a:lnTo>
                <a:lnTo>
                  <a:pt x="764339" y="1342592"/>
                </a:lnTo>
                <a:lnTo>
                  <a:pt x="751156" y="1294903"/>
                </a:lnTo>
                <a:lnTo>
                  <a:pt x="761039" y="1159173"/>
                </a:lnTo>
                <a:lnTo>
                  <a:pt x="744565" y="1140841"/>
                </a:lnTo>
                <a:lnTo>
                  <a:pt x="741274" y="1093151"/>
                </a:lnTo>
                <a:lnTo>
                  <a:pt x="705035" y="898729"/>
                </a:lnTo>
                <a:lnTo>
                  <a:pt x="635848" y="895064"/>
                </a:lnTo>
                <a:lnTo>
                  <a:pt x="1352070" y="895064"/>
                </a:lnTo>
                <a:lnTo>
                  <a:pt x="1365663" y="931740"/>
                </a:lnTo>
                <a:lnTo>
                  <a:pt x="1074017" y="931740"/>
                </a:lnTo>
                <a:lnTo>
                  <a:pt x="1067935" y="953758"/>
                </a:lnTo>
                <a:lnTo>
                  <a:pt x="1024604" y="953758"/>
                </a:lnTo>
                <a:lnTo>
                  <a:pt x="1024526" y="957422"/>
                </a:lnTo>
                <a:lnTo>
                  <a:pt x="800578" y="957422"/>
                </a:lnTo>
                <a:lnTo>
                  <a:pt x="830227" y="1096816"/>
                </a:lnTo>
                <a:lnTo>
                  <a:pt x="800578" y="1188520"/>
                </a:lnTo>
                <a:lnTo>
                  <a:pt x="830227" y="1316910"/>
                </a:lnTo>
                <a:lnTo>
                  <a:pt x="846700" y="1404950"/>
                </a:lnTo>
                <a:close/>
              </a:path>
              <a:path w="1380490" h="1427480">
                <a:moveTo>
                  <a:pt x="606200" y="1173852"/>
                </a:moveTo>
                <a:lnTo>
                  <a:pt x="602900" y="1063805"/>
                </a:lnTo>
                <a:lnTo>
                  <a:pt x="583134" y="902394"/>
                </a:lnTo>
                <a:lnTo>
                  <a:pt x="637493" y="902394"/>
                </a:lnTo>
                <a:lnTo>
                  <a:pt x="645730" y="939079"/>
                </a:lnTo>
                <a:lnTo>
                  <a:pt x="632556" y="1005112"/>
                </a:lnTo>
                <a:lnTo>
                  <a:pt x="652322" y="1162848"/>
                </a:lnTo>
                <a:lnTo>
                  <a:pt x="606200" y="1173852"/>
                </a:lnTo>
                <a:close/>
              </a:path>
              <a:path w="1380490" h="1427480">
                <a:moveTo>
                  <a:pt x="359109" y="1155509"/>
                </a:moveTo>
                <a:lnTo>
                  <a:pt x="329461" y="1148170"/>
                </a:lnTo>
                <a:lnTo>
                  <a:pt x="332752" y="1074808"/>
                </a:lnTo>
                <a:lnTo>
                  <a:pt x="326160" y="983104"/>
                </a:lnTo>
                <a:lnTo>
                  <a:pt x="299804" y="917072"/>
                </a:lnTo>
                <a:lnTo>
                  <a:pt x="582871" y="917072"/>
                </a:lnTo>
                <a:lnTo>
                  <a:pt x="582147" y="957422"/>
                </a:lnTo>
                <a:lnTo>
                  <a:pt x="467826" y="957422"/>
                </a:lnTo>
                <a:lnTo>
                  <a:pt x="418179" y="1041797"/>
                </a:lnTo>
                <a:lnTo>
                  <a:pt x="375582" y="1041797"/>
                </a:lnTo>
                <a:lnTo>
                  <a:pt x="398638" y="1140841"/>
                </a:lnTo>
                <a:lnTo>
                  <a:pt x="359109" y="1155509"/>
                </a:lnTo>
                <a:close/>
              </a:path>
              <a:path w="1380490" h="1427480">
                <a:moveTo>
                  <a:pt x="1284870" y="1034458"/>
                </a:moveTo>
                <a:lnTo>
                  <a:pt x="1222274" y="994108"/>
                </a:lnTo>
                <a:lnTo>
                  <a:pt x="1074017" y="931740"/>
                </a:lnTo>
                <a:lnTo>
                  <a:pt x="1365663" y="931740"/>
                </a:lnTo>
                <a:lnTo>
                  <a:pt x="1373823" y="953758"/>
                </a:lnTo>
                <a:lnTo>
                  <a:pt x="1360648" y="994108"/>
                </a:lnTo>
                <a:lnTo>
                  <a:pt x="1284870" y="1034458"/>
                </a:lnTo>
                <a:close/>
              </a:path>
              <a:path w="1380490" h="1427480">
                <a:moveTo>
                  <a:pt x="1060844" y="979429"/>
                </a:moveTo>
                <a:lnTo>
                  <a:pt x="1024604" y="953758"/>
                </a:lnTo>
                <a:lnTo>
                  <a:pt x="1067935" y="953758"/>
                </a:lnTo>
                <a:lnTo>
                  <a:pt x="1060844" y="979429"/>
                </a:lnTo>
                <a:close/>
              </a:path>
              <a:path w="1380490" h="1427480">
                <a:moveTo>
                  <a:pt x="543604" y="1426957"/>
                </a:moveTo>
                <a:lnTo>
                  <a:pt x="520539" y="1247213"/>
                </a:lnTo>
                <a:lnTo>
                  <a:pt x="484300" y="1111494"/>
                </a:lnTo>
                <a:lnTo>
                  <a:pt x="467826" y="957422"/>
                </a:lnTo>
                <a:lnTo>
                  <a:pt x="582147" y="957422"/>
                </a:lnTo>
                <a:lnTo>
                  <a:pt x="579844" y="1085812"/>
                </a:lnTo>
                <a:lnTo>
                  <a:pt x="593017" y="1166512"/>
                </a:lnTo>
                <a:lnTo>
                  <a:pt x="583134" y="1232545"/>
                </a:lnTo>
                <a:lnTo>
                  <a:pt x="602900" y="1316910"/>
                </a:lnTo>
                <a:lnTo>
                  <a:pt x="635848" y="1419628"/>
                </a:lnTo>
                <a:lnTo>
                  <a:pt x="543604" y="1426957"/>
                </a:lnTo>
                <a:close/>
              </a:path>
              <a:path w="1380490" h="1427480">
                <a:moveTo>
                  <a:pt x="906004" y="1056465"/>
                </a:moveTo>
                <a:lnTo>
                  <a:pt x="856583" y="1041797"/>
                </a:lnTo>
                <a:lnTo>
                  <a:pt x="800578" y="957422"/>
                </a:lnTo>
                <a:lnTo>
                  <a:pt x="1024526" y="957422"/>
                </a:lnTo>
                <a:lnTo>
                  <a:pt x="1023586" y="1001437"/>
                </a:lnTo>
                <a:lnTo>
                  <a:pt x="942244" y="1001437"/>
                </a:lnTo>
                <a:lnTo>
                  <a:pt x="906004" y="1056465"/>
                </a:lnTo>
                <a:close/>
              </a:path>
              <a:path w="1380490" h="1427480">
                <a:moveTo>
                  <a:pt x="1057552" y="1397620"/>
                </a:moveTo>
                <a:lnTo>
                  <a:pt x="1008130" y="1390281"/>
                </a:lnTo>
                <a:lnTo>
                  <a:pt x="985066" y="1338928"/>
                </a:lnTo>
                <a:lnTo>
                  <a:pt x="971891" y="1210537"/>
                </a:lnTo>
                <a:lnTo>
                  <a:pt x="945535" y="1126162"/>
                </a:lnTo>
                <a:lnTo>
                  <a:pt x="942244" y="1001437"/>
                </a:lnTo>
                <a:lnTo>
                  <a:pt x="1023586" y="1001437"/>
                </a:lnTo>
                <a:lnTo>
                  <a:pt x="1021313" y="1107820"/>
                </a:lnTo>
                <a:lnTo>
                  <a:pt x="1018013" y="1210537"/>
                </a:lnTo>
                <a:lnTo>
                  <a:pt x="1070727" y="1349931"/>
                </a:lnTo>
                <a:lnTo>
                  <a:pt x="1057552" y="1397620"/>
                </a:lnTo>
                <a:close/>
              </a:path>
              <a:path w="1380490" h="1427480">
                <a:moveTo>
                  <a:pt x="405229" y="1063805"/>
                </a:moveTo>
                <a:lnTo>
                  <a:pt x="375582" y="1041797"/>
                </a:lnTo>
                <a:lnTo>
                  <a:pt x="418179" y="1041797"/>
                </a:lnTo>
                <a:lnTo>
                  <a:pt x="405229" y="1063805"/>
                </a:lnTo>
                <a:close/>
              </a:path>
              <a:path w="1380490" h="1427480">
                <a:moveTo>
                  <a:pt x="309687" y="1206863"/>
                </a:moveTo>
                <a:lnTo>
                  <a:pt x="270156" y="1195859"/>
                </a:lnTo>
                <a:lnTo>
                  <a:pt x="307052" y="1195859"/>
                </a:lnTo>
                <a:lnTo>
                  <a:pt x="309687" y="1206863"/>
                </a:lnTo>
                <a:close/>
              </a:path>
            </a:pathLst>
          </a:custGeom>
          <a:solidFill>
            <a:srgbClr val="7F6000"/>
          </a:solidFill>
        </p:spPr>
        <p:txBody>
          <a:bodyPr wrap="square" lIns="0" tIns="0" rIns="0" bIns="0" rtlCol="0"/>
          <a:lstStyle/>
          <a:p>
            <a:endParaRPr/>
          </a:p>
        </p:txBody>
      </p:sp>
      <p:sp>
        <p:nvSpPr>
          <p:cNvPr id="27" name="object 27"/>
          <p:cNvSpPr txBox="1"/>
          <p:nvPr/>
        </p:nvSpPr>
        <p:spPr>
          <a:xfrm>
            <a:off x="7698917" y="3371438"/>
            <a:ext cx="952500" cy="448309"/>
          </a:xfrm>
          <a:prstGeom prst="rect">
            <a:avLst/>
          </a:prstGeom>
        </p:spPr>
        <p:txBody>
          <a:bodyPr vert="horz" wrap="square" lIns="0" tIns="22860" rIns="0" bIns="0" rtlCol="0">
            <a:spAutoFit/>
          </a:bodyPr>
          <a:lstStyle/>
          <a:p>
            <a:pPr marL="234950" marR="5080" indent="-222885">
              <a:lnSpc>
                <a:spcPts val="1650"/>
              </a:lnSpc>
              <a:spcBef>
                <a:spcPts val="180"/>
              </a:spcBef>
            </a:pPr>
            <a:r>
              <a:rPr sz="1400" spc="-5" dirty="0">
                <a:latin typeface="Arial"/>
                <a:cs typeface="Arial"/>
              </a:rPr>
              <a:t>Predictions:  </a:t>
            </a:r>
            <a:r>
              <a:rPr sz="1400" dirty="0">
                <a:latin typeface="Arial"/>
                <a:cs typeface="Arial"/>
              </a:rPr>
              <a:t>H x</a:t>
            </a:r>
            <a:r>
              <a:rPr sz="1400" spc="-45" dirty="0">
                <a:latin typeface="Arial"/>
                <a:cs typeface="Arial"/>
              </a:rPr>
              <a:t> </a:t>
            </a:r>
            <a:r>
              <a:rPr sz="1400" dirty="0">
                <a:latin typeface="Arial"/>
                <a:cs typeface="Arial"/>
              </a:rPr>
              <a:t>W</a:t>
            </a:r>
            <a:endParaRPr sz="1400">
              <a:latin typeface="Arial"/>
              <a:cs typeface="Arial"/>
            </a:endParaRPr>
          </a:p>
        </p:txBody>
      </p:sp>
      <p:sp>
        <p:nvSpPr>
          <p:cNvPr id="28" name="object 28"/>
          <p:cNvSpPr txBox="1"/>
          <p:nvPr/>
        </p:nvSpPr>
        <p:spPr>
          <a:xfrm>
            <a:off x="2207900" y="977438"/>
            <a:ext cx="4391025" cy="448309"/>
          </a:xfrm>
          <a:prstGeom prst="rect">
            <a:avLst/>
          </a:prstGeom>
        </p:spPr>
        <p:txBody>
          <a:bodyPr vert="horz" wrap="square" lIns="0" tIns="12700" rIns="0" bIns="0" rtlCol="0">
            <a:spAutoFit/>
          </a:bodyPr>
          <a:lstStyle/>
          <a:p>
            <a:pPr marL="12700">
              <a:lnSpc>
                <a:spcPts val="1664"/>
              </a:lnSpc>
              <a:spcBef>
                <a:spcPts val="100"/>
              </a:spcBef>
            </a:pPr>
            <a:r>
              <a:rPr sz="1400" spc="-5" dirty="0">
                <a:latin typeface="Arial"/>
                <a:cs typeface="Arial"/>
              </a:rPr>
              <a:t>Design network as </a:t>
            </a:r>
            <a:r>
              <a:rPr sz="1400" dirty="0">
                <a:latin typeface="Arial"/>
                <a:cs typeface="Arial"/>
              </a:rPr>
              <a:t>a </a:t>
            </a:r>
            <a:r>
              <a:rPr sz="1400" spc="-5" dirty="0">
                <a:latin typeface="Arial"/>
                <a:cs typeface="Arial"/>
              </a:rPr>
              <a:t>bunch of </a:t>
            </a:r>
            <a:r>
              <a:rPr sz="1400" dirty="0">
                <a:latin typeface="Arial"/>
                <a:cs typeface="Arial"/>
              </a:rPr>
              <a:t>convolutional </a:t>
            </a:r>
            <a:r>
              <a:rPr sz="1400" spc="-5" dirty="0">
                <a:latin typeface="Arial"/>
                <a:cs typeface="Arial"/>
              </a:rPr>
              <a:t>layers,</a:t>
            </a:r>
            <a:r>
              <a:rPr sz="1400" spc="-80" dirty="0">
                <a:latin typeface="Arial"/>
                <a:cs typeface="Arial"/>
              </a:rPr>
              <a:t> </a:t>
            </a:r>
            <a:r>
              <a:rPr sz="1400" spc="-5" dirty="0">
                <a:latin typeface="Arial"/>
                <a:cs typeface="Arial"/>
              </a:rPr>
              <a:t>with</a:t>
            </a:r>
            <a:endParaRPr sz="1400">
              <a:latin typeface="Arial"/>
              <a:cs typeface="Arial"/>
            </a:endParaRPr>
          </a:p>
          <a:p>
            <a:pPr marL="12700">
              <a:lnSpc>
                <a:spcPts val="1664"/>
              </a:lnSpc>
            </a:pPr>
            <a:r>
              <a:rPr sz="1400" b="1" spc="-5" dirty="0">
                <a:solidFill>
                  <a:srgbClr val="FF0000"/>
                </a:solidFill>
                <a:latin typeface="Arial"/>
                <a:cs typeface="Arial"/>
              </a:rPr>
              <a:t>downsampling </a:t>
            </a:r>
            <a:r>
              <a:rPr sz="1400" spc="-5" dirty="0">
                <a:latin typeface="Arial"/>
                <a:cs typeface="Arial"/>
              </a:rPr>
              <a:t>and </a:t>
            </a:r>
            <a:r>
              <a:rPr sz="1400" b="1" spc="-5" dirty="0">
                <a:solidFill>
                  <a:srgbClr val="0000FF"/>
                </a:solidFill>
                <a:latin typeface="Arial"/>
                <a:cs typeface="Arial"/>
              </a:rPr>
              <a:t>upsampling </a:t>
            </a:r>
            <a:r>
              <a:rPr sz="1400" spc="-5" dirty="0">
                <a:latin typeface="Arial"/>
                <a:cs typeface="Arial"/>
              </a:rPr>
              <a:t>inside the</a:t>
            </a:r>
            <a:r>
              <a:rPr sz="1400" spc="-20" dirty="0">
                <a:latin typeface="Arial"/>
                <a:cs typeface="Arial"/>
              </a:rPr>
              <a:t> </a:t>
            </a:r>
            <a:r>
              <a:rPr sz="1400" spc="-5" dirty="0">
                <a:latin typeface="Arial"/>
                <a:cs typeface="Arial"/>
              </a:rPr>
              <a:t>network!</a:t>
            </a:r>
            <a:endParaRPr sz="1400">
              <a:latin typeface="Arial"/>
              <a:cs typeface="Arial"/>
            </a:endParaRPr>
          </a:p>
        </p:txBody>
      </p:sp>
      <p:sp>
        <p:nvSpPr>
          <p:cNvPr id="29" name="object 29"/>
          <p:cNvSpPr/>
          <p:nvPr/>
        </p:nvSpPr>
        <p:spPr>
          <a:xfrm>
            <a:off x="3060849" y="2287497"/>
            <a:ext cx="248285" cy="621665"/>
          </a:xfrm>
          <a:custGeom>
            <a:avLst/>
            <a:gdLst/>
            <a:ahLst/>
            <a:cxnLst/>
            <a:rect l="l" t="t" r="r" b="b"/>
            <a:pathLst>
              <a:path w="248285" h="621664">
                <a:moveTo>
                  <a:pt x="0" y="0"/>
                </a:moveTo>
                <a:lnTo>
                  <a:pt x="247777" y="0"/>
                </a:lnTo>
                <a:lnTo>
                  <a:pt x="247777" y="621577"/>
                </a:lnTo>
                <a:lnTo>
                  <a:pt x="0" y="621577"/>
                </a:lnTo>
                <a:lnTo>
                  <a:pt x="0" y="0"/>
                </a:lnTo>
                <a:close/>
              </a:path>
            </a:pathLst>
          </a:custGeom>
          <a:solidFill>
            <a:srgbClr val="CCCCCC"/>
          </a:solidFill>
        </p:spPr>
        <p:txBody>
          <a:bodyPr wrap="square" lIns="0" tIns="0" rIns="0" bIns="0" rtlCol="0"/>
          <a:lstStyle/>
          <a:p>
            <a:endParaRPr/>
          </a:p>
        </p:txBody>
      </p:sp>
      <p:sp>
        <p:nvSpPr>
          <p:cNvPr id="30" name="object 30"/>
          <p:cNvSpPr/>
          <p:nvPr/>
        </p:nvSpPr>
        <p:spPr>
          <a:xfrm>
            <a:off x="3308627" y="2051674"/>
            <a:ext cx="236220" cy="857885"/>
          </a:xfrm>
          <a:custGeom>
            <a:avLst/>
            <a:gdLst/>
            <a:ahLst/>
            <a:cxnLst/>
            <a:rect l="l" t="t" r="r" b="b"/>
            <a:pathLst>
              <a:path w="236220" h="857885">
                <a:moveTo>
                  <a:pt x="0" y="857399"/>
                </a:moveTo>
                <a:lnTo>
                  <a:pt x="0" y="235822"/>
                </a:lnTo>
                <a:lnTo>
                  <a:pt x="235822" y="0"/>
                </a:lnTo>
                <a:lnTo>
                  <a:pt x="235822" y="621577"/>
                </a:lnTo>
                <a:lnTo>
                  <a:pt x="0" y="857399"/>
                </a:lnTo>
                <a:close/>
              </a:path>
            </a:pathLst>
          </a:custGeom>
          <a:solidFill>
            <a:srgbClr val="A3A3A3"/>
          </a:solidFill>
        </p:spPr>
        <p:txBody>
          <a:bodyPr wrap="square" lIns="0" tIns="0" rIns="0" bIns="0" rtlCol="0"/>
          <a:lstStyle/>
          <a:p>
            <a:endParaRPr/>
          </a:p>
        </p:txBody>
      </p:sp>
      <p:sp>
        <p:nvSpPr>
          <p:cNvPr id="31" name="object 31"/>
          <p:cNvSpPr/>
          <p:nvPr/>
        </p:nvSpPr>
        <p:spPr>
          <a:xfrm>
            <a:off x="3060849" y="2051674"/>
            <a:ext cx="483870" cy="236220"/>
          </a:xfrm>
          <a:custGeom>
            <a:avLst/>
            <a:gdLst/>
            <a:ahLst/>
            <a:cxnLst/>
            <a:rect l="l" t="t" r="r" b="b"/>
            <a:pathLst>
              <a:path w="483870" h="236219">
                <a:moveTo>
                  <a:pt x="247777" y="235822"/>
                </a:moveTo>
                <a:lnTo>
                  <a:pt x="0" y="235822"/>
                </a:lnTo>
                <a:lnTo>
                  <a:pt x="235822" y="0"/>
                </a:lnTo>
                <a:lnTo>
                  <a:pt x="483599" y="0"/>
                </a:lnTo>
                <a:lnTo>
                  <a:pt x="247777" y="235822"/>
                </a:lnTo>
                <a:close/>
              </a:path>
            </a:pathLst>
          </a:custGeom>
          <a:solidFill>
            <a:srgbClr val="D6D6D6"/>
          </a:solidFill>
        </p:spPr>
        <p:txBody>
          <a:bodyPr wrap="square" lIns="0" tIns="0" rIns="0" bIns="0" rtlCol="0"/>
          <a:lstStyle/>
          <a:p>
            <a:endParaRPr/>
          </a:p>
        </p:txBody>
      </p:sp>
      <p:sp>
        <p:nvSpPr>
          <p:cNvPr id="32" name="object 32"/>
          <p:cNvSpPr/>
          <p:nvPr/>
        </p:nvSpPr>
        <p:spPr>
          <a:xfrm>
            <a:off x="3060849" y="2051674"/>
            <a:ext cx="483870" cy="857885"/>
          </a:xfrm>
          <a:custGeom>
            <a:avLst/>
            <a:gdLst/>
            <a:ahLst/>
            <a:cxnLst/>
            <a:rect l="l" t="t" r="r" b="b"/>
            <a:pathLst>
              <a:path w="483870" h="857885">
                <a:moveTo>
                  <a:pt x="0" y="235822"/>
                </a:moveTo>
                <a:lnTo>
                  <a:pt x="235822" y="0"/>
                </a:lnTo>
                <a:lnTo>
                  <a:pt x="483599" y="0"/>
                </a:lnTo>
                <a:lnTo>
                  <a:pt x="483599" y="621577"/>
                </a:lnTo>
                <a:lnTo>
                  <a:pt x="247777" y="857399"/>
                </a:lnTo>
                <a:lnTo>
                  <a:pt x="0" y="857399"/>
                </a:lnTo>
                <a:lnTo>
                  <a:pt x="0" y="235822"/>
                </a:lnTo>
                <a:close/>
              </a:path>
            </a:pathLst>
          </a:custGeom>
          <a:ln w="9524">
            <a:solidFill>
              <a:srgbClr val="666666"/>
            </a:solidFill>
          </a:ln>
        </p:spPr>
        <p:txBody>
          <a:bodyPr wrap="square" lIns="0" tIns="0" rIns="0" bIns="0" rtlCol="0"/>
          <a:lstStyle/>
          <a:p>
            <a:endParaRPr/>
          </a:p>
        </p:txBody>
      </p:sp>
      <p:sp>
        <p:nvSpPr>
          <p:cNvPr id="33" name="object 33"/>
          <p:cNvSpPr/>
          <p:nvPr/>
        </p:nvSpPr>
        <p:spPr>
          <a:xfrm>
            <a:off x="3060849" y="2051674"/>
            <a:ext cx="483870" cy="236220"/>
          </a:xfrm>
          <a:custGeom>
            <a:avLst/>
            <a:gdLst/>
            <a:ahLst/>
            <a:cxnLst/>
            <a:rect l="l" t="t" r="r" b="b"/>
            <a:pathLst>
              <a:path w="483870" h="236219">
                <a:moveTo>
                  <a:pt x="0" y="235822"/>
                </a:moveTo>
                <a:lnTo>
                  <a:pt x="247777" y="235822"/>
                </a:lnTo>
                <a:lnTo>
                  <a:pt x="483599" y="0"/>
                </a:lnTo>
              </a:path>
            </a:pathLst>
          </a:custGeom>
          <a:ln w="9524">
            <a:solidFill>
              <a:srgbClr val="666666"/>
            </a:solidFill>
          </a:ln>
        </p:spPr>
        <p:txBody>
          <a:bodyPr wrap="square" lIns="0" tIns="0" rIns="0" bIns="0" rtlCol="0"/>
          <a:lstStyle/>
          <a:p>
            <a:endParaRPr/>
          </a:p>
        </p:txBody>
      </p:sp>
      <p:sp>
        <p:nvSpPr>
          <p:cNvPr id="34" name="object 34"/>
          <p:cNvSpPr/>
          <p:nvPr/>
        </p:nvSpPr>
        <p:spPr>
          <a:xfrm>
            <a:off x="3308627" y="2287497"/>
            <a:ext cx="0" cy="621665"/>
          </a:xfrm>
          <a:custGeom>
            <a:avLst/>
            <a:gdLst/>
            <a:ahLst/>
            <a:cxnLst/>
            <a:rect l="l" t="t" r="r" b="b"/>
            <a:pathLst>
              <a:path h="621664">
                <a:moveTo>
                  <a:pt x="0" y="0"/>
                </a:moveTo>
                <a:lnTo>
                  <a:pt x="0" y="621577"/>
                </a:lnTo>
              </a:path>
            </a:pathLst>
          </a:custGeom>
          <a:ln w="9524">
            <a:solidFill>
              <a:srgbClr val="666666"/>
            </a:solidFill>
          </a:ln>
        </p:spPr>
        <p:txBody>
          <a:bodyPr wrap="square" lIns="0" tIns="0" rIns="0" bIns="0" rtlCol="0"/>
          <a:lstStyle/>
          <a:p>
            <a:endParaRPr/>
          </a:p>
        </p:txBody>
      </p:sp>
      <p:sp>
        <p:nvSpPr>
          <p:cNvPr id="35" name="object 35"/>
          <p:cNvSpPr/>
          <p:nvPr/>
        </p:nvSpPr>
        <p:spPr>
          <a:xfrm>
            <a:off x="3365649" y="2287497"/>
            <a:ext cx="248285" cy="621665"/>
          </a:xfrm>
          <a:custGeom>
            <a:avLst/>
            <a:gdLst/>
            <a:ahLst/>
            <a:cxnLst/>
            <a:rect l="l" t="t" r="r" b="b"/>
            <a:pathLst>
              <a:path w="248285" h="621664">
                <a:moveTo>
                  <a:pt x="0" y="0"/>
                </a:moveTo>
                <a:lnTo>
                  <a:pt x="247777" y="0"/>
                </a:lnTo>
                <a:lnTo>
                  <a:pt x="247777" y="621577"/>
                </a:lnTo>
                <a:lnTo>
                  <a:pt x="0" y="621577"/>
                </a:lnTo>
                <a:lnTo>
                  <a:pt x="0" y="0"/>
                </a:lnTo>
                <a:close/>
              </a:path>
            </a:pathLst>
          </a:custGeom>
          <a:solidFill>
            <a:srgbClr val="F4CCCC"/>
          </a:solidFill>
        </p:spPr>
        <p:txBody>
          <a:bodyPr wrap="square" lIns="0" tIns="0" rIns="0" bIns="0" rtlCol="0"/>
          <a:lstStyle/>
          <a:p>
            <a:endParaRPr/>
          </a:p>
        </p:txBody>
      </p:sp>
      <p:sp>
        <p:nvSpPr>
          <p:cNvPr id="36" name="object 36"/>
          <p:cNvSpPr/>
          <p:nvPr/>
        </p:nvSpPr>
        <p:spPr>
          <a:xfrm>
            <a:off x="3613427" y="2051674"/>
            <a:ext cx="236220" cy="857885"/>
          </a:xfrm>
          <a:custGeom>
            <a:avLst/>
            <a:gdLst/>
            <a:ahLst/>
            <a:cxnLst/>
            <a:rect l="l" t="t" r="r" b="b"/>
            <a:pathLst>
              <a:path w="236220" h="857885">
                <a:moveTo>
                  <a:pt x="0" y="857399"/>
                </a:moveTo>
                <a:lnTo>
                  <a:pt x="0" y="235822"/>
                </a:lnTo>
                <a:lnTo>
                  <a:pt x="235822" y="0"/>
                </a:lnTo>
                <a:lnTo>
                  <a:pt x="235822" y="621577"/>
                </a:lnTo>
                <a:lnTo>
                  <a:pt x="0" y="857399"/>
                </a:lnTo>
                <a:close/>
              </a:path>
            </a:pathLst>
          </a:custGeom>
          <a:solidFill>
            <a:srgbClr val="C3A3A3"/>
          </a:solidFill>
        </p:spPr>
        <p:txBody>
          <a:bodyPr wrap="square" lIns="0" tIns="0" rIns="0" bIns="0" rtlCol="0"/>
          <a:lstStyle/>
          <a:p>
            <a:endParaRPr/>
          </a:p>
        </p:txBody>
      </p:sp>
      <p:sp>
        <p:nvSpPr>
          <p:cNvPr id="37" name="object 37"/>
          <p:cNvSpPr/>
          <p:nvPr/>
        </p:nvSpPr>
        <p:spPr>
          <a:xfrm>
            <a:off x="3365649" y="2051674"/>
            <a:ext cx="483870" cy="236220"/>
          </a:xfrm>
          <a:custGeom>
            <a:avLst/>
            <a:gdLst/>
            <a:ahLst/>
            <a:cxnLst/>
            <a:rect l="l" t="t" r="r" b="b"/>
            <a:pathLst>
              <a:path w="483870" h="236219">
                <a:moveTo>
                  <a:pt x="247777" y="235822"/>
                </a:moveTo>
                <a:lnTo>
                  <a:pt x="0" y="235822"/>
                </a:lnTo>
                <a:lnTo>
                  <a:pt x="235822" y="0"/>
                </a:lnTo>
                <a:lnTo>
                  <a:pt x="483599" y="0"/>
                </a:lnTo>
                <a:lnTo>
                  <a:pt x="247777" y="235822"/>
                </a:lnTo>
                <a:close/>
              </a:path>
            </a:pathLst>
          </a:custGeom>
          <a:solidFill>
            <a:srgbClr val="F6D6D6"/>
          </a:solidFill>
        </p:spPr>
        <p:txBody>
          <a:bodyPr wrap="square" lIns="0" tIns="0" rIns="0" bIns="0" rtlCol="0"/>
          <a:lstStyle/>
          <a:p>
            <a:endParaRPr/>
          </a:p>
        </p:txBody>
      </p:sp>
      <p:sp>
        <p:nvSpPr>
          <p:cNvPr id="38" name="object 38"/>
          <p:cNvSpPr/>
          <p:nvPr/>
        </p:nvSpPr>
        <p:spPr>
          <a:xfrm>
            <a:off x="3365649" y="2051674"/>
            <a:ext cx="483870" cy="857885"/>
          </a:xfrm>
          <a:custGeom>
            <a:avLst/>
            <a:gdLst/>
            <a:ahLst/>
            <a:cxnLst/>
            <a:rect l="l" t="t" r="r" b="b"/>
            <a:pathLst>
              <a:path w="483870" h="857885">
                <a:moveTo>
                  <a:pt x="0" y="235822"/>
                </a:moveTo>
                <a:lnTo>
                  <a:pt x="235822" y="0"/>
                </a:lnTo>
                <a:lnTo>
                  <a:pt x="483599" y="0"/>
                </a:lnTo>
                <a:lnTo>
                  <a:pt x="483599" y="621577"/>
                </a:lnTo>
                <a:lnTo>
                  <a:pt x="247777" y="857399"/>
                </a:lnTo>
                <a:lnTo>
                  <a:pt x="0" y="857399"/>
                </a:lnTo>
                <a:lnTo>
                  <a:pt x="0" y="235822"/>
                </a:lnTo>
                <a:close/>
              </a:path>
            </a:pathLst>
          </a:custGeom>
          <a:ln w="9524">
            <a:solidFill>
              <a:srgbClr val="666666"/>
            </a:solidFill>
          </a:ln>
        </p:spPr>
        <p:txBody>
          <a:bodyPr wrap="square" lIns="0" tIns="0" rIns="0" bIns="0" rtlCol="0"/>
          <a:lstStyle/>
          <a:p>
            <a:endParaRPr/>
          </a:p>
        </p:txBody>
      </p:sp>
      <p:sp>
        <p:nvSpPr>
          <p:cNvPr id="39" name="object 39"/>
          <p:cNvSpPr/>
          <p:nvPr/>
        </p:nvSpPr>
        <p:spPr>
          <a:xfrm>
            <a:off x="3365649" y="2051674"/>
            <a:ext cx="483870" cy="236220"/>
          </a:xfrm>
          <a:custGeom>
            <a:avLst/>
            <a:gdLst/>
            <a:ahLst/>
            <a:cxnLst/>
            <a:rect l="l" t="t" r="r" b="b"/>
            <a:pathLst>
              <a:path w="483870" h="236219">
                <a:moveTo>
                  <a:pt x="0" y="235822"/>
                </a:moveTo>
                <a:lnTo>
                  <a:pt x="247777" y="235822"/>
                </a:lnTo>
                <a:lnTo>
                  <a:pt x="483599" y="0"/>
                </a:lnTo>
              </a:path>
            </a:pathLst>
          </a:custGeom>
          <a:ln w="9524">
            <a:solidFill>
              <a:srgbClr val="666666"/>
            </a:solidFill>
          </a:ln>
        </p:spPr>
        <p:txBody>
          <a:bodyPr wrap="square" lIns="0" tIns="0" rIns="0" bIns="0" rtlCol="0"/>
          <a:lstStyle/>
          <a:p>
            <a:endParaRPr/>
          </a:p>
        </p:txBody>
      </p:sp>
      <p:sp>
        <p:nvSpPr>
          <p:cNvPr id="40" name="object 40"/>
          <p:cNvSpPr/>
          <p:nvPr/>
        </p:nvSpPr>
        <p:spPr>
          <a:xfrm>
            <a:off x="3613427" y="2287497"/>
            <a:ext cx="0" cy="621665"/>
          </a:xfrm>
          <a:custGeom>
            <a:avLst/>
            <a:gdLst/>
            <a:ahLst/>
            <a:cxnLst/>
            <a:rect l="l" t="t" r="r" b="b"/>
            <a:pathLst>
              <a:path h="621664">
                <a:moveTo>
                  <a:pt x="0" y="0"/>
                </a:moveTo>
                <a:lnTo>
                  <a:pt x="0" y="621577"/>
                </a:lnTo>
              </a:path>
            </a:pathLst>
          </a:custGeom>
          <a:ln w="9524">
            <a:solidFill>
              <a:srgbClr val="666666"/>
            </a:solidFill>
          </a:ln>
        </p:spPr>
        <p:txBody>
          <a:bodyPr wrap="square" lIns="0" tIns="0" rIns="0" bIns="0" rtlCol="0"/>
          <a:lstStyle/>
          <a:p>
            <a:endParaRPr/>
          </a:p>
        </p:txBody>
      </p:sp>
      <p:sp>
        <p:nvSpPr>
          <p:cNvPr id="41" name="object 41"/>
          <p:cNvSpPr/>
          <p:nvPr/>
        </p:nvSpPr>
        <p:spPr>
          <a:xfrm>
            <a:off x="3657087" y="2408345"/>
            <a:ext cx="490855" cy="367030"/>
          </a:xfrm>
          <a:custGeom>
            <a:avLst/>
            <a:gdLst/>
            <a:ahLst/>
            <a:cxnLst/>
            <a:rect l="l" t="t" r="r" b="b"/>
            <a:pathLst>
              <a:path w="490854" h="367030">
                <a:moveTo>
                  <a:pt x="0" y="0"/>
                </a:moveTo>
                <a:lnTo>
                  <a:pt x="490754" y="0"/>
                </a:lnTo>
                <a:lnTo>
                  <a:pt x="490754" y="366854"/>
                </a:lnTo>
                <a:lnTo>
                  <a:pt x="0" y="366854"/>
                </a:lnTo>
                <a:lnTo>
                  <a:pt x="0" y="0"/>
                </a:lnTo>
                <a:close/>
              </a:path>
            </a:pathLst>
          </a:custGeom>
          <a:solidFill>
            <a:srgbClr val="CCCCCC"/>
          </a:solidFill>
        </p:spPr>
        <p:txBody>
          <a:bodyPr wrap="square" lIns="0" tIns="0" rIns="0" bIns="0" rtlCol="0"/>
          <a:lstStyle/>
          <a:p>
            <a:endParaRPr/>
          </a:p>
        </p:txBody>
      </p:sp>
      <p:sp>
        <p:nvSpPr>
          <p:cNvPr id="42" name="object 42"/>
          <p:cNvSpPr/>
          <p:nvPr/>
        </p:nvSpPr>
        <p:spPr>
          <a:xfrm>
            <a:off x="4147842" y="2248699"/>
            <a:ext cx="160020" cy="527050"/>
          </a:xfrm>
          <a:custGeom>
            <a:avLst/>
            <a:gdLst/>
            <a:ahLst/>
            <a:cxnLst/>
            <a:rect l="l" t="t" r="r" b="b"/>
            <a:pathLst>
              <a:path w="160020" h="527050">
                <a:moveTo>
                  <a:pt x="0" y="526499"/>
                </a:moveTo>
                <a:lnTo>
                  <a:pt x="0" y="159645"/>
                </a:lnTo>
                <a:lnTo>
                  <a:pt x="159645" y="0"/>
                </a:lnTo>
                <a:lnTo>
                  <a:pt x="159645" y="366854"/>
                </a:lnTo>
                <a:lnTo>
                  <a:pt x="0" y="526499"/>
                </a:lnTo>
                <a:close/>
              </a:path>
            </a:pathLst>
          </a:custGeom>
          <a:solidFill>
            <a:srgbClr val="A3A3A3"/>
          </a:solidFill>
        </p:spPr>
        <p:txBody>
          <a:bodyPr wrap="square" lIns="0" tIns="0" rIns="0" bIns="0" rtlCol="0"/>
          <a:lstStyle/>
          <a:p>
            <a:endParaRPr/>
          </a:p>
        </p:txBody>
      </p:sp>
      <p:sp>
        <p:nvSpPr>
          <p:cNvPr id="43" name="object 43"/>
          <p:cNvSpPr/>
          <p:nvPr/>
        </p:nvSpPr>
        <p:spPr>
          <a:xfrm>
            <a:off x="3657087" y="2248699"/>
            <a:ext cx="650875" cy="160020"/>
          </a:xfrm>
          <a:custGeom>
            <a:avLst/>
            <a:gdLst/>
            <a:ahLst/>
            <a:cxnLst/>
            <a:rect l="l" t="t" r="r" b="b"/>
            <a:pathLst>
              <a:path w="650875" h="160019">
                <a:moveTo>
                  <a:pt x="490754" y="159645"/>
                </a:moveTo>
                <a:lnTo>
                  <a:pt x="0" y="159645"/>
                </a:lnTo>
                <a:lnTo>
                  <a:pt x="159645" y="0"/>
                </a:lnTo>
                <a:lnTo>
                  <a:pt x="650399" y="0"/>
                </a:lnTo>
                <a:lnTo>
                  <a:pt x="490754" y="159645"/>
                </a:lnTo>
                <a:close/>
              </a:path>
            </a:pathLst>
          </a:custGeom>
          <a:solidFill>
            <a:srgbClr val="D6D6D6"/>
          </a:solidFill>
        </p:spPr>
        <p:txBody>
          <a:bodyPr wrap="square" lIns="0" tIns="0" rIns="0" bIns="0" rtlCol="0"/>
          <a:lstStyle/>
          <a:p>
            <a:endParaRPr/>
          </a:p>
        </p:txBody>
      </p:sp>
      <p:sp>
        <p:nvSpPr>
          <p:cNvPr id="44" name="object 44"/>
          <p:cNvSpPr/>
          <p:nvPr/>
        </p:nvSpPr>
        <p:spPr>
          <a:xfrm>
            <a:off x="3657087" y="2248699"/>
            <a:ext cx="650875" cy="527050"/>
          </a:xfrm>
          <a:custGeom>
            <a:avLst/>
            <a:gdLst/>
            <a:ahLst/>
            <a:cxnLst/>
            <a:rect l="l" t="t" r="r" b="b"/>
            <a:pathLst>
              <a:path w="650875" h="527050">
                <a:moveTo>
                  <a:pt x="0" y="159645"/>
                </a:moveTo>
                <a:lnTo>
                  <a:pt x="159645" y="0"/>
                </a:lnTo>
                <a:lnTo>
                  <a:pt x="650399" y="0"/>
                </a:lnTo>
                <a:lnTo>
                  <a:pt x="650399" y="366854"/>
                </a:lnTo>
                <a:lnTo>
                  <a:pt x="490754" y="526499"/>
                </a:lnTo>
                <a:lnTo>
                  <a:pt x="0" y="526499"/>
                </a:lnTo>
                <a:lnTo>
                  <a:pt x="0" y="159645"/>
                </a:lnTo>
                <a:close/>
              </a:path>
            </a:pathLst>
          </a:custGeom>
          <a:ln w="9524">
            <a:solidFill>
              <a:srgbClr val="666666"/>
            </a:solidFill>
          </a:ln>
        </p:spPr>
        <p:txBody>
          <a:bodyPr wrap="square" lIns="0" tIns="0" rIns="0" bIns="0" rtlCol="0"/>
          <a:lstStyle/>
          <a:p>
            <a:endParaRPr/>
          </a:p>
        </p:txBody>
      </p:sp>
      <p:sp>
        <p:nvSpPr>
          <p:cNvPr id="45" name="object 45"/>
          <p:cNvSpPr/>
          <p:nvPr/>
        </p:nvSpPr>
        <p:spPr>
          <a:xfrm>
            <a:off x="3657087" y="2248699"/>
            <a:ext cx="650875" cy="160020"/>
          </a:xfrm>
          <a:custGeom>
            <a:avLst/>
            <a:gdLst/>
            <a:ahLst/>
            <a:cxnLst/>
            <a:rect l="l" t="t" r="r" b="b"/>
            <a:pathLst>
              <a:path w="650875" h="160019">
                <a:moveTo>
                  <a:pt x="0" y="159645"/>
                </a:moveTo>
                <a:lnTo>
                  <a:pt x="490754" y="159645"/>
                </a:lnTo>
                <a:lnTo>
                  <a:pt x="650399" y="0"/>
                </a:lnTo>
              </a:path>
            </a:pathLst>
          </a:custGeom>
          <a:ln w="9524">
            <a:solidFill>
              <a:srgbClr val="666666"/>
            </a:solidFill>
          </a:ln>
        </p:spPr>
        <p:txBody>
          <a:bodyPr wrap="square" lIns="0" tIns="0" rIns="0" bIns="0" rtlCol="0"/>
          <a:lstStyle/>
          <a:p>
            <a:endParaRPr/>
          </a:p>
        </p:txBody>
      </p:sp>
      <p:sp>
        <p:nvSpPr>
          <p:cNvPr id="46" name="object 46"/>
          <p:cNvSpPr/>
          <p:nvPr/>
        </p:nvSpPr>
        <p:spPr>
          <a:xfrm>
            <a:off x="4147842" y="2408345"/>
            <a:ext cx="0" cy="367030"/>
          </a:xfrm>
          <a:custGeom>
            <a:avLst/>
            <a:gdLst/>
            <a:ahLst/>
            <a:cxnLst/>
            <a:rect l="l" t="t" r="r" b="b"/>
            <a:pathLst>
              <a:path h="367030">
                <a:moveTo>
                  <a:pt x="0" y="0"/>
                </a:moveTo>
                <a:lnTo>
                  <a:pt x="0" y="366854"/>
                </a:lnTo>
              </a:path>
            </a:pathLst>
          </a:custGeom>
          <a:ln w="9524">
            <a:solidFill>
              <a:srgbClr val="666666"/>
            </a:solidFill>
          </a:ln>
        </p:spPr>
        <p:txBody>
          <a:bodyPr wrap="square" lIns="0" tIns="0" rIns="0" bIns="0" rtlCol="0"/>
          <a:lstStyle/>
          <a:p>
            <a:endParaRPr/>
          </a:p>
        </p:txBody>
      </p:sp>
      <p:sp>
        <p:nvSpPr>
          <p:cNvPr id="47" name="object 47"/>
          <p:cNvSpPr/>
          <p:nvPr/>
        </p:nvSpPr>
        <p:spPr>
          <a:xfrm>
            <a:off x="4194412" y="2408345"/>
            <a:ext cx="490855" cy="367030"/>
          </a:xfrm>
          <a:custGeom>
            <a:avLst/>
            <a:gdLst/>
            <a:ahLst/>
            <a:cxnLst/>
            <a:rect l="l" t="t" r="r" b="b"/>
            <a:pathLst>
              <a:path w="490854" h="367030">
                <a:moveTo>
                  <a:pt x="0" y="0"/>
                </a:moveTo>
                <a:lnTo>
                  <a:pt x="490754" y="0"/>
                </a:lnTo>
                <a:lnTo>
                  <a:pt x="490754" y="366854"/>
                </a:lnTo>
                <a:lnTo>
                  <a:pt x="0" y="366854"/>
                </a:lnTo>
                <a:lnTo>
                  <a:pt x="0" y="0"/>
                </a:lnTo>
                <a:close/>
              </a:path>
            </a:pathLst>
          </a:custGeom>
          <a:solidFill>
            <a:srgbClr val="CCCCCC"/>
          </a:solidFill>
        </p:spPr>
        <p:txBody>
          <a:bodyPr wrap="square" lIns="0" tIns="0" rIns="0" bIns="0" rtlCol="0"/>
          <a:lstStyle/>
          <a:p>
            <a:endParaRPr/>
          </a:p>
        </p:txBody>
      </p:sp>
      <p:sp>
        <p:nvSpPr>
          <p:cNvPr id="48" name="object 48"/>
          <p:cNvSpPr/>
          <p:nvPr/>
        </p:nvSpPr>
        <p:spPr>
          <a:xfrm>
            <a:off x="4685167" y="2248699"/>
            <a:ext cx="160020" cy="527050"/>
          </a:xfrm>
          <a:custGeom>
            <a:avLst/>
            <a:gdLst/>
            <a:ahLst/>
            <a:cxnLst/>
            <a:rect l="l" t="t" r="r" b="b"/>
            <a:pathLst>
              <a:path w="160020" h="527050">
                <a:moveTo>
                  <a:pt x="0" y="526499"/>
                </a:moveTo>
                <a:lnTo>
                  <a:pt x="0" y="159645"/>
                </a:lnTo>
                <a:lnTo>
                  <a:pt x="159645" y="0"/>
                </a:lnTo>
                <a:lnTo>
                  <a:pt x="159645" y="366854"/>
                </a:lnTo>
                <a:lnTo>
                  <a:pt x="0" y="526499"/>
                </a:lnTo>
                <a:close/>
              </a:path>
            </a:pathLst>
          </a:custGeom>
          <a:solidFill>
            <a:srgbClr val="A3A3A3"/>
          </a:solidFill>
        </p:spPr>
        <p:txBody>
          <a:bodyPr wrap="square" lIns="0" tIns="0" rIns="0" bIns="0" rtlCol="0"/>
          <a:lstStyle/>
          <a:p>
            <a:endParaRPr/>
          </a:p>
        </p:txBody>
      </p:sp>
      <p:sp>
        <p:nvSpPr>
          <p:cNvPr id="49" name="object 49"/>
          <p:cNvSpPr/>
          <p:nvPr/>
        </p:nvSpPr>
        <p:spPr>
          <a:xfrm>
            <a:off x="4194412" y="2248699"/>
            <a:ext cx="650875" cy="160020"/>
          </a:xfrm>
          <a:custGeom>
            <a:avLst/>
            <a:gdLst/>
            <a:ahLst/>
            <a:cxnLst/>
            <a:rect l="l" t="t" r="r" b="b"/>
            <a:pathLst>
              <a:path w="650875" h="160019">
                <a:moveTo>
                  <a:pt x="490754" y="159645"/>
                </a:moveTo>
                <a:lnTo>
                  <a:pt x="0" y="159645"/>
                </a:lnTo>
                <a:lnTo>
                  <a:pt x="159645" y="0"/>
                </a:lnTo>
                <a:lnTo>
                  <a:pt x="650399" y="0"/>
                </a:lnTo>
                <a:lnTo>
                  <a:pt x="490754" y="159645"/>
                </a:lnTo>
                <a:close/>
              </a:path>
            </a:pathLst>
          </a:custGeom>
          <a:solidFill>
            <a:srgbClr val="D6D6D6"/>
          </a:solidFill>
        </p:spPr>
        <p:txBody>
          <a:bodyPr wrap="square" lIns="0" tIns="0" rIns="0" bIns="0" rtlCol="0"/>
          <a:lstStyle/>
          <a:p>
            <a:endParaRPr/>
          </a:p>
        </p:txBody>
      </p:sp>
      <p:sp>
        <p:nvSpPr>
          <p:cNvPr id="50" name="object 50"/>
          <p:cNvSpPr/>
          <p:nvPr/>
        </p:nvSpPr>
        <p:spPr>
          <a:xfrm>
            <a:off x="4194412" y="2248699"/>
            <a:ext cx="650875" cy="527050"/>
          </a:xfrm>
          <a:custGeom>
            <a:avLst/>
            <a:gdLst/>
            <a:ahLst/>
            <a:cxnLst/>
            <a:rect l="l" t="t" r="r" b="b"/>
            <a:pathLst>
              <a:path w="650875" h="527050">
                <a:moveTo>
                  <a:pt x="0" y="159645"/>
                </a:moveTo>
                <a:lnTo>
                  <a:pt x="159645" y="0"/>
                </a:lnTo>
                <a:lnTo>
                  <a:pt x="650399" y="0"/>
                </a:lnTo>
                <a:lnTo>
                  <a:pt x="650399" y="366854"/>
                </a:lnTo>
                <a:lnTo>
                  <a:pt x="490754" y="526499"/>
                </a:lnTo>
                <a:lnTo>
                  <a:pt x="0" y="526499"/>
                </a:lnTo>
                <a:lnTo>
                  <a:pt x="0" y="159645"/>
                </a:lnTo>
                <a:close/>
              </a:path>
            </a:pathLst>
          </a:custGeom>
          <a:ln w="9524">
            <a:solidFill>
              <a:srgbClr val="666666"/>
            </a:solidFill>
          </a:ln>
        </p:spPr>
        <p:txBody>
          <a:bodyPr wrap="square" lIns="0" tIns="0" rIns="0" bIns="0" rtlCol="0"/>
          <a:lstStyle/>
          <a:p>
            <a:endParaRPr/>
          </a:p>
        </p:txBody>
      </p:sp>
      <p:sp>
        <p:nvSpPr>
          <p:cNvPr id="51" name="object 51"/>
          <p:cNvSpPr/>
          <p:nvPr/>
        </p:nvSpPr>
        <p:spPr>
          <a:xfrm>
            <a:off x="4194412" y="2248699"/>
            <a:ext cx="650875" cy="160020"/>
          </a:xfrm>
          <a:custGeom>
            <a:avLst/>
            <a:gdLst/>
            <a:ahLst/>
            <a:cxnLst/>
            <a:rect l="l" t="t" r="r" b="b"/>
            <a:pathLst>
              <a:path w="650875" h="160019">
                <a:moveTo>
                  <a:pt x="0" y="159645"/>
                </a:moveTo>
                <a:lnTo>
                  <a:pt x="490754" y="159645"/>
                </a:lnTo>
                <a:lnTo>
                  <a:pt x="650399" y="0"/>
                </a:lnTo>
              </a:path>
            </a:pathLst>
          </a:custGeom>
          <a:ln w="9524">
            <a:solidFill>
              <a:srgbClr val="666666"/>
            </a:solidFill>
          </a:ln>
        </p:spPr>
        <p:txBody>
          <a:bodyPr wrap="square" lIns="0" tIns="0" rIns="0" bIns="0" rtlCol="0"/>
          <a:lstStyle/>
          <a:p>
            <a:endParaRPr/>
          </a:p>
        </p:txBody>
      </p:sp>
      <p:sp>
        <p:nvSpPr>
          <p:cNvPr id="52" name="object 52"/>
          <p:cNvSpPr/>
          <p:nvPr/>
        </p:nvSpPr>
        <p:spPr>
          <a:xfrm>
            <a:off x="4685167" y="2408345"/>
            <a:ext cx="0" cy="367030"/>
          </a:xfrm>
          <a:custGeom>
            <a:avLst/>
            <a:gdLst/>
            <a:ahLst/>
            <a:cxnLst/>
            <a:rect l="l" t="t" r="r" b="b"/>
            <a:pathLst>
              <a:path h="367030">
                <a:moveTo>
                  <a:pt x="0" y="0"/>
                </a:moveTo>
                <a:lnTo>
                  <a:pt x="0" y="366854"/>
                </a:lnTo>
              </a:path>
            </a:pathLst>
          </a:custGeom>
          <a:ln w="9524">
            <a:solidFill>
              <a:srgbClr val="666666"/>
            </a:solidFill>
          </a:ln>
        </p:spPr>
        <p:txBody>
          <a:bodyPr wrap="square" lIns="0" tIns="0" rIns="0" bIns="0" rtlCol="0"/>
          <a:lstStyle/>
          <a:p>
            <a:endParaRPr/>
          </a:p>
        </p:txBody>
      </p:sp>
      <p:sp>
        <p:nvSpPr>
          <p:cNvPr id="53" name="object 53"/>
          <p:cNvSpPr/>
          <p:nvPr/>
        </p:nvSpPr>
        <p:spPr>
          <a:xfrm>
            <a:off x="4813449" y="2287497"/>
            <a:ext cx="248285" cy="621665"/>
          </a:xfrm>
          <a:custGeom>
            <a:avLst/>
            <a:gdLst/>
            <a:ahLst/>
            <a:cxnLst/>
            <a:rect l="l" t="t" r="r" b="b"/>
            <a:pathLst>
              <a:path w="248285" h="621664">
                <a:moveTo>
                  <a:pt x="0" y="0"/>
                </a:moveTo>
                <a:lnTo>
                  <a:pt x="247777" y="0"/>
                </a:lnTo>
                <a:lnTo>
                  <a:pt x="247777" y="621577"/>
                </a:lnTo>
                <a:lnTo>
                  <a:pt x="0" y="621577"/>
                </a:lnTo>
                <a:lnTo>
                  <a:pt x="0" y="0"/>
                </a:lnTo>
                <a:close/>
              </a:path>
            </a:pathLst>
          </a:custGeom>
          <a:solidFill>
            <a:srgbClr val="C9DAF7"/>
          </a:solidFill>
        </p:spPr>
        <p:txBody>
          <a:bodyPr wrap="square" lIns="0" tIns="0" rIns="0" bIns="0" rtlCol="0"/>
          <a:lstStyle/>
          <a:p>
            <a:endParaRPr/>
          </a:p>
        </p:txBody>
      </p:sp>
      <p:sp>
        <p:nvSpPr>
          <p:cNvPr id="54" name="object 54"/>
          <p:cNvSpPr/>
          <p:nvPr/>
        </p:nvSpPr>
        <p:spPr>
          <a:xfrm>
            <a:off x="5061227" y="2051674"/>
            <a:ext cx="236220" cy="857885"/>
          </a:xfrm>
          <a:custGeom>
            <a:avLst/>
            <a:gdLst/>
            <a:ahLst/>
            <a:cxnLst/>
            <a:rect l="l" t="t" r="r" b="b"/>
            <a:pathLst>
              <a:path w="236220" h="857885">
                <a:moveTo>
                  <a:pt x="0" y="857399"/>
                </a:moveTo>
                <a:lnTo>
                  <a:pt x="0" y="235822"/>
                </a:lnTo>
                <a:lnTo>
                  <a:pt x="235822" y="0"/>
                </a:lnTo>
                <a:lnTo>
                  <a:pt x="235822" y="621577"/>
                </a:lnTo>
                <a:lnTo>
                  <a:pt x="0" y="857399"/>
                </a:lnTo>
                <a:close/>
              </a:path>
            </a:pathLst>
          </a:custGeom>
          <a:solidFill>
            <a:srgbClr val="A0AEC6"/>
          </a:solidFill>
        </p:spPr>
        <p:txBody>
          <a:bodyPr wrap="square" lIns="0" tIns="0" rIns="0" bIns="0" rtlCol="0"/>
          <a:lstStyle/>
          <a:p>
            <a:endParaRPr/>
          </a:p>
        </p:txBody>
      </p:sp>
      <p:sp>
        <p:nvSpPr>
          <p:cNvPr id="55" name="object 55"/>
          <p:cNvSpPr/>
          <p:nvPr/>
        </p:nvSpPr>
        <p:spPr>
          <a:xfrm>
            <a:off x="4813449" y="2051674"/>
            <a:ext cx="483870" cy="236220"/>
          </a:xfrm>
          <a:custGeom>
            <a:avLst/>
            <a:gdLst/>
            <a:ahLst/>
            <a:cxnLst/>
            <a:rect l="l" t="t" r="r" b="b"/>
            <a:pathLst>
              <a:path w="483870" h="236219">
                <a:moveTo>
                  <a:pt x="247777" y="235822"/>
                </a:moveTo>
                <a:lnTo>
                  <a:pt x="0" y="235822"/>
                </a:lnTo>
                <a:lnTo>
                  <a:pt x="235822" y="0"/>
                </a:lnTo>
                <a:lnTo>
                  <a:pt x="483599" y="0"/>
                </a:lnTo>
                <a:lnTo>
                  <a:pt x="247777" y="235822"/>
                </a:lnTo>
                <a:close/>
              </a:path>
            </a:pathLst>
          </a:custGeom>
          <a:solidFill>
            <a:srgbClr val="D3E1F9"/>
          </a:solidFill>
        </p:spPr>
        <p:txBody>
          <a:bodyPr wrap="square" lIns="0" tIns="0" rIns="0" bIns="0" rtlCol="0"/>
          <a:lstStyle/>
          <a:p>
            <a:endParaRPr/>
          </a:p>
        </p:txBody>
      </p:sp>
      <p:sp>
        <p:nvSpPr>
          <p:cNvPr id="56" name="object 56"/>
          <p:cNvSpPr/>
          <p:nvPr/>
        </p:nvSpPr>
        <p:spPr>
          <a:xfrm>
            <a:off x="4813449" y="2051674"/>
            <a:ext cx="483870" cy="857885"/>
          </a:xfrm>
          <a:custGeom>
            <a:avLst/>
            <a:gdLst/>
            <a:ahLst/>
            <a:cxnLst/>
            <a:rect l="l" t="t" r="r" b="b"/>
            <a:pathLst>
              <a:path w="483870" h="857885">
                <a:moveTo>
                  <a:pt x="0" y="235822"/>
                </a:moveTo>
                <a:lnTo>
                  <a:pt x="235822" y="0"/>
                </a:lnTo>
                <a:lnTo>
                  <a:pt x="483599" y="0"/>
                </a:lnTo>
                <a:lnTo>
                  <a:pt x="483599" y="621577"/>
                </a:lnTo>
                <a:lnTo>
                  <a:pt x="247777" y="857399"/>
                </a:lnTo>
                <a:lnTo>
                  <a:pt x="0" y="857399"/>
                </a:lnTo>
                <a:lnTo>
                  <a:pt x="0" y="235822"/>
                </a:lnTo>
                <a:close/>
              </a:path>
            </a:pathLst>
          </a:custGeom>
          <a:ln w="9524">
            <a:solidFill>
              <a:srgbClr val="666666"/>
            </a:solidFill>
          </a:ln>
        </p:spPr>
        <p:txBody>
          <a:bodyPr wrap="square" lIns="0" tIns="0" rIns="0" bIns="0" rtlCol="0"/>
          <a:lstStyle/>
          <a:p>
            <a:endParaRPr/>
          </a:p>
        </p:txBody>
      </p:sp>
      <p:sp>
        <p:nvSpPr>
          <p:cNvPr id="57" name="object 57"/>
          <p:cNvSpPr/>
          <p:nvPr/>
        </p:nvSpPr>
        <p:spPr>
          <a:xfrm>
            <a:off x="4813449" y="2051674"/>
            <a:ext cx="483870" cy="236220"/>
          </a:xfrm>
          <a:custGeom>
            <a:avLst/>
            <a:gdLst/>
            <a:ahLst/>
            <a:cxnLst/>
            <a:rect l="l" t="t" r="r" b="b"/>
            <a:pathLst>
              <a:path w="483870" h="236219">
                <a:moveTo>
                  <a:pt x="0" y="235822"/>
                </a:moveTo>
                <a:lnTo>
                  <a:pt x="247777" y="235822"/>
                </a:lnTo>
                <a:lnTo>
                  <a:pt x="483599" y="0"/>
                </a:lnTo>
              </a:path>
            </a:pathLst>
          </a:custGeom>
          <a:ln w="9524">
            <a:solidFill>
              <a:srgbClr val="666666"/>
            </a:solidFill>
          </a:ln>
        </p:spPr>
        <p:txBody>
          <a:bodyPr wrap="square" lIns="0" tIns="0" rIns="0" bIns="0" rtlCol="0"/>
          <a:lstStyle/>
          <a:p>
            <a:endParaRPr/>
          </a:p>
        </p:txBody>
      </p:sp>
      <p:sp>
        <p:nvSpPr>
          <p:cNvPr id="58" name="object 58"/>
          <p:cNvSpPr/>
          <p:nvPr/>
        </p:nvSpPr>
        <p:spPr>
          <a:xfrm>
            <a:off x="5061227" y="2287497"/>
            <a:ext cx="0" cy="621665"/>
          </a:xfrm>
          <a:custGeom>
            <a:avLst/>
            <a:gdLst/>
            <a:ahLst/>
            <a:cxnLst/>
            <a:rect l="l" t="t" r="r" b="b"/>
            <a:pathLst>
              <a:path h="621664">
                <a:moveTo>
                  <a:pt x="0" y="0"/>
                </a:moveTo>
                <a:lnTo>
                  <a:pt x="0" y="621577"/>
                </a:lnTo>
              </a:path>
            </a:pathLst>
          </a:custGeom>
          <a:ln w="9524">
            <a:solidFill>
              <a:srgbClr val="666666"/>
            </a:solidFill>
          </a:ln>
        </p:spPr>
        <p:txBody>
          <a:bodyPr wrap="square" lIns="0" tIns="0" rIns="0" bIns="0" rtlCol="0"/>
          <a:lstStyle/>
          <a:p>
            <a:endParaRPr/>
          </a:p>
        </p:txBody>
      </p:sp>
      <p:sp>
        <p:nvSpPr>
          <p:cNvPr id="59" name="object 59"/>
          <p:cNvSpPr/>
          <p:nvPr/>
        </p:nvSpPr>
        <p:spPr>
          <a:xfrm>
            <a:off x="5118249" y="2287497"/>
            <a:ext cx="248285" cy="621665"/>
          </a:xfrm>
          <a:custGeom>
            <a:avLst/>
            <a:gdLst/>
            <a:ahLst/>
            <a:cxnLst/>
            <a:rect l="l" t="t" r="r" b="b"/>
            <a:pathLst>
              <a:path w="248285" h="621664">
                <a:moveTo>
                  <a:pt x="0" y="0"/>
                </a:moveTo>
                <a:lnTo>
                  <a:pt x="247777" y="0"/>
                </a:lnTo>
                <a:lnTo>
                  <a:pt x="247777" y="621577"/>
                </a:lnTo>
                <a:lnTo>
                  <a:pt x="0" y="621577"/>
                </a:lnTo>
                <a:lnTo>
                  <a:pt x="0" y="0"/>
                </a:lnTo>
                <a:close/>
              </a:path>
            </a:pathLst>
          </a:custGeom>
          <a:solidFill>
            <a:srgbClr val="CCCCCC"/>
          </a:solidFill>
        </p:spPr>
        <p:txBody>
          <a:bodyPr wrap="square" lIns="0" tIns="0" rIns="0" bIns="0" rtlCol="0"/>
          <a:lstStyle/>
          <a:p>
            <a:endParaRPr/>
          </a:p>
        </p:txBody>
      </p:sp>
      <p:sp>
        <p:nvSpPr>
          <p:cNvPr id="60" name="object 60"/>
          <p:cNvSpPr/>
          <p:nvPr/>
        </p:nvSpPr>
        <p:spPr>
          <a:xfrm>
            <a:off x="5366027" y="2051674"/>
            <a:ext cx="236220" cy="857885"/>
          </a:xfrm>
          <a:custGeom>
            <a:avLst/>
            <a:gdLst/>
            <a:ahLst/>
            <a:cxnLst/>
            <a:rect l="l" t="t" r="r" b="b"/>
            <a:pathLst>
              <a:path w="236220" h="857885">
                <a:moveTo>
                  <a:pt x="0" y="857399"/>
                </a:moveTo>
                <a:lnTo>
                  <a:pt x="0" y="235822"/>
                </a:lnTo>
                <a:lnTo>
                  <a:pt x="235822" y="0"/>
                </a:lnTo>
                <a:lnTo>
                  <a:pt x="235822" y="621577"/>
                </a:lnTo>
                <a:lnTo>
                  <a:pt x="0" y="857399"/>
                </a:lnTo>
                <a:close/>
              </a:path>
            </a:pathLst>
          </a:custGeom>
          <a:solidFill>
            <a:srgbClr val="A3A3A3"/>
          </a:solidFill>
        </p:spPr>
        <p:txBody>
          <a:bodyPr wrap="square" lIns="0" tIns="0" rIns="0" bIns="0" rtlCol="0"/>
          <a:lstStyle/>
          <a:p>
            <a:endParaRPr/>
          </a:p>
        </p:txBody>
      </p:sp>
      <p:sp>
        <p:nvSpPr>
          <p:cNvPr id="61" name="object 61"/>
          <p:cNvSpPr/>
          <p:nvPr/>
        </p:nvSpPr>
        <p:spPr>
          <a:xfrm>
            <a:off x="5118249" y="2051674"/>
            <a:ext cx="483870" cy="236220"/>
          </a:xfrm>
          <a:custGeom>
            <a:avLst/>
            <a:gdLst/>
            <a:ahLst/>
            <a:cxnLst/>
            <a:rect l="l" t="t" r="r" b="b"/>
            <a:pathLst>
              <a:path w="483870" h="236219">
                <a:moveTo>
                  <a:pt x="247777" y="235822"/>
                </a:moveTo>
                <a:lnTo>
                  <a:pt x="0" y="235822"/>
                </a:lnTo>
                <a:lnTo>
                  <a:pt x="235822" y="0"/>
                </a:lnTo>
                <a:lnTo>
                  <a:pt x="483599" y="0"/>
                </a:lnTo>
                <a:lnTo>
                  <a:pt x="247777" y="235822"/>
                </a:lnTo>
                <a:close/>
              </a:path>
            </a:pathLst>
          </a:custGeom>
          <a:solidFill>
            <a:srgbClr val="D6D6D6"/>
          </a:solidFill>
        </p:spPr>
        <p:txBody>
          <a:bodyPr wrap="square" lIns="0" tIns="0" rIns="0" bIns="0" rtlCol="0"/>
          <a:lstStyle/>
          <a:p>
            <a:endParaRPr/>
          </a:p>
        </p:txBody>
      </p:sp>
      <p:sp>
        <p:nvSpPr>
          <p:cNvPr id="62" name="object 62"/>
          <p:cNvSpPr/>
          <p:nvPr/>
        </p:nvSpPr>
        <p:spPr>
          <a:xfrm>
            <a:off x="5118249" y="2051674"/>
            <a:ext cx="483870" cy="857885"/>
          </a:xfrm>
          <a:custGeom>
            <a:avLst/>
            <a:gdLst/>
            <a:ahLst/>
            <a:cxnLst/>
            <a:rect l="l" t="t" r="r" b="b"/>
            <a:pathLst>
              <a:path w="483870" h="857885">
                <a:moveTo>
                  <a:pt x="0" y="235822"/>
                </a:moveTo>
                <a:lnTo>
                  <a:pt x="235822" y="0"/>
                </a:lnTo>
                <a:lnTo>
                  <a:pt x="483599" y="0"/>
                </a:lnTo>
                <a:lnTo>
                  <a:pt x="483599" y="621577"/>
                </a:lnTo>
                <a:lnTo>
                  <a:pt x="247777" y="857399"/>
                </a:lnTo>
                <a:lnTo>
                  <a:pt x="0" y="857399"/>
                </a:lnTo>
                <a:lnTo>
                  <a:pt x="0" y="235822"/>
                </a:lnTo>
                <a:close/>
              </a:path>
            </a:pathLst>
          </a:custGeom>
          <a:ln w="9524">
            <a:solidFill>
              <a:srgbClr val="666666"/>
            </a:solidFill>
          </a:ln>
        </p:spPr>
        <p:txBody>
          <a:bodyPr wrap="square" lIns="0" tIns="0" rIns="0" bIns="0" rtlCol="0"/>
          <a:lstStyle/>
          <a:p>
            <a:endParaRPr/>
          </a:p>
        </p:txBody>
      </p:sp>
      <p:sp>
        <p:nvSpPr>
          <p:cNvPr id="63" name="object 63"/>
          <p:cNvSpPr/>
          <p:nvPr/>
        </p:nvSpPr>
        <p:spPr>
          <a:xfrm>
            <a:off x="5118249" y="2051674"/>
            <a:ext cx="483870" cy="236220"/>
          </a:xfrm>
          <a:custGeom>
            <a:avLst/>
            <a:gdLst/>
            <a:ahLst/>
            <a:cxnLst/>
            <a:rect l="l" t="t" r="r" b="b"/>
            <a:pathLst>
              <a:path w="483870" h="236219">
                <a:moveTo>
                  <a:pt x="0" y="235822"/>
                </a:moveTo>
                <a:lnTo>
                  <a:pt x="247777" y="235822"/>
                </a:lnTo>
                <a:lnTo>
                  <a:pt x="483599" y="0"/>
                </a:lnTo>
              </a:path>
            </a:pathLst>
          </a:custGeom>
          <a:ln w="9524">
            <a:solidFill>
              <a:srgbClr val="666666"/>
            </a:solidFill>
          </a:ln>
        </p:spPr>
        <p:txBody>
          <a:bodyPr wrap="square" lIns="0" tIns="0" rIns="0" bIns="0" rtlCol="0"/>
          <a:lstStyle/>
          <a:p>
            <a:endParaRPr/>
          </a:p>
        </p:txBody>
      </p:sp>
      <p:sp>
        <p:nvSpPr>
          <p:cNvPr id="64" name="object 64"/>
          <p:cNvSpPr/>
          <p:nvPr/>
        </p:nvSpPr>
        <p:spPr>
          <a:xfrm>
            <a:off x="5366027" y="2287497"/>
            <a:ext cx="0" cy="621665"/>
          </a:xfrm>
          <a:custGeom>
            <a:avLst/>
            <a:gdLst/>
            <a:ahLst/>
            <a:cxnLst/>
            <a:rect l="l" t="t" r="r" b="b"/>
            <a:pathLst>
              <a:path h="621664">
                <a:moveTo>
                  <a:pt x="0" y="0"/>
                </a:moveTo>
                <a:lnTo>
                  <a:pt x="0" y="621577"/>
                </a:lnTo>
              </a:path>
            </a:pathLst>
          </a:custGeom>
          <a:ln w="9524">
            <a:solidFill>
              <a:srgbClr val="666666"/>
            </a:solidFill>
          </a:ln>
        </p:spPr>
        <p:txBody>
          <a:bodyPr wrap="square" lIns="0" tIns="0" rIns="0" bIns="0" rtlCol="0"/>
          <a:lstStyle/>
          <a:p>
            <a:endParaRPr/>
          </a:p>
        </p:txBody>
      </p:sp>
      <p:sp>
        <p:nvSpPr>
          <p:cNvPr id="65" name="object 65"/>
          <p:cNvSpPr/>
          <p:nvPr/>
        </p:nvSpPr>
        <p:spPr>
          <a:xfrm>
            <a:off x="5423049" y="2287497"/>
            <a:ext cx="248285" cy="621665"/>
          </a:xfrm>
          <a:custGeom>
            <a:avLst/>
            <a:gdLst/>
            <a:ahLst/>
            <a:cxnLst/>
            <a:rect l="l" t="t" r="r" b="b"/>
            <a:pathLst>
              <a:path w="248285" h="621664">
                <a:moveTo>
                  <a:pt x="0" y="0"/>
                </a:moveTo>
                <a:lnTo>
                  <a:pt x="247777" y="0"/>
                </a:lnTo>
                <a:lnTo>
                  <a:pt x="247777" y="621577"/>
                </a:lnTo>
                <a:lnTo>
                  <a:pt x="0" y="621577"/>
                </a:lnTo>
                <a:lnTo>
                  <a:pt x="0" y="0"/>
                </a:lnTo>
                <a:close/>
              </a:path>
            </a:pathLst>
          </a:custGeom>
          <a:solidFill>
            <a:srgbClr val="CCCCCC"/>
          </a:solidFill>
        </p:spPr>
        <p:txBody>
          <a:bodyPr wrap="square" lIns="0" tIns="0" rIns="0" bIns="0" rtlCol="0"/>
          <a:lstStyle/>
          <a:p>
            <a:endParaRPr/>
          </a:p>
        </p:txBody>
      </p:sp>
      <p:sp>
        <p:nvSpPr>
          <p:cNvPr id="66" name="object 66"/>
          <p:cNvSpPr/>
          <p:nvPr/>
        </p:nvSpPr>
        <p:spPr>
          <a:xfrm>
            <a:off x="5670827" y="2051674"/>
            <a:ext cx="236220" cy="857885"/>
          </a:xfrm>
          <a:custGeom>
            <a:avLst/>
            <a:gdLst/>
            <a:ahLst/>
            <a:cxnLst/>
            <a:rect l="l" t="t" r="r" b="b"/>
            <a:pathLst>
              <a:path w="236220" h="857885">
                <a:moveTo>
                  <a:pt x="0" y="857399"/>
                </a:moveTo>
                <a:lnTo>
                  <a:pt x="0" y="235822"/>
                </a:lnTo>
                <a:lnTo>
                  <a:pt x="235822" y="0"/>
                </a:lnTo>
                <a:lnTo>
                  <a:pt x="235822" y="621577"/>
                </a:lnTo>
                <a:lnTo>
                  <a:pt x="0" y="857399"/>
                </a:lnTo>
                <a:close/>
              </a:path>
            </a:pathLst>
          </a:custGeom>
          <a:solidFill>
            <a:srgbClr val="A3A3A3"/>
          </a:solidFill>
        </p:spPr>
        <p:txBody>
          <a:bodyPr wrap="square" lIns="0" tIns="0" rIns="0" bIns="0" rtlCol="0"/>
          <a:lstStyle/>
          <a:p>
            <a:endParaRPr/>
          </a:p>
        </p:txBody>
      </p:sp>
      <p:sp>
        <p:nvSpPr>
          <p:cNvPr id="67" name="object 67"/>
          <p:cNvSpPr/>
          <p:nvPr/>
        </p:nvSpPr>
        <p:spPr>
          <a:xfrm>
            <a:off x="5423049" y="2051674"/>
            <a:ext cx="483870" cy="236220"/>
          </a:xfrm>
          <a:custGeom>
            <a:avLst/>
            <a:gdLst/>
            <a:ahLst/>
            <a:cxnLst/>
            <a:rect l="l" t="t" r="r" b="b"/>
            <a:pathLst>
              <a:path w="483870" h="236219">
                <a:moveTo>
                  <a:pt x="247777" y="235822"/>
                </a:moveTo>
                <a:lnTo>
                  <a:pt x="0" y="235822"/>
                </a:lnTo>
                <a:lnTo>
                  <a:pt x="235822" y="0"/>
                </a:lnTo>
                <a:lnTo>
                  <a:pt x="483599" y="0"/>
                </a:lnTo>
                <a:lnTo>
                  <a:pt x="247777" y="235822"/>
                </a:lnTo>
                <a:close/>
              </a:path>
            </a:pathLst>
          </a:custGeom>
          <a:solidFill>
            <a:srgbClr val="D6D6D6"/>
          </a:solidFill>
        </p:spPr>
        <p:txBody>
          <a:bodyPr wrap="square" lIns="0" tIns="0" rIns="0" bIns="0" rtlCol="0"/>
          <a:lstStyle/>
          <a:p>
            <a:endParaRPr/>
          </a:p>
        </p:txBody>
      </p:sp>
      <p:sp>
        <p:nvSpPr>
          <p:cNvPr id="68" name="object 68"/>
          <p:cNvSpPr/>
          <p:nvPr/>
        </p:nvSpPr>
        <p:spPr>
          <a:xfrm>
            <a:off x="5423049" y="2051674"/>
            <a:ext cx="483870" cy="857885"/>
          </a:xfrm>
          <a:custGeom>
            <a:avLst/>
            <a:gdLst/>
            <a:ahLst/>
            <a:cxnLst/>
            <a:rect l="l" t="t" r="r" b="b"/>
            <a:pathLst>
              <a:path w="483870" h="857885">
                <a:moveTo>
                  <a:pt x="0" y="235822"/>
                </a:moveTo>
                <a:lnTo>
                  <a:pt x="235822" y="0"/>
                </a:lnTo>
                <a:lnTo>
                  <a:pt x="483599" y="0"/>
                </a:lnTo>
                <a:lnTo>
                  <a:pt x="483599" y="621577"/>
                </a:lnTo>
                <a:lnTo>
                  <a:pt x="247777" y="857399"/>
                </a:lnTo>
                <a:lnTo>
                  <a:pt x="0" y="857399"/>
                </a:lnTo>
                <a:lnTo>
                  <a:pt x="0" y="235822"/>
                </a:lnTo>
                <a:close/>
              </a:path>
            </a:pathLst>
          </a:custGeom>
          <a:ln w="9524">
            <a:solidFill>
              <a:srgbClr val="666666"/>
            </a:solidFill>
          </a:ln>
        </p:spPr>
        <p:txBody>
          <a:bodyPr wrap="square" lIns="0" tIns="0" rIns="0" bIns="0" rtlCol="0"/>
          <a:lstStyle/>
          <a:p>
            <a:endParaRPr/>
          </a:p>
        </p:txBody>
      </p:sp>
      <p:sp>
        <p:nvSpPr>
          <p:cNvPr id="69" name="object 69"/>
          <p:cNvSpPr/>
          <p:nvPr/>
        </p:nvSpPr>
        <p:spPr>
          <a:xfrm>
            <a:off x="5423049" y="2051674"/>
            <a:ext cx="483870" cy="236220"/>
          </a:xfrm>
          <a:custGeom>
            <a:avLst/>
            <a:gdLst/>
            <a:ahLst/>
            <a:cxnLst/>
            <a:rect l="l" t="t" r="r" b="b"/>
            <a:pathLst>
              <a:path w="483870" h="236219">
                <a:moveTo>
                  <a:pt x="0" y="235822"/>
                </a:moveTo>
                <a:lnTo>
                  <a:pt x="247777" y="235822"/>
                </a:lnTo>
                <a:lnTo>
                  <a:pt x="483599" y="0"/>
                </a:lnTo>
              </a:path>
            </a:pathLst>
          </a:custGeom>
          <a:ln w="9524">
            <a:solidFill>
              <a:srgbClr val="666666"/>
            </a:solidFill>
          </a:ln>
        </p:spPr>
        <p:txBody>
          <a:bodyPr wrap="square" lIns="0" tIns="0" rIns="0" bIns="0" rtlCol="0"/>
          <a:lstStyle/>
          <a:p>
            <a:endParaRPr/>
          </a:p>
        </p:txBody>
      </p:sp>
      <p:sp>
        <p:nvSpPr>
          <p:cNvPr id="70" name="object 70"/>
          <p:cNvSpPr/>
          <p:nvPr/>
        </p:nvSpPr>
        <p:spPr>
          <a:xfrm>
            <a:off x="5670827" y="2287497"/>
            <a:ext cx="0" cy="621665"/>
          </a:xfrm>
          <a:custGeom>
            <a:avLst/>
            <a:gdLst/>
            <a:ahLst/>
            <a:cxnLst/>
            <a:rect l="l" t="t" r="r" b="b"/>
            <a:pathLst>
              <a:path h="621664">
                <a:moveTo>
                  <a:pt x="0" y="0"/>
                </a:moveTo>
                <a:lnTo>
                  <a:pt x="0" y="621577"/>
                </a:lnTo>
              </a:path>
            </a:pathLst>
          </a:custGeom>
          <a:ln w="9524">
            <a:solidFill>
              <a:srgbClr val="666666"/>
            </a:solidFill>
          </a:ln>
        </p:spPr>
        <p:txBody>
          <a:bodyPr wrap="square" lIns="0" tIns="0" rIns="0" bIns="0" rtlCol="0"/>
          <a:lstStyle/>
          <a:p>
            <a:endParaRPr/>
          </a:p>
        </p:txBody>
      </p:sp>
      <p:sp>
        <p:nvSpPr>
          <p:cNvPr id="71" name="object 71"/>
          <p:cNvSpPr/>
          <p:nvPr/>
        </p:nvSpPr>
        <p:spPr>
          <a:xfrm>
            <a:off x="5876437" y="1986250"/>
            <a:ext cx="0" cy="1218565"/>
          </a:xfrm>
          <a:custGeom>
            <a:avLst/>
            <a:gdLst/>
            <a:ahLst/>
            <a:cxnLst/>
            <a:rect l="l" t="t" r="r" b="b"/>
            <a:pathLst>
              <a:path h="1218564">
                <a:moveTo>
                  <a:pt x="0" y="0"/>
                </a:moveTo>
                <a:lnTo>
                  <a:pt x="0" y="1218474"/>
                </a:lnTo>
              </a:path>
            </a:pathLst>
          </a:custGeom>
          <a:ln w="82674">
            <a:solidFill>
              <a:srgbClr val="C9DAF7"/>
            </a:solidFill>
          </a:ln>
        </p:spPr>
        <p:txBody>
          <a:bodyPr wrap="square" lIns="0" tIns="0" rIns="0" bIns="0" rtlCol="0"/>
          <a:lstStyle/>
          <a:p>
            <a:endParaRPr/>
          </a:p>
        </p:txBody>
      </p:sp>
      <p:sp>
        <p:nvSpPr>
          <p:cNvPr id="72" name="object 72"/>
          <p:cNvSpPr/>
          <p:nvPr/>
        </p:nvSpPr>
        <p:spPr>
          <a:xfrm>
            <a:off x="5917774" y="1679225"/>
            <a:ext cx="307340" cy="1525905"/>
          </a:xfrm>
          <a:custGeom>
            <a:avLst/>
            <a:gdLst/>
            <a:ahLst/>
            <a:cxnLst/>
            <a:rect l="l" t="t" r="r" b="b"/>
            <a:pathLst>
              <a:path w="307339" h="1525905">
                <a:moveTo>
                  <a:pt x="0" y="1525499"/>
                </a:moveTo>
                <a:lnTo>
                  <a:pt x="0" y="307025"/>
                </a:lnTo>
                <a:lnTo>
                  <a:pt x="307024" y="0"/>
                </a:lnTo>
                <a:lnTo>
                  <a:pt x="307024" y="1218474"/>
                </a:lnTo>
                <a:lnTo>
                  <a:pt x="0" y="1525499"/>
                </a:lnTo>
                <a:close/>
              </a:path>
            </a:pathLst>
          </a:custGeom>
          <a:solidFill>
            <a:srgbClr val="A0AEC6"/>
          </a:solidFill>
        </p:spPr>
        <p:txBody>
          <a:bodyPr wrap="square" lIns="0" tIns="0" rIns="0" bIns="0" rtlCol="0"/>
          <a:lstStyle/>
          <a:p>
            <a:endParaRPr/>
          </a:p>
        </p:txBody>
      </p:sp>
      <p:sp>
        <p:nvSpPr>
          <p:cNvPr id="73" name="object 73"/>
          <p:cNvSpPr/>
          <p:nvPr/>
        </p:nvSpPr>
        <p:spPr>
          <a:xfrm>
            <a:off x="5835100" y="1679225"/>
            <a:ext cx="389890" cy="307340"/>
          </a:xfrm>
          <a:custGeom>
            <a:avLst/>
            <a:gdLst/>
            <a:ahLst/>
            <a:cxnLst/>
            <a:rect l="l" t="t" r="r" b="b"/>
            <a:pathLst>
              <a:path w="389889" h="307339">
                <a:moveTo>
                  <a:pt x="82674" y="307025"/>
                </a:moveTo>
                <a:lnTo>
                  <a:pt x="0" y="307025"/>
                </a:lnTo>
                <a:lnTo>
                  <a:pt x="307024" y="0"/>
                </a:lnTo>
                <a:lnTo>
                  <a:pt x="389699" y="0"/>
                </a:lnTo>
                <a:lnTo>
                  <a:pt x="82674" y="307025"/>
                </a:lnTo>
                <a:close/>
              </a:path>
            </a:pathLst>
          </a:custGeom>
          <a:solidFill>
            <a:srgbClr val="D3E1F9"/>
          </a:solidFill>
        </p:spPr>
        <p:txBody>
          <a:bodyPr wrap="square" lIns="0" tIns="0" rIns="0" bIns="0" rtlCol="0"/>
          <a:lstStyle/>
          <a:p>
            <a:endParaRPr/>
          </a:p>
        </p:txBody>
      </p:sp>
      <p:sp>
        <p:nvSpPr>
          <p:cNvPr id="74" name="object 74"/>
          <p:cNvSpPr/>
          <p:nvPr/>
        </p:nvSpPr>
        <p:spPr>
          <a:xfrm>
            <a:off x="5835100" y="1679225"/>
            <a:ext cx="389890" cy="1525905"/>
          </a:xfrm>
          <a:custGeom>
            <a:avLst/>
            <a:gdLst/>
            <a:ahLst/>
            <a:cxnLst/>
            <a:rect l="l" t="t" r="r" b="b"/>
            <a:pathLst>
              <a:path w="389889" h="1525905">
                <a:moveTo>
                  <a:pt x="0" y="307025"/>
                </a:moveTo>
                <a:lnTo>
                  <a:pt x="307024" y="0"/>
                </a:lnTo>
                <a:lnTo>
                  <a:pt x="389699" y="0"/>
                </a:lnTo>
                <a:lnTo>
                  <a:pt x="389699" y="1218474"/>
                </a:lnTo>
                <a:lnTo>
                  <a:pt x="82674" y="1525499"/>
                </a:lnTo>
                <a:lnTo>
                  <a:pt x="0" y="1525499"/>
                </a:lnTo>
                <a:lnTo>
                  <a:pt x="0" y="307025"/>
                </a:lnTo>
                <a:close/>
              </a:path>
            </a:pathLst>
          </a:custGeom>
          <a:ln w="9524">
            <a:solidFill>
              <a:srgbClr val="666666"/>
            </a:solidFill>
          </a:ln>
        </p:spPr>
        <p:txBody>
          <a:bodyPr wrap="square" lIns="0" tIns="0" rIns="0" bIns="0" rtlCol="0"/>
          <a:lstStyle/>
          <a:p>
            <a:endParaRPr/>
          </a:p>
        </p:txBody>
      </p:sp>
      <p:sp>
        <p:nvSpPr>
          <p:cNvPr id="75" name="object 75"/>
          <p:cNvSpPr/>
          <p:nvPr/>
        </p:nvSpPr>
        <p:spPr>
          <a:xfrm>
            <a:off x="5835100" y="1679225"/>
            <a:ext cx="389890" cy="307340"/>
          </a:xfrm>
          <a:custGeom>
            <a:avLst/>
            <a:gdLst/>
            <a:ahLst/>
            <a:cxnLst/>
            <a:rect l="l" t="t" r="r" b="b"/>
            <a:pathLst>
              <a:path w="389889" h="307339">
                <a:moveTo>
                  <a:pt x="0" y="307025"/>
                </a:moveTo>
                <a:lnTo>
                  <a:pt x="82674" y="307025"/>
                </a:lnTo>
                <a:lnTo>
                  <a:pt x="389699" y="0"/>
                </a:lnTo>
              </a:path>
            </a:pathLst>
          </a:custGeom>
          <a:ln w="9524">
            <a:solidFill>
              <a:srgbClr val="666666"/>
            </a:solidFill>
          </a:ln>
        </p:spPr>
        <p:txBody>
          <a:bodyPr wrap="square" lIns="0" tIns="0" rIns="0" bIns="0" rtlCol="0"/>
          <a:lstStyle/>
          <a:p>
            <a:endParaRPr/>
          </a:p>
        </p:txBody>
      </p:sp>
      <p:sp>
        <p:nvSpPr>
          <p:cNvPr id="76" name="object 76"/>
          <p:cNvSpPr/>
          <p:nvPr/>
        </p:nvSpPr>
        <p:spPr>
          <a:xfrm>
            <a:off x="5917774" y="1986250"/>
            <a:ext cx="0" cy="1218565"/>
          </a:xfrm>
          <a:custGeom>
            <a:avLst/>
            <a:gdLst/>
            <a:ahLst/>
            <a:cxnLst/>
            <a:rect l="l" t="t" r="r" b="b"/>
            <a:pathLst>
              <a:path h="1218564">
                <a:moveTo>
                  <a:pt x="0" y="0"/>
                </a:moveTo>
                <a:lnTo>
                  <a:pt x="0" y="1218474"/>
                </a:lnTo>
              </a:path>
            </a:pathLst>
          </a:custGeom>
          <a:ln w="9524">
            <a:solidFill>
              <a:srgbClr val="666666"/>
            </a:solidFill>
          </a:ln>
        </p:spPr>
        <p:txBody>
          <a:bodyPr wrap="square" lIns="0" tIns="0" rIns="0" bIns="0" rtlCol="0"/>
          <a:lstStyle/>
          <a:p>
            <a:endParaRPr/>
          </a:p>
        </p:txBody>
      </p:sp>
      <p:sp>
        <p:nvSpPr>
          <p:cNvPr id="77" name="object 77"/>
          <p:cNvSpPr/>
          <p:nvPr/>
        </p:nvSpPr>
        <p:spPr>
          <a:xfrm>
            <a:off x="6028837" y="1986250"/>
            <a:ext cx="0" cy="1218565"/>
          </a:xfrm>
          <a:custGeom>
            <a:avLst/>
            <a:gdLst/>
            <a:ahLst/>
            <a:cxnLst/>
            <a:rect l="l" t="t" r="r" b="b"/>
            <a:pathLst>
              <a:path h="1218564">
                <a:moveTo>
                  <a:pt x="0" y="0"/>
                </a:moveTo>
                <a:lnTo>
                  <a:pt x="0" y="1218474"/>
                </a:lnTo>
              </a:path>
            </a:pathLst>
          </a:custGeom>
          <a:ln w="82674">
            <a:solidFill>
              <a:srgbClr val="CCCCCC"/>
            </a:solidFill>
          </a:ln>
        </p:spPr>
        <p:txBody>
          <a:bodyPr wrap="square" lIns="0" tIns="0" rIns="0" bIns="0" rtlCol="0"/>
          <a:lstStyle/>
          <a:p>
            <a:endParaRPr/>
          </a:p>
        </p:txBody>
      </p:sp>
      <p:sp>
        <p:nvSpPr>
          <p:cNvPr id="78" name="object 78"/>
          <p:cNvSpPr/>
          <p:nvPr/>
        </p:nvSpPr>
        <p:spPr>
          <a:xfrm>
            <a:off x="6070174" y="1679225"/>
            <a:ext cx="307340" cy="1525905"/>
          </a:xfrm>
          <a:custGeom>
            <a:avLst/>
            <a:gdLst/>
            <a:ahLst/>
            <a:cxnLst/>
            <a:rect l="l" t="t" r="r" b="b"/>
            <a:pathLst>
              <a:path w="307339" h="1525905">
                <a:moveTo>
                  <a:pt x="0" y="1525499"/>
                </a:moveTo>
                <a:lnTo>
                  <a:pt x="0" y="307025"/>
                </a:lnTo>
                <a:lnTo>
                  <a:pt x="307024" y="0"/>
                </a:lnTo>
                <a:lnTo>
                  <a:pt x="307024" y="1218474"/>
                </a:lnTo>
                <a:lnTo>
                  <a:pt x="0" y="1525499"/>
                </a:lnTo>
                <a:close/>
              </a:path>
            </a:pathLst>
          </a:custGeom>
          <a:solidFill>
            <a:srgbClr val="A3A3A3"/>
          </a:solidFill>
        </p:spPr>
        <p:txBody>
          <a:bodyPr wrap="square" lIns="0" tIns="0" rIns="0" bIns="0" rtlCol="0"/>
          <a:lstStyle/>
          <a:p>
            <a:endParaRPr/>
          </a:p>
        </p:txBody>
      </p:sp>
      <p:sp>
        <p:nvSpPr>
          <p:cNvPr id="79" name="object 79"/>
          <p:cNvSpPr/>
          <p:nvPr/>
        </p:nvSpPr>
        <p:spPr>
          <a:xfrm>
            <a:off x="5987500" y="1679225"/>
            <a:ext cx="389890" cy="307340"/>
          </a:xfrm>
          <a:custGeom>
            <a:avLst/>
            <a:gdLst/>
            <a:ahLst/>
            <a:cxnLst/>
            <a:rect l="l" t="t" r="r" b="b"/>
            <a:pathLst>
              <a:path w="389889" h="307339">
                <a:moveTo>
                  <a:pt x="82674" y="307025"/>
                </a:moveTo>
                <a:lnTo>
                  <a:pt x="0" y="307025"/>
                </a:lnTo>
                <a:lnTo>
                  <a:pt x="307024" y="0"/>
                </a:lnTo>
                <a:lnTo>
                  <a:pt x="389699" y="0"/>
                </a:lnTo>
                <a:lnTo>
                  <a:pt x="82674" y="307025"/>
                </a:lnTo>
                <a:close/>
              </a:path>
            </a:pathLst>
          </a:custGeom>
          <a:solidFill>
            <a:srgbClr val="D6D6D6"/>
          </a:solidFill>
        </p:spPr>
        <p:txBody>
          <a:bodyPr wrap="square" lIns="0" tIns="0" rIns="0" bIns="0" rtlCol="0"/>
          <a:lstStyle/>
          <a:p>
            <a:endParaRPr/>
          </a:p>
        </p:txBody>
      </p:sp>
      <p:sp>
        <p:nvSpPr>
          <p:cNvPr id="80" name="object 80"/>
          <p:cNvSpPr/>
          <p:nvPr/>
        </p:nvSpPr>
        <p:spPr>
          <a:xfrm>
            <a:off x="5987500" y="1679225"/>
            <a:ext cx="389890" cy="1525905"/>
          </a:xfrm>
          <a:custGeom>
            <a:avLst/>
            <a:gdLst/>
            <a:ahLst/>
            <a:cxnLst/>
            <a:rect l="l" t="t" r="r" b="b"/>
            <a:pathLst>
              <a:path w="389889" h="1525905">
                <a:moveTo>
                  <a:pt x="0" y="307025"/>
                </a:moveTo>
                <a:lnTo>
                  <a:pt x="307024" y="0"/>
                </a:lnTo>
                <a:lnTo>
                  <a:pt x="389699" y="0"/>
                </a:lnTo>
                <a:lnTo>
                  <a:pt x="389699" y="1218474"/>
                </a:lnTo>
                <a:lnTo>
                  <a:pt x="82674" y="1525499"/>
                </a:lnTo>
                <a:lnTo>
                  <a:pt x="0" y="1525499"/>
                </a:lnTo>
                <a:lnTo>
                  <a:pt x="0" y="307025"/>
                </a:lnTo>
                <a:close/>
              </a:path>
            </a:pathLst>
          </a:custGeom>
          <a:ln w="9524">
            <a:solidFill>
              <a:srgbClr val="666666"/>
            </a:solidFill>
          </a:ln>
        </p:spPr>
        <p:txBody>
          <a:bodyPr wrap="square" lIns="0" tIns="0" rIns="0" bIns="0" rtlCol="0"/>
          <a:lstStyle/>
          <a:p>
            <a:endParaRPr/>
          </a:p>
        </p:txBody>
      </p:sp>
      <p:sp>
        <p:nvSpPr>
          <p:cNvPr id="81" name="object 81"/>
          <p:cNvSpPr/>
          <p:nvPr/>
        </p:nvSpPr>
        <p:spPr>
          <a:xfrm>
            <a:off x="5987500" y="1679225"/>
            <a:ext cx="389890" cy="307340"/>
          </a:xfrm>
          <a:custGeom>
            <a:avLst/>
            <a:gdLst/>
            <a:ahLst/>
            <a:cxnLst/>
            <a:rect l="l" t="t" r="r" b="b"/>
            <a:pathLst>
              <a:path w="389889" h="307339">
                <a:moveTo>
                  <a:pt x="0" y="307025"/>
                </a:moveTo>
                <a:lnTo>
                  <a:pt x="82674" y="307025"/>
                </a:lnTo>
                <a:lnTo>
                  <a:pt x="389699" y="0"/>
                </a:lnTo>
              </a:path>
            </a:pathLst>
          </a:custGeom>
          <a:ln w="9524">
            <a:solidFill>
              <a:srgbClr val="666666"/>
            </a:solidFill>
          </a:ln>
        </p:spPr>
        <p:txBody>
          <a:bodyPr wrap="square" lIns="0" tIns="0" rIns="0" bIns="0" rtlCol="0"/>
          <a:lstStyle/>
          <a:p>
            <a:endParaRPr/>
          </a:p>
        </p:txBody>
      </p:sp>
      <p:sp>
        <p:nvSpPr>
          <p:cNvPr id="82" name="object 82"/>
          <p:cNvSpPr/>
          <p:nvPr/>
        </p:nvSpPr>
        <p:spPr>
          <a:xfrm>
            <a:off x="6070174" y="1986250"/>
            <a:ext cx="0" cy="1218565"/>
          </a:xfrm>
          <a:custGeom>
            <a:avLst/>
            <a:gdLst/>
            <a:ahLst/>
            <a:cxnLst/>
            <a:rect l="l" t="t" r="r" b="b"/>
            <a:pathLst>
              <a:path h="1218564">
                <a:moveTo>
                  <a:pt x="0" y="0"/>
                </a:moveTo>
                <a:lnTo>
                  <a:pt x="0" y="1218474"/>
                </a:lnTo>
              </a:path>
            </a:pathLst>
          </a:custGeom>
          <a:ln w="9524">
            <a:solidFill>
              <a:srgbClr val="666666"/>
            </a:solidFill>
          </a:ln>
        </p:spPr>
        <p:txBody>
          <a:bodyPr wrap="square" lIns="0" tIns="0" rIns="0" bIns="0" rtlCol="0"/>
          <a:lstStyle/>
          <a:p>
            <a:endParaRPr/>
          </a:p>
        </p:txBody>
      </p:sp>
      <p:sp>
        <p:nvSpPr>
          <p:cNvPr id="83" name="object 83"/>
          <p:cNvSpPr txBox="1"/>
          <p:nvPr/>
        </p:nvSpPr>
        <p:spPr>
          <a:xfrm>
            <a:off x="1922977" y="3300663"/>
            <a:ext cx="1221105" cy="448309"/>
          </a:xfrm>
          <a:prstGeom prst="rect">
            <a:avLst/>
          </a:prstGeom>
        </p:spPr>
        <p:txBody>
          <a:bodyPr vert="horz" wrap="square" lIns="0" tIns="22860" rIns="0" bIns="0" rtlCol="0">
            <a:spAutoFit/>
          </a:bodyPr>
          <a:lstStyle/>
          <a:p>
            <a:pPr marL="38100" marR="30480" indent="212090">
              <a:lnSpc>
                <a:spcPts val="1650"/>
              </a:lnSpc>
              <a:spcBef>
                <a:spcPts val="180"/>
              </a:spcBef>
            </a:pPr>
            <a:r>
              <a:rPr sz="1400" spc="-5" dirty="0">
                <a:latin typeface="Arial"/>
                <a:cs typeface="Arial"/>
              </a:rPr>
              <a:t>High-res:  </a:t>
            </a:r>
            <a:r>
              <a:rPr sz="1400" spc="5" dirty="0">
                <a:latin typeface="Arial"/>
                <a:cs typeface="Arial"/>
              </a:rPr>
              <a:t>D</a:t>
            </a:r>
            <a:r>
              <a:rPr sz="1350" spc="7" baseline="-33950" dirty="0">
                <a:latin typeface="Arial"/>
                <a:cs typeface="Arial"/>
              </a:rPr>
              <a:t>1 </a:t>
            </a:r>
            <a:r>
              <a:rPr sz="1400" dirty="0">
                <a:latin typeface="Arial"/>
                <a:cs typeface="Arial"/>
              </a:rPr>
              <a:t>x </a:t>
            </a:r>
            <a:r>
              <a:rPr sz="1400" spc="-5" dirty="0">
                <a:latin typeface="Arial"/>
                <a:cs typeface="Arial"/>
              </a:rPr>
              <a:t>H/2 </a:t>
            </a:r>
            <a:r>
              <a:rPr sz="1400" dirty="0">
                <a:latin typeface="Arial"/>
                <a:cs typeface="Arial"/>
              </a:rPr>
              <a:t>x</a:t>
            </a:r>
            <a:r>
              <a:rPr sz="1400" spc="-100" dirty="0">
                <a:latin typeface="Arial"/>
                <a:cs typeface="Arial"/>
              </a:rPr>
              <a:t> </a:t>
            </a:r>
            <a:r>
              <a:rPr sz="1400" spc="-5" dirty="0">
                <a:latin typeface="Arial"/>
                <a:cs typeface="Arial"/>
              </a:rPr>
              <a:t>W/2</a:t>
            </a:r>
            <a:endParaRPr sz="1400">
              <a:latin typeface="Arial"/>
              <a:cs typeface="Arial"/>
            </a:endParaRPr>
          </a:p>
        </p:txBody>
      </p:sp>
      <p:sp>
        <p:nvSpPr>
          <p:cNvPr id="88" name="object 88"/>
          <p:cNvSpPr txBox="1"/>
          <p:nvPr/>
        </p:nvSpPr>
        <p:spPr>
          <a:xfrm>
            <a:off x="44125" y="4302960"/>
            <a:ext cx="4624705" cy="281940"/>
          </a:xfrm>
          <a:prstGeom prst="rect">
            <a:avLst/>
          </a:prstGeom>
        </p:spPr>
        <p:txBody>
          <a:bodyPr vert="horz" wrap="square" lIns="0" tIns="3175" rIns="0" bIns="0" rtlCol="0">
            <a:spAutoFit/>
          </a:bodyPr>
          <a:lstStyle/>
          <a:p>
            <a:pPr marL="12700">
              <a:lnSpc>
                <a:spcPct val="100000"/>
              </a:lnSpc>
              <a:spcBef>
                <a:spcPts val="25"/>
              </a:spcBef>
            </a:pPr>
            <a:r>
              <a:rPr sz="800" spc="-5" dirty="0">
                <a:latin typeface="Arial"/>
                <a:cs typeface="Arial"/>
              </a:rPr>
              <a:t>Long, Shelhamer, and Darrell, </a:t>
            </a:r>
            <a:r>
              <a:rPr sz="800" dirty="0">
                <a:latin typeface="Arial"/>
                <a:cs typeface="Arial"/>
              </a:rPr>
              <a:t>“Fully </a:t>
            </a:r>
            <a:r>
              <a:rPr sz="800" spc="-5" dirty="0">
                <a:latin typeface="Arial"/>
                <a:cs typeface="Arial"/>
              </a:rPr>
              <a:t>Convolutional Networks for Semantic Segmentation”, CVPR</a:t>
            </a:r>
            <a:r>
              <a:rPr sz="800" spc="-55" dirty="0">
                <a:latin typeface="Arial"/>
                <a:cs typeface="Arial"/>
              </a:rPr>
              <a:t> </a:t>
            </a:r>
            <a:r>
              <a:rPr sz="800" spc="-5" dirty="0">
                <a:latin typeface="Arial"/>
                <a:cs typeface="Arial"/>
              </a:rPr>
              <a:t>2015</a:t>
            </a:r>
            <a:endParaRPr sz="800">
              <a:latin typeface="Arial"/>
              <a:cs typeface="Arial"/>
            </a:endParaRPr>
          </a:p>
          <a:p>
            <a:pPr marL="12700">
              <a:lnSpc>
                <a:spcPct val="100000"/>
              </a:lnSpc>
              <a:spcBef>
                <a:spcPts val="165"/>
              </a:spcBef>
            </a:pPr>
            <a:r>
              <a:rPr sz="800" spc="-5" dirty="0">
                <a:latin typeface="Arial"/>
                <a:cs typeface="Arial"/>
              </a:rPr>
              <a:t>Noh et al, </a:t>
            </a:r>
            <a:r>
              <a:rPr sz="800" dirty="0">
                <a:latin typeface="Arial"/>
                <a:cs typeface="Arial"/>
              </a:rPr>
              <a:t>“Learning </a:t>
            </a:r>
            <a:r>
              <a:rPr sz="800" spc="-5" dirty="0">
                <a:latin typeface="Arial"/>
                <a:cs typeface="Arial"/>
              </a:rPr>
              <a:t>Deconvolution Network for Semantic Segmentation”, ICCV</a:t>
            </a:r>
            <a:r>
              <a:rPr sz="800" spc="-25" dirty="0">
                <a:latin typeface="Arial"/>
                <a:cs typeface="Arial"/>
              </a:rPr>
              <a:t> </a:t>
            </a:r>
            <a:r>
              <a:rPr sz="800" spc="-5" dirty="0">
                <a:latin typeface="Arial"/>
                <a:cs typeface="Arial"/>
              </a:rPr>
              <a:t>2015</a:t>
            </a:r>
            <a:endParaRPr sz="800">
              <a:latin typeface="Arial"/>
              <a:cs typeface="Arial"/>
            </a:endParaRPr>
          </a:p>
        </p:txBody>
      </p:sp>
      <p:sp>
        <p:nvSpPr>
          <p:cNvPr id="90" name="object 90"/>
          <p:cNvSpPr txBox="1"/>
          <p:nvPr/>
        </p:nvSpPr>
        <p:spPr>
          <a:xfrm>
            <a:off x="7456525" y="4704900"/>
            <a:ext cx="1564005" cy="309245"/>
          </a:xfrm>
          <a:prstGeom prst="rect">
            <a:avLst/>
          </a:prstGeom>
        </p:spPr>
        <p:txBody>
          <a:bodyPr vert="horz" wrap="square" lIns="0" tIns="0" rIns="0" bIns="0" rtlCol="0">
            <a:spAutoFit/>
          </a:bodyPr>
          <a:lstStyle/>
          <a:p>
            <a:pPr marL="12700">
              <a:lnSpc>
                <a:spcPts val="2310"/>
              </a:lnSpc>
            </a:pPr>
            <a:r>
              <a:rPr sz="2000" dirty="0">
                <a:solidFill>
                  <a:srgbClr val="FFFFFF"/>
                </a:solidFill>
                <a:latin typeface="Arial"/>
                <a:cs typeface="Arial"/>
              </a:rPr>
              <a:t>May </a:t>
            </a:r>
            <a:r>
              <a:rPr sz="2000" spc="-5" dirty="0">
                <a:solidFill>
                  <a:srgbClr val="FFFFFF"/>
                </a:solidFill>
                <a:latin typeface="Arial"/>
                <a:cs typeface="Arial"/>
              </a:rPr>
              <a:t>10,</a:t>
            </a:r>
            <a:r>
              <a:rPr sz="2000" spc="-95" dirty="0">
                <a:solidFill>
                  <a:srgbClr val="FFFFFF"/>
                </a:solidFill>
                <a:latin typeface="Arial"/>
                <a:cs typeface="Arial"/>
              </a:rPr>
              <a:t> </a:t>
            </a:r>
            <a:r>
              <a:rPr sz="2000" spc="-5" dirty="0">
                <a:solidFill>
                  <a:srgbClr val="FFFFFF"/>
                </a:solidFill>
                <a:latin typeface="Arial"/>
                <a:cs typeface="Arial"/>
              </a:rPr>
              <a:t>2017</a:t>
            </a:r>
            <a:endParaRPr sz="2000">
              <a:latin typeface="Arial"/>
              <a:cs typeface="Arial"/>
            </a:endParaRPr>
          </a:p>
        </p:txBody>
      </p:sp>
      <p:sp>
        <p:nvSpPr>
          <p:cNvPr id="84" name="object 84"/>
          <p:cNvSpPr txBox="1"/>
          <p:nvPr/>
        </p:nvSpPr>
        <p:spPr>
          <a:xfrm>
            <a:off x="5462378" y="3300663"/>
            <a:ext cx="1221105" cy="448309"/>
          </a:xfrm>
          <a:prstGeom prst="rect">
            <a:avLst/>
          </a:prstGeom>
        </p:spPr>
        <p:txBody>
          <a:bodyPr vert="horz" wrap="square" lIns="0" tIns="22860" rIns="0" bIns="0" rtlCol="0">
            <a:spAutoFit/>
          </a:bodyPr>
          <a:lstStyle/>
          <a:p>
            <a:pPr marL="38100" marR="30480" indent="212090">
              <a:lnSpc>
                <a:spcPts val="1650"/>
              </a:lnSpc>
              <a:spcBef>
                <a:spcPts val="180"/>
              </a:spcBef>
            </a:pPr>
            <a:r>
              <a:rPr sz="1400" spc="-5" dirty="0">
                <a:latin typeface="Arial"/>
                <a:cs typeface="Arial"/>
              </a:rPr>
              <a:t>High-res:  </a:t>
            </a:r>
            <a:r>
              <a:rPr sz="1400" spc="5" dirty="0">
                <a:latin typeface="Arial"/>
                <a:cs typeface="Arial"/>
              </a:rPr>
              <a:t>D</a:t>
            </a:r>
            <a:r>
              <a:rPr sz="1350" spc="7" baseline="-33950" dirty="0">
                <a:latin typeface="Arial"/>
                <a:cs typeface="Arial"/>
              </a:rPr>
              <a:t>1 </a:t>
            </a:r>
            <a:r>
              <a:rPr sz="1400" dirty="0">
                <a:latin typeface="Arial"/>
                <a:cs typeface="Arial"/>
              </a:rPr>
              <a:t>x </a:t>
            </a:r>
            <a:r>
              <a:rPr sz="1400" spc="-5" dirty="0">
                <a:latin typeface="Arial"/>
                <a:cs typeface="Arial"/>
              </a:rPr>
              <a:t>H/2 </a:t>
            </a:r>
            <a:r>
              <a:rPr sz="1400" dirty="0">
                <a:latin typeface="Arial"/>
                <a:cs typeface="Arial"/>
              </a:rPr>
              <a:t>x</a:t>
            </a:r>
            <a:r>
              <a:rPr sz="1400" spc="-100" dirty="0">
                <a:latin typeface="Arial"/>
                <a:cs typeface="Arial"/>
              </a:rPr>
              <a:t> </a:t>
            </a:r>
            <a:r>
              <a:rPr sz="1400" spc="-5" dirty="0">
                <a:latin typeface="Arial"/>
                <a:cs typeface="Arial"/>
              </a:rPr>
              <a:t>W/2</a:t>
            </a:r>
            <a:endParaRPr sz="1400">
              <a:latin typeface="Arial"/>
              <a:cs typeface="Arial"/>
            </a:endParaRPr>
          </a:p>
        </p:txBody>
      </p:sp>
      <p:sp>
        <p:nvSpPr>
          <p:cNvPr id="85" name="object 85"/>
          <p:cNvSpPr txBox="1"/>
          <p:nvPr/>
        </p:nvSpPr>
        <p:spPr>
          <a:xfrm>
            <a:off x="3003403" y="1548945"/>
            <a:ext cx="1221105" cy="448309"/>
          </a:xfrm>
          <a:prstGeom prst="rect">
            <a:avLst/>
          </a:prstGeom>
        </p:spPr>
        <p:txBody>
          <a:bodyPr vert="horz" wrap="square" lIns="0" tIns="22860" rIns="0" bIns="0" rtlCol="0">
            <a:spAutoFit/>
          </a:bodyPr>
          <a:lstStyle/>
          <a:p>
            <a:pPr marL="38100" marR="30480" indent="221615">
              <a:lnSpc>
                <a:spcPts val="1650"/>
              </a:lnSpc>
              <a:spcBef>
                <a:spcPts val="180"/>
              </a:spcBef>
            </a:pPr>
            <a:r>
              <a:rPr sz="1400" dirty="0">
                <a:latin typeface="Arial"/>
                <a:cs typeface="Arial"/>
              </a:rPr>
              <a:t>Med-res:  </a:t>
            </a:r>
            <a:r>
              <a:rPr sz="1400" spc="5" dirty="0">
                <a:latin typeface="Arial"/>
                <a:cs typeface="Arial"/>
              </a:rPr>
              <a:t>D</a:t>
            </a:r>
            <a:r>
              <a:rPr sz="1350" spc="7" baseline="-33950" dirty="0">
                <a:latin typeface="Arial"/>
                <a:cs typeface="Arial"/>
              </a:rPr>
              <a:t>2 </a:t>
            </a:r>
            <a:r>
              <a:rPr sz="1400" dirty="0">
                <a:latin typeface="Arial"/>
                <a:cs typeface="Arial"/>
              </a:rPr>
              <a:t>x </a:t>
            </a:r>
            <a:r>
              <a:rPr sz="1400" spc="-5" dirty="0">
                <a:latin typeface="Arial"/>
                <a:cs typeface="Arial"/>
              </a:rPr>
              <a:t>H/4 </a:t>
            </a:r>
            <a:r>
              <a:rPr sz="1400" dirty="0">
                <a:latin typeface="Arial"/>
                <a:cs typeface="Arial"/>
              </a:rPr>
              <a:t>x</a:t>
            </a:r>
            <a:r>
              <a:rPr sz="1400" spc="-100" dirty="0">
                <a:latin typeface="Arial"/>
                <a:cs typeface="Arial"/>
              </a:rPr>
              <a:t> </a:t>
            </a:r>
            <a:r>
              <a:rPr sz="1400" spc="-5" dirty="0">
                <a:latin typeface="Arial"/>
                <a:cs typeface="Arial"/>
              </a:rPr>
              <a:t>W/4</a:t>
            </a:r>
            <a:endParaRPr sz="1400">
              <a:latin typeface="Arial"/>
              <a:cs typeface="Arial"/>
            </a:endParaRPr>
          </a:p>
        </p:txBody>
      </p:sp>
      <p:sp>
        <p:nvSpPr>
          <p:cNvPr id="86" name="object 86"/>
          <p:cNvSpPr txBox="1"/>
          <p:nvPr/>
        </p:nvSpPr>
        <p:spPr>
          <a:xfrm>
            <a:off x="4679803" y="1548945"/>
            <a:ext cx="1221105" cy="448309"/>
          </a:xfrm>
          <a:prstGeom prst="rect">
            <a:avLst/>
          </a:prstGeom>
        </p:spPr>
        <p:txBody>
          <a:bodyPr vert="horz" wrap="square" lIns="0" tIns="22860" rIns="0" bIns="0" rtlCol="0">
            <a:spAutoFit/>
          </a:bodyPr>
          <a:lstStyle/>
          <a:p>
            <a:pPr marL="38100" marR="30480" indent="221615">
              <a:lnSpc>
                <a:spcPts val="1650"/>
              </a:lnSpc>
              <a:spcBef>
                <a:spcPts val="180"/>
              </a:spcBef>
            </a:pPr>
            <a:r>
              <a:rPr sz="1400" dirty="0">
                <a:latin typeface="Arial"/>
                <a:cs typeface="Arial"/>
              </a:rPr>
              <a:t>Med-res:  </a:t>
            </a:r>
            <a:r>
              <a:rPr sz="1400" spc="5" dirty="0">
                <a:latin typeface="Arial"/>
                <a:cs typeface="Arial"/>
              </a:rPr>
              <a:t>D</a:t>
            </a:r>
            <a:r>
              <a:rPr sz="1350" spc="7" baseline="-33950" dirty="0">
                <a:latin typeface="Arial"/>
                <a:cs typeface="Arial"/>
              </a:rPr>
              <a:t>2 </a:t>
            </a:r>
            <a:r>
              <a:rPr sz="1400" dirty="0">
                <a:latin typeface="Arial"/>
                <a:cs typeface="Arial"/>
              </a:rPr>
              <a:t>x </a:t>
            </a:r>
            <a:r>
              <a:rPr sz="1400" spc="-5" dirty="0">
                <a:latin typeface="Arial"/>
                <a:cs typeface="Arial"/>
              </a:rPr>
              <a:t>H/4 </a:t>
            </a:r>
            <a:r>
              <a:rPr sz="1400" dirty="0">
                <a:latin typeface="Arial"/>
                <a:cs typeface="Arial"/>
              </a:rPr>
              <a:t>x</a:t>
            </a:r>
            <a:r>
              <a:rPr sz="1400" spc="-100" dirty="0">
                <a:latin typeface="Arial"/>
                <a:cs typeface="Arial"/>
              </a:rPr>
              <a:t> </a:t>
            </a:r>
            <a:r>
              <a:rPr sz="1400" spc="-5" dirty="0">
                <a:latin typeface="Arial"/>
                <a:cs typeface="Arial"/>
              </a:rPr>
              <a:t>W/4</a:t>
            </a:r>
            <a:endParaRPr sz="1400">
              <a:latin typeface="Arial"/>
              <a:cs typeface="Arial"/>
            </a:endParaRPr>
          </a:p>
        </p:txBody>
      </p:sp>
      <p:sp>
        <p:nvSpPr>
          <p:cNvPr id="87" name="object 87"/>
          <p:cNvSpPr txBox="1"/>
          <p:nvPr/>
        </p:nvSpPr>
        <p:spPr>
          <a:xfrm>
            <a:off x="3639803" y="2815488"/>
            <a:ext cx="1246505" cy="448309"/>
          </a:xfrm>
          <a:prstGeom prst="rect">
            <a:avLst/>
          </a:prstGeom>
        </p:spPr>
        <p:txBody>
          <a:bodyPr vert="horz" wrap="square" lIns="0" tIns="22860" rIns="0" bIns="0" rtlCol="0">
            <a:spAutoFit/>
          </a:bodyPr>
          <a:lstStyle/>
          <a:p>
            <a:pPr marL="50800" marR="43180" indent="231775">
              <a:lnSpc>
                <a:spcPts val="1650"/>
              </a:lnSpc>
              <a:spcBef>
                <a:spcPts val="180"/>
              </a:spcBef>
            </a:pPr>
            <a:r>
              <a:rPr sz="1400" spc="-5" dirty="0">
                <a:latin typeface="Arial"/>
                <a:cs typeface="Arial"/>
              </a:rPr>
              <a:t>Low-res:  </a:t>
            </a:r>
            <a:r>
              <a:rPr sz="1400" spc="5" dirty="0">
                <a:latin typeface="Arial"/>
                <a:cs typeface="Arial"/>
              </a:rPr>
              <a:t>D</a:t>
            </a:r>
            <a:r>
              <a:rPr sz="1350" spc="7" baseline="-33950" dirty="0">
                <a:latin typeface="Arial"/>
                <a:cs typeface="Arial"/>
              </a:rPr>
              <a:t>3 </a:t>
            </a:r>
            <a:r>
              <a:rPr sz="1400" dirty="0">
                <a:latin typeface="Arial"/>
                <a:cs typeface="Arial"/>
              </a:rPr>
              <a:t>x </a:t>
            </a:r>
            <a:r>
              <a:rPr sz="1400" spc="-5" dirty="0">
                <a:latin typeface="Arial"/>
                <a:cs typeface="Arial"/>
              </a:rPr>
              <a:t>H/4 </a:t>
            </a:r>
            <a:r>
              <a:rPr sz="1400" dirty="0">
                <a:latin typeface="Arial"/>
                <a:cs typeface="Arial"/>
              </a:rPr>
              <a:t>x</a:t>
            </a:r>
            <a:r>
              <a:rPr sz="1400" spc="-100" dirty="0">
                <a:latin typeface="Arial"/>
                <a:cs typeface="Arial"/>
              </a:rPr>
              <a:t> </a:t>
            </a:r>
            <a:r>
              <a:rPr sz="1400" spc="-5" dirty="0">
                <a:latin typeface="Arial"/>
                <a:cs typeface="Arial"/>
              </a:rPr>
              <a:t>W/4</a:t>
            </a:r>
            <a:endParaRPr sz="1400">
              <a:latin typeface="Arial"/>
              <a:cs typeface="Arial"/>
            </a:endParaRPr>
          </a:p>
        </p:txBody>
      </p:sp>
      <p:sp>
        <p:nvSpPr>
          <p:cNvPr id="89" name="Footer Placeholder 88">
            <a:extLst>
              <a:ext uri="{FF2B5EF4-FFF2-40B4-BE49-F238E27FC236}">
                <a16:creationId xmlns:a16="http://schemas.microsoft.com/office/drawing/2014/main" id="{2A8D0D14-FD59-4FA4-B182-7655F021F30E}"/>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47437" y="1986250"/>
            <a:ext cx="0" cy="1218565"/>
          </a:xfrm>
          <a:custGeom>
            <a:avLst/>
            <a:gdLst/>
            <a:ahLst/>
            <a:cxnLst/>
            <a:rect l="l" t="t" r="r" b="b"/>
            <a:pathLst>
              <a:path h="1218564">
                <a:moveTo>
                  <a:pt x="0" y="0"/>
                </a:moveTo>
                <a:lnTo>
                  <a:pt x="0" y="1218474"/>
                </a:lnTo>
              </a:path>
            </a:pathLst>
          </a:custGeom>
          <a:ln w="82674">
            <a:solidFill>
              <a:srgbClr val="CCCCCC"/>
            </a:solidFill>
          </a:ln>
        </p:spPr>
        <p:txBody>
          <a:bodyPr wrap="square" lIns="0" tIns="0" rIns="0" bIns="0" rtlCol="0"/>
          <a:lstStyle/>
          <a:p>
            <a:endParaRPr/>
          </a:p>
        </p:txBody>
      </p:sp>
      <p:sp>
        <p:nvSpPr>
          <p:cNvPr id="3" name="object 3"/>
          <p:cNvSpPr/>
          <p:nvPr/>
        </p:nvSpPr>
        <p:spPr>
          <a:xfrm>
            <a:off x="2488774" y="1679225"/>
            <a:ext cx="307340" cy="1525905"/>
          </a:xfrm>
          <a:custGeom>
            <a:avLst/>
            <a:gdLst/>
            <a:ahLst/>
            <a:cxnLst/>
            <a:rect l="l" t="t" r="r" b="b"/>
            <a:pathLst>
              <a:path w="307339" h="1525905">
                <a:moveTo>
                  <a:pt x="0" y="1525499"/>
                </a:moveTo>
                <a:lnTo>
                  <a:pt x="0" y="307025"/>
                </a:lnTo>
                <a:lnTo>
                  <a:pt x="307025" y="0"/>
                </a:lnTo>
                <a:lnTo>
                  <a:pt x="307025" y="1218474"/>
                </a:lnTo>
                <a:lnTo>
                  <a:pt x="0" y="1525499"/>
                </a:lnTo>
                <a:close/>
              </a:path>
            </a:pathLst>
          </a:custGeom>
          <a:solidFill>
            <a:srgbClr val="A3A3A3"/>
          </a:solidFill>
        </p:spPr>
        <p:txBody>
          <a:bodyPr wrap="square" lIns="0" tIns="0" rIns="0" bIns="0" rtlCol="0"/>
          <a:lstStyle/>
          <a:p>
            <a:endParaRPr/>
          </a:p>
        </p:txBody>
      </p:sp>
      <p:sp>
        <p:nvSpPr>
          <p:cNvPr id="4" name="object 4"/>
          <p:cNvSpPr/>
          <p:nvPr/>
        </p:nvSpPr>
        <p:spPr>
          <a:xfrm>
            <a:off x="2406100" y="1679225"/>
            <a:ext cx="389890" cy="307340"/>
          </a:xfrm>
          <a:custGeom>
            <a:avLst/>
            <a:gdLst/>
            <a:ahLst/>
            <a:cxnLst/>
            <a:rect l="l" t="t" r="r" b="b"/>
            <a:pathLst>
              <a:path w="389889" h="307339">
                <a:moveTo>
                  <a:pt x="82674" y="307025"/>
                </a:moveTo>
                <a:lnTo>
                  <a:pt x="0" y="307025"/>
                </a:lnTo>
                <a:lnTo>
                  <a:pt x="307025" y="0"/>
                </a:lnTo>
                <a:lnTo>
                  <a:pt x="389699" y="0"/>
                </a:lnTo>
                <a:lnTo>
                  <a:pt x="82674" y="307025"/>
                </a:lnTo>
                <a:close/>
              </a:path>
            </a:pathLst>
          </a:custGeom>
          <a:solidFill>
            <a:srgbClr val="D6D6D6"/>
          </a:solidFill>
        </p:spPr>
        <p:txBody>
          <a:bodyPr wrap="square" lIns="0" tIns="0" rIns="0" bIns="0" rtlCol="0"/>
          <a:lstStyle/>
          <a:p>
            <a:endParaRPr/>
          </a:p>
        </p:txBody>
      </p:sp>
      <p:sp>
        <p:nvSpPr>
          <p:cNvPr id="5" name="object 5"/>
          <p:cNvSpPr/>
          <p:nvPr/>
        </p:nvSpPr>
        <p:spPr>
          <a:xfrm>
            <a:off x="2406100" y="1679225"/>
            <a:ext cx="389890" cy="1525905"/>
          </a:xfrm>
          <a:custGeom>
            <a:avLst/>
            <a:gdLst/>
            <a:ahLst/>
            <a:cxnLst/>
            <a:rect l="l" t="t" r="r" b="b"/>
            <a:pathLst>
              <a:path w="389889" h="1525905">
                <a:moveTo>
                  <a:pt x="0" y="307025"/>
                </a:moveTo>
                <a:lnTo>
                  <a:pt x="307025" y="0"/>
                </a:lnTo>
                <a:lnTo>
                  <a:pt x="389699" y="0"/>
                </a:lnTo>
                <a:lnTo>
                  <a:pt x="389699" y="1218474"/>
                </a:lnTo>
                <a:lnTo>
                  <a:pt x="82674" y="1525499"/>
                </a:lnTo>
                <a:lnTo>
                  <a:pt x="0" y="1525499"/>
                </a:lnTo>
                <a:lnTo>
                  <a:pt x="0" y="307025"/>
                </a:lnTo>
                <a:close/>
              </a:path>
            </a:pathLst>
          </a:custGeom>
          <a:ln w="9524">
            <a:solidFill>
              <a:srgbClr val="666666"/>
            </a:solidFill>
          </a:ln>
        </p:spPr>
        <p:txBody>
          <a:bodyPr wrap="square" lIns="0" tIns="0" rIns="0" bIns="0" rtlCol="0"/>
          <a:lstStyle/>
          <a:p>
            <a:endParaRPr/>
          </a:p>
        </p:txBody>
      </p:sp>
      <p:sp>
        <p:nvSpPr>
          <p:cNvPr id="6" name="object 6"/>
          <p:cNvSpPr/>
          <p:nvPr/>
        </p:nvSpPr>
        <p:spPr>
          <a:xfrm>
            <a:off x="2406100" y="1679225"/>
            <a:ext cx="389890" cy="307340"/>
          </a:xfrm>
          <a:custGeom>
            <a:avLst/>
            <a:gdLst/>
            <a:ahLst/>
            <a:cxnLst/>
            <a:rect l="l" t="t" r="r" b="b"/>
            <a:pathLst>
              <a:path w="389889" h="307339">
                <a:moveTo>
                  <a:pt x="0" y="307025"/>
                </a:moveTo>
                <a:lnTo>
                  <a:pt x="82674" y="307025"/>
                </a:lnTo>
                <a:lnTo>
                  <a:pt x="389699" y="0"/>
                </a:lnTo>
              </a:path>
            </a:pathLst>
          </a:custGeom>
          <a:ln w="9524">
            <a:solidFill>
              <a:srgbClr val="666666"/>
            </a:solidFill>
          </a:ln>
        </p:spPr>
        <p:txBody>
          <a:bodyPr wrap="square" lIns="0" tIns="0" rIns="0" bIns="0" rtlCol="0"/>
          <a:lstStyle/>
          <a:p>
            <a:endParaRPr/>
          </a:p>
        </p:txBody>
      </p:sp>
      <p:sp>
        <p:nvSpPr>
          <p:cNvPr id="7" name="object 7"/>
          <p:cNvSpPr/>
          <p:nvPr/>
        </p:nvSpPr>
        <p:spPr>
          <a:xfrm>
            <a:off x="2488774" y="1986250"/>
            <a:ext cx="0" cy="1218565"/>
          </a:xfrm>
          <a:custGeom>
            <a:avLst/>
            <a:gdLst/>
            <a:ahLst/>
            <a:cxnLst/>
            <a:rect l="l" t="t" r="r" b="b"/>
            <a:pathLst>
              <a:path h="1218564">
                <a:moveTo>
                  <a:pt x="0" y="0"/>
                </a:moveTo>
                <a:lnTo>
                  <a:pt x="0" y="1218474"/>
                </a:lnTo>
              </a:path>
            </a:pathLst>
          </a:custGeom>
          <a:ln w="9524">
            <a:solidFill>
              <a:srgbClr val="666666"/>
            </a:solidFill>
          </a:ln>
        </p:spPr>
        <p:txBody>
          <a:bodyPr wrap="square" lIns="0" tIns="0" rIns="0" bIns="0" rtlCol="0"/>
          <a:lstStyle/>
          <a:p>
            <a:endParaRPr/>
          </a:p>
        </p:txBody>
      </p:sp>
      <p:sp>
        <p:nvSpPr>
          <p:cNvPr id="8" name="object 8"/>
          <p:cNvSpPr/>
          <p:nvPr/>
        </p:nvSpPr>
        <p:spPr>
          <a:xfrm>
            <a:off x="2599837" y="1986250"/>
            <a:ext cx="0" cy="1218565"/>
          </a:xfrm>
          <a:custGeom>
            <a:avLst/>
            <a:gdLst/>
            <a:ahLst/>
            <a:cxnLst/>
            <a:rect l="l" t="t" r="r" b="b"/>
            <a:pathLst>
              <a:path h="1218564">
                <a:moveTo>
                  <a:pt x="0" y="0"/>
                </a:moveTo>
                <a:lnTo>
                  <a:pt x="0" y="1218474"/>
                </a:lnTo>
              </a:path>
            </a:pathLst>
          </a:custGeom>
          <a:ln w="82674">
            <a:solidFill>
              <a:srgbClr val="F4CCCC"/>
            </a:solidFill>
          </a:ln>
        </p:spPr>
        <p:txBody>
          <a:bodyPr wrap="square" lIns="0" tIns="0" rIns="0" bIns="0" rtlCol="0"/>
          <a:lstStyle/>
          <a:p>
            <a:endParaRPr/>
          </a:p>
        </p:txBody>
      </p:sp>
      <p:sp>
        <p:nvSpPr>
          <p:cNvPr id="9" name="object 9"/>
          <p:cNvSpPr/>
          <p:nvPr/>
        </p:nvSpPr>
        <p:spPr>
          <a:xfrm>
            <a:off x="2641174" y="1679225"/>
            <a:ext cx="307340" cy="1525905"/>
          </a:xfrm>
          <a:custGeom>
            <a:avLst/>
            <a:gdLst/>
            <a:ahLst/>
            <a:cxnLst/>
            <a:rect l="l" t="t" r="r" b="b"/>
            <a:pathLst>
              <a:path w="307339" h="1525905">
                <a:moveTo>
                  <a:pt x="0" y="1525499"/>
                </a:moveTo>
                <a:lnTo>
                  <a:pt x="0" y="307025"/>
                </a:lnTo>
                <a:lnTo>
                  <a:pt x="307025" y="0"/>
                </a:lnTo>
                <a:lnTo>
                  <a:pt x="307025" y="1218474"/>
                </a:lnTo>
                <a:lnTo>
                  <a:pt x="0" y="1525499"/>
                </a:lnTo>
                <a:close/>
              </a:path>
            </a:pathLst>
          </a:custGeom>
          <a:solidFill>
            <a:srgbClr val="C3A3A3"/>
          </a:solidFill>
        </p:spPr>
        <p:txBody>
          <a:bodyPr wrap="square" lIns="0" tIns="0" rIns="0" bIns="0" rtlCol="0"/>
          <a:lstStyle/>
          <a:p>
            <a:endParaRPr/>
          </a:p>
        </p:txBody>
      </p:sp>
      <p:sp>
        <p:nvSpPr>
          <p:cNvPr id="10" name="object 10"/>
          <p:cNvSpPr/>
          <p:nvPr/>
        </p:nvSpPr>
        <p:spPr>
          <a:xfrm>
            <a:off x="2558500" y="1679225"/>
            <a:ext cx="389890" cy="307340"/>
          </a:xfrm>
          <a:custGeom>
            <a:avLst/>
            <a:gdLst/>
            <a:ahLst/>
            <a:cxnLst/>
            <a:rect l="l" t="t" r="r" b="b"/>
            <a:pathLst>
              <a:path w="389889" h="307339">
                <a:moveTo>
                  <a:pt x="82674" y="307025"/>
                </a:moveTo>
                <a:lnTo>
                  <a:pt x="0" y="307025"/>
                </a:lnTo>
                <a:lnTo>
                  <a:pt x="307025" y="0"/>
                </a:lnTo>
                <a:lnTo>
                  <a:pt x="389699" y="0"/>
                </a:lnTo>
                <a:lnTo>
                  <a:pt x="82674" y="307025"/>
                </a:lnTo>
                <a:close/>
              </a:path>
            </a:pathLst>
          </a:custGeom>
          <a:solidFill>
            <a:srgbClr val="F6D6D6"/>
          </a:solidFill>
        </p:spPr>
        <p:txBody>
          <a:bodyPr wrap="square" lIns="0" tIns="0" rIns="0" bIns="0" rtlCol="0"/>
          <a:lstStyle/>
          <a:p>
            <a:endParaRPr/>
          </a:p>
        </p:txBody>
      </p:sp>
      <p:sp>
        <p:nvSpPr>
          <p:cNvPr id="11" name="object 11"/>
          <p:cNvSpPr/>
          <p:nvPr/>
        </p:nvSpPr>
        <p:spPr>
          <a:xfrm>
            <a:off x="2558500" y="1679225"/>
            <a:ext cx="389890" cy="1525905"/>
          </a:xfrm>
          <a:custGeom>
            <a:avLst/>
            <a:gdLst/>
            <a:ahLst/>
            <a:cxnLst/>
            <a:rect l="l" t="t" r="r" b="b"/>
            <a:pathLst>
              <a:path w="389889" h="1525905">
                <a:moveTo>
                  <a:pt x="0" y="307025"/>
                </a:moveTo>
                <a:lnTo>
                  <a:pt x="307025" y="0"/>
                </a:lnTo>
                <a:lnTo>
                  <a:pt x="389699" y="0"/>
                </a:lnTo>
                <a:lnTo>
                  <a:pt x="389699" y="1218474"/>
                </a:lnTo>
                <a:lnTo>
                  <a:pt x="82674" y="1525499"/>
                </a:lnTo>
                <a:lnTo>
                  <a:pt x="0" y="1525499"/>
                </a:lnTo>
                <a:lnTo>
                  <a:pt x="0" y="307025"/>
                </a:lnTo>
                <a:close/>
              </a:path>
            </a:pathLst>
          </a:custGeom>
          <a:ln w="9524">
            <a:solidFill>
              <a:srgbClr val="666666"/>
            </a:solidFill>
          </a:ln>
        </p:spPr>
        <p:txBody>
          <a:bodyPr wrap="square" lIns="0" tIns="0" rIns="0" bIns="0" rtlCol="0"/>
          <a:lstStyle/>
          <a:p>
            <a:endParaRPr/>
          </a:p>
        </p:txBody>
      </p:sp>
      <p:sp>
        <p:nvSpPr>
          <p:cNvPr id="12" name="object 12"/>
          <p:cNvSpPr/>
          <p:nvPr/>
        </p:nvSpPr>
        <p:spPr>
          <a:xfrm>
            <a:off x="2558500" y="1679225"/>
            <a:ext cx="389890" cy="307340"/>
          </a:xfrm>
          <a:custGeom>
            <a:avLst/>
            <a:gdLst/>
            <a:ahLst/>
            <a:cxnLst/>
            <a:rect l="l" t="t" r="r" b="b"/>
            <a:pathLst>
              <a:path w="389889" h="307339">
                <a:moveTo>
                  <a:pt x="0" y="307025"/>
                </a:moveTo>
                <a:lnTo>
                  <a:pt x="82674" y="307025"/>
                </a:lnTo>
                <a:lnTo>
                  <a:pt x="389699" y="0"/>
                </a:lnTo>
              </a:path>
            </a:pathLst>
          </a:custGeom>
          <a:ln w="9524">
            <a:solidFill>
              <a:srgbClr val="666666"/>
            </a:solidFill>
          </a:ln>
        </p:spPr>
        <p:txBody>
          <a:bodyPr wrap="square" lIns="0" tIns="0" rIns="0" bIns="0" rtlCol="0"/>
          <a:lstStyle/>
          <a:p>
            <a:endParaRPr/>
          </a:p>
        </p:txBody>
      </p:sp>
      <p:sp>
        <p:nvSpPr>
          <p:cNvPr id="13" name="object 13"/>
          <p:cNvSpPr/>
          <p:nvPr/>
        </p:nvSpPr>
        <p:spPr>
          <a:xfrm>
            <a:off x="2641174" y="1986250"/>
            <a:ext cx="0" cy="1218565"/>
          </a:xfrm>
          <a:custGeom>
            <a:avLst/>
            <a:gdLst/>
            <a:ahLst/>
            <a:cxnLst/>
            <a:rect l="l" t="t" r="r" b="b"/>
            <a:pathLst>
              <a:path h="1218564">
                <a:moveTo>
                  <a:pt x="0" y="0"/>
                </a:moveTo>
                <a:lnTo>
                  <a:pt x="0" y="1218474"/>
                </a:lnTo>
              </a:path>
            </a:pathLst>
          </a:custGeom>
          <a:ln w="9524">
            <a:solidFill>
              <a:srgbClr val="666666"/>
            </a:solidFill>
          </a:ln>
        </p:spPr>
        <p:txBody>
          <a:bodyPr wrap="square" lIns="0" tIns="0" rIns="0" bIns="0" rtlCol="0"/>
          <a:lstStyle/>
          <a:p>
            <a:endParaRPr/>
          </a:p>
        </p:txBody>
      </p:sp>
      <p:sp>
        <p:nvSpPr>
          <p:cNvPr id="14" name="object 14"/>
          <p:cNvSpPr txBox="1">
            <a:spLocks noGrp="1"/>
          </p:cNvSpPr>
          <p:nvPr>
            <p:ph type="title"/>
          </p:nvPr>
        </p:nvSpPr>
        <p:spPr>
          <a:xfrm>
            <a:off x="382950" y="280697"/>
            <a:ext cx="7771765" cy="443711"/>
          </a:xfrm>
          <a:prstGeom prst="rect">
            <a:avLst/>
          </a:prstGeom>
        </p:spPr>
        <p:txBody>
          <a:bodyPr vert="horz" wrap="square" lIns="0" tIns="12700" rIns="0" bIns="0" rtlCol="0">
            <a:spAutoFit/>
          </a:bodyPr>
          <a:lstStyle/>
          <a:p>
            <a:pPr marL="12700">
              <a:lnSpc>
                <a:spcPct val="100000"/>
              </a:lnSpc>
              <a:spcBef>
                <a:spcPts val="100"/>
              </a:spcBef>
            </a:pPr>
            <a:r>
              <a:rPr sz="2800" spc="-10" dirty="0"/>
              <a:t>Semantic Segmentation </a:t>
            </a:r>
            <a:r>
              <a:rPr sz="2800" spc="-5" dirty="0"/>
              <a:t>Idea: Fully</a:t>
            </a:r>
            <a:r>
              <a:rPr sz="2800" spc="-80" dirty="0"/>
              <a:t> </a:t>
            </a:r>
            <a:r>
              <a:rPr sz="2800" spc="-5" dirty="0"/>
              <a:t>Convolutional</a:t>
            </a:r>
          </a:p>
        </p:txBody>
      </p:sp>
      <p:sp>
        <p:nvSpPr>
          <p:cNvPr id="15" name="object 15"/>
          <p:cNvSpPr/>
          <p:nvPr/>
        </p:nvSpPr>
        <p:spPr>
          <a:xfrm>
            <a:off x="190775" y="1973715"/>
            <a:ext cx="1794825" cy="1196074"/>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6" name="object 16"/>
          <p:cNvSpPr txBox="1"/>
          <p:nvPr/>
        </p:nvSpPr>
        <p:spPr>
          <a:xfrm>
            <a:off x="690454" y="3270638"/>
            <a:ext cx="795655" cy="448309"/>
          </a:xfrm>
          <a:prstGeom prst="rect">
            <a:avLst/>
          </a:prstGeom>
        </p:spPr>
        <p:txBody>
          <a:bodyPr vert="horz" wrap="square" lIns="0" tIns="12700" rIns="0" bIns="0" rtlCol="0">
            <a:spAutoFit/>
          </a:bodyPr>
          <a:lstStyle/>
          <a:p>
            <a:pPr algn="ctr">
              <a:lnSpc>
                <a:spcPts val="1664"/>
              </a:lnSpc>
              <a:spcBef>
                <a:spcPts val="100"/>
              </a:spcBef>
            </a:pPr>
            <a:r>
              <a:rPr sz="1400" spc="-5" dirty="0">
                <a:latin typeface="Arial"/>
                <a:cs typeface="Arial"/>
              </a:rPr>
              <a:t>Input:</a:t>
            </a:r>
            <a:endParaRPr sz="1400">
              <a:latin typeface="Arial"/>
              <a:cs typeface="Arial"/>
            </a:endParaRPr>
          </a:p>
          <a:p>
            <a:pPr algn="ctr">
              <a:lnSpc>
                <a:spcPts val="1664"/>
              </a:lnSpc>
            </a:pPr>
            <a:r>
              <a:rPr sz="1400" dirty="0">
                <a:latin typeface="Arial"/>
                <a:cs typeface="Arial"/>
              </a:rPr>
              <a:t>3 x H x</a:t>
            </a:r>
            <a:r>
              <a:rPr sz="1400" spc="-114" dirty="0">
                <a:latin typeface="Arial"/>
                <a:cs typeface="Arial"/>
              </a:rPr>
              <a:t> </a:t>
            </a:r>
            <a:r>
              <a:rPr sz="1400" dirty="0">
                <a:latin typeface="Arial"/>
                <a:cs typeface="Arial"/>
              </a:rPr>
              <a:t>W</a:t>
            </a:r>
            <a:endParaRPr sz="1400">
              <a:latin typeface="Arial"/>
              <a:cs typeface="Arial"/>
            </a:endParaRPr>
          </a:p>
        </p:txBody>
      </p:sp>
      <p:sp>
        <p:nvSpPr>
          <p:cNvPr id="17" name="object 17"/>
          <p:cNvSpPr/>
          <p:nvPr/>
        </p:nvSpPr>
        <p:spPr>
          <a:xfrm>
            <a:off x="2756049" y="2287497"/>
            <a:ext cx="248285" cy="621665"/>
          </a:xfrm>
          <a:custGeom>
            <a:avLst/>
            <a:gdLst/>
            <a:ahLst/>
            <a:cxnLst/>
            <a:rect l="l" t="t" r="r" b="b"/>
            <a:pathLst>
              <a:path w="248285" h="621664">
                <a:moveTo>
                  <a:pt x="0" y="0"/>
                </a:moveTo>
                <a:lnTo>
                  <a:pt x="247777" y="0"/>
                </a:lnTo>
                <a:lnTo>
                  <a:pt x="247777" y="621577"/>
                </a:lnTo>
                <a:lnTo>
                  <a:pt x="0" y="621577"/>
                </a:lnTo>
                <a:lnTo>
                  <a:pt x="0" y="0"/>
                </a:lnTo>
                <a:close/>
              </a:path>
            </a:pathLst>
          </a:custGeom>
          <a:solidFill>
            <a:srgbClr val="CCCCCC"/>
          </a:solidFill>
        </p:spPr>
        <p:txBody>
          <a:bodyPr wrap="square" lIns="0" tIns="0" rIns="0" bIns="0" rtlCol="0"/>
          <a:lstStyle/>
          <a:p>
            <a:endParaRPr/>
          </a:p>
        </p:txBody>
      </p:sp>
      <p:sp>
        <p:nvSpPr>
          <p:cNvPr id="18" name="object 18"/>
          <p:cNvSpPr/>
          <p:nvPr/>
        </p:nvSpPr>
        <p:spPr>
          <a:xfrm>
            <a:off x="3003827" y="2051674"/>
            <a:ext cx="236220" cy="857885"/>
          </a:xfrm>
          <a:custGeom>
            <a:avLst/>
            <a:gdLst/>
            <a:ahLst/>
            <a:cxnLst/>
            <a:rect l="l" t="t" r="r" b="b"/>
            <a:pathLst>
              <a:path w="236219" h="857885">
                <a:moveTo>
                  <a:pt x="0" y="857399"/>
                </a:moveTo>
                <a:lnTo>
                  <a:pt x="0" y="235822"/>
                </a:lnTo>
                <a:lnTo>
                  <a:pt x="235822" y="0"/>
                </a:lnTo>
                <a:lnTo>
                  <a:pt x="235822" y="621577"/>
                </a:lnTo>
                <a:lnTo>
                  <a:pt x="0" y="857399"/>
                </a:lnTo>
                <a:close/>
              </a:path>
            </a:pathLst>
          </a:custGeom>
          <a:solidFill>
            <a:srgbClr val="A3A3A3"/>
          </a:solidFill>
        </p:spPr>
        <p:txBody>
          <a:bodyPr wrap="square" lIns="0" tIns="0" rIns="0" bIns="0" rtlCol="0"/>
          <a:lstStyle/>
          <a:p>
            <a:endParaRPr/>
          </a:p>
        </p:txBody>
      </p:sp>
      <p:sp>
        <p:nvSpPr>
          <p:cNvPr id="19" name="object 19"/>
          <p:cNvSpPr/>
          <p:nvPr/>
        </p:nvSpPr>
        <p:spPr>
          <a:xfrm>
            <a:off x="2756049" y="2051674"/>
            <a:ext cx="483870" cy="236220"/>
          </a:xfrm>
          <a:custGeom>
            <a:avLst/>
            <a:gdLst/>
            <a:ahLst/>
            <a:cxnLst/>
            <a:rect l="l" t="t" r="r" b="b"/>
            <a:pathLst>
              <a:path w="483869" h="236219">
                <a:moveTo>
                  <a:pt x="247777" y="235822"/>
                </a:moveTo>
                <a:lnTo>
                  <a:pt x="0" y="235822"/>
                </a:lnTo>
                <a:lnTo>
                  <a:pt x="235822" y="0"/>
                </a:lnTo>
                <a:lnTo>
                  <a:pt x="483599" y="0"/>
                </a:lnTo>
                <a:lnTo>
                  <a:pt x="247777" y="235822"/>
                </a:lnTo>
                <a:close/>
              </a:path>
            </a:pathLst>
          </a:custGeom>
          <a:solidFill>
            <a:srgbClr val="D6D6D6"/>
          </a:solidFill>
        </p:spPr>
        <p:txBody>
          <a:bodyPr wrap="square" lIns="0" tIns="0" rIns="0" bIns="0" rtlCol="0"/>
          <a:lstStyle/>
          <a:p>
            <a:endParaRPr/>
          </a:p>
        </p:txBody>
      </p:sp>
      <p:sp>
        <p:nvSpPr>
          <p:cNvPr id="20" name="object 20"/>
          <p:cNvSpPr/>
          <p:nvPr/>
        </p:nvSpPr>
        <p:spPr>
          <a:xfrm>
            <a:off x="2756049" y="2051674"/>
            <a:ext cx="483870" cy="857885"/>
          </a:xfrm>
          <a:custGeom>
            <a:avLst/>
            <a:gdLst/>
            <a:ahLst/>
            <a:cxnLst/>
            <a:rect l="l" t="t" r="r" b="b"/>
            <a:pathLst>
              <a:path w="483869" h="857885">
                <a:moveTo>
                  <a:pt x="0" y="235822"/>
                </a:moveTo>
                <a:lnTo>
                  <a:pt x="235822" y="0"/>
                </a:lnTo>
                <a:lnTo>
                  <a:pt x="483599" y="0"/>
                </a:lnTo>
                <a:lnTo>
                  <a:pt x="483599" y="621577"/>
                </a:lnTo>
                <a:lnTo>
                  <a:pt x="247777" y="857399"/>
                </a:lnTo>
                <a:lnTo>
                  <a:pt x="0" y="857399"/>
                </a:lnTo>
                <a:lnTo>
                  <a:pt x="0" y="235822"/>
                </a:lnTo>
                <a:close/>
              </a:path>
            </a:pathLst>
          </a:custGeom>
          <a:ln w="9524">
            <a:solidFill>
              <a:srgbClr val="666666"/>
            </a:solidFill>
          </a:ln>
        </p:spPr>
        <p:txBody>
          <a:bodyPr wrap="square" lIns="0" tIns="0" rIns="0" bIns="0" rtlCol="0"/>
          <a:lstStyle/>
          <a:p>
            <a:endParaRPr/>
          </a:p>
        </p:txBody>
      </p:sp>
      <p:sp>
        <p:nvSpPr>
          <p:cNvPr id="21" name="object 21"/>
          <p:cNvSpPr/>
          <p:nvPr/>
        </p:nvSpPr>
        <p:spPr>
          <a:xfrm>
            <a:off x="2756049" y="2051674"/>
            <a:ext cx="483870" cy="236220"/>
          </a:xfrm>
          <a:custGeom>
            <a:avLst/>
            <a:gdLst/>
            <a:ahLst/>
            <a:cxnLst/>
            <a:rect l="l" t="t" r="r" b="b"/>
            <a:pathLst>
              <a:path w="483869" h="236219">
                <a:moveTo>
                  <a:pt x="0" y="235822"/>
                </a:moveTo>
                <a:lnTo>
                  <a:pt x="247777" y="235822"/>
                </a:lnTo>
                <a:lnTo>
                  <a:pt x="483599" y="0"/>
                </a:lnTo>
              </a:path>
            </a:pathLst>
          </a:custGeom>
          <a:ln w="9524">
            <a:solidFill>
              <a:srgbClr val="666666"/>
            </a:solidFill>
          </a:ln>
        </p:spPr>
        <p:txBody>
          <a:bodyPr wrap="square" lIns="0" tIns="0" rIns="0" bIns="0" rtlCol="0"/>
          <a:lstStyle/>
          <a:p>
            <a:endParaRPr/>
          </a:p>
        </p:txBody>
      </p:sp>
      <p:sp>
        <p:nvSpPr>
          <p:cNvPr id="22" name="object 22"/>
          <p:cNvSpPr/>
          <p:nvPr/>
        </p:nvSpPr>
        <p:spPr>
          <a:xfrm>
            <a:off x="3003827" y="2287497"/>
            <a:ext cx="0" cy="621665"/>
          </a:xfrm>
          <a:custGeom>
            <a:avLst/>
            <a:gdLst/>
            <a:ahLst/>
            <a:cxnLst/>
            <a:rect l="l" t="t" r="r" b="b"/>
            <a:pathLst>
              <a:path h="621664">
                <a:moveTo>
                  <a:pt x="0" y="0"/>
                </a:moveTo>
                <a:lnTo>
                  <a:pt x="0" y="621577"/>
                </a:lnTo>
              </a:path>
            </a:pathLst>
          </a:custGeom>
          <a:ln w="9524">
            <a:solidFill>
              <a:srgbClr val="666666"/>
            </a:solidFill>
          </a:ln>
        </p:spPr>
        <p:txBody>
          <a:bodyPr wrap="square" lIns="0" tIns="0" rIns="0" bIns="0" rtlCol="0"/>
          <a:lstStyle/>
          <a:p>
            <a:endParaRPr/>
          </a:p>
        </p:txBody>
      </p:sp>
      <p:sp>
        <p:nvSpPr>
          <p:cNvPr id="23" name="object 23"/>
          <p:cNvSpPr/>
          <p:nvPr/>
        </p:nvSpPr>
        <p:spPr>
          <a:xfrm>
            <a:off x="7155253" y="1743787"/>
            <a:ext cx="1936114" cy="1427480"/>
          </a:xfrm>
          <a:custGeom>
            <a:avLst/>
            <a:gdLst/>
            <a:ahLst/>
            <a:cxnLst/>
            <a:rect l="l" t="t" r="r" b="b"/>
            <a:pathLst>
              <a:path w="1936115" h="1427480">
                <a:moveTo>
                  <a:pt x="0" y="0"/>
                </a:moveTo>
                <a:lnTo>
                  <a:pt x="1935846" y="0"/>
                </a:lnTo>
                <a:lnTo>
                  <a:pt x="1935846" y="1427008"/>
                </a:lnTo>
                <a:lnTo>
                  <a:pt x="0" y="1427008"/>
                </a:lnTo>
                <a:lnTo>
                  <a:pt x="0" y="0"/>
                </a:lnTo>
                <a:close/>
              </a:path>
            </a:pathLst>
          </a:custGeom>
          <a:solidFill>
            <a:srgbClr val="3D85C6"/>
          </a:solidFill>
        </p:spPr>
        <p:txBody>
          <a:bodyPr wrap="square" lIns="0" tIns="0" rIns="0" bIns="0" rtlCol="0"/>
          <a:lstStyle/>
          <a:p>
            <a:endParaRPr/>
          </a:p>
        </p:txBody>
      </p:sp>
      <p:sp>
        <p:nvSpPr>
          <p:cNvPr id="24" name="object 24"/>
          <p:cNvSpPr/>
          <p:nvPr/>
        </p:nvSpPr>
        <p:spPr>
          <a:xfrm>
            <a:off x="7157160" y="2283019"/>
            <a:ext cx="1931035" cy="891540"/>
          </a:xfrm>
          <a:custGeom>
            <a:avLst/>
            <a:gdLst/>
            <a:ahLst/>
            <a:cxnLst/>
            <a:rect l="l" t="t" r="r" b="b"/>
            <a:pathLst>
              <a:path w="1931034" h="891539">
                <a:moveTo>
                  <a:pt x="0" y="891390"/>
                </a:moveTo>
                <a:lnTo>
                  <a:pt x="0" y="0"/>
                </a:lnTo>
                <a:lnTo>
                  <a:pt x="56003" y="7338"/>
                </a:lnTo>
                <a:lnTo>
                  <a:pt x="36239" y="29346"/>
                </a:lnTo>
                <a:lnTo>
                  <a:pt x="181195" y="69696"/>
                </a:lnTo>
                <a:lnTo>
                  <a:pt x="395180" y="69696"/>
                </a:lnTo>
                <a:lnTo>
                  <a:pt x="1512188" y="194422"/>
                </a:lnTo>
                <a:lnTo>
                  <a:pt x="1927301" y="227433"/>
                </a:lnTo>
                <a:lnTo>
                  <a:pt x="1930592" y="887725"/>
                </a:lnTo>
                <a:lnTo>
                  <a:pt x="0" y="891390"/>
                </a:lnTo>
                <a:close/>
              </a:path>
              <a:path w="1931034" h="891539">
                <a:moveTo>
                  <a:pt x="395180" y="69696"/>
                </a:moveTo>
                <a:lnTo>
                  <a:pt x="181195" y="69696"/>
                </a:lnTo>
                <a:lnTo>
                  <a:pt x="154839" y="7338"/>
                </a:lnTo>
                <a:lnTo>
                  <a:pt x="329452" y="62357"/>
                </a:lnTo>
                <a:lnTo>
                  <a:pt x="395180" y="69696"/>
                </a:lnTo>
                <a:close/>
              </a:path>
            </a:pathLst>
          </a:custGeom>
          <a:solidFill>
            <a:srgbClr val="6AA84F"/>
          </a:solidFill>
        </p:spPr>
        <p:txBody>
          <a:bodyPr wrap="square" lIns="0" tIns="0" rIns="0" bIns="0" rtlCol="0"/>
          <a:lstStyle/>
          <a:p>
            <a:endParaRPr/>
          </a:p>
        </p:txBody>
      </p:sp>
      <p:sp>
        <p:nvSpPr>
          <p:cNvPr id="25" name="object 25"/>
          <p:cNvSpPr/>
          <p:nvPr/>
        </p:nvSpPr>
        <p:spPr>
          <a:xfrm>
            <a:off x="7160450" y="1740113"/>
            <a:ext cx="1927860" cy="785495"/>
          </a:xfrm>
          <a:custGeom>
            <a:avLst/>
            <a:gdLst/>
            <a:ahLst/>
            <a:cxnLst/>
            <a:rect l="l" t="t" r="r" b="b"/>
            <a:pathLst>
              <a:path w="1927859" h="785494">
                <a:moveTo>
                  <a:pt x="1927302" y="785007"/>
                </a:moveTo>
                <a:lnTo>
                  <a:pt x="0" y="740993"/>
                </a:lnTo>
                <a:lnTo>
                  <a:pt x="0" y="73361"/>
                </a:lnTo>
                <a:lnTo>
                  <a:pt x="39539" y="36685"/>
                </a:lnTo>
                <a:lnTo>
                  <a:pt x="32948" y="0"/>
                </a:lnTo>
                <a:lnTo>
                  <a:pt x="1162971" y="0"/>
                </a:lnTo>
                <a:lnTo>
                  <a:pt x="1146496" y="36685"/>
                </a:lnTo>
                <a:lnTo>
                  <a:pt x="1162971" y="99043"/>
                </a:lnTo>
                <a:lnTo>
                  <a:pt x="1202510" y="183418"/>
                </a:lnTo>
                <a:lnTo>
                  <a:pt x="1136614" y="190747"/>
                </a:lnTo>
                <a:lnTo>
                  <a:pt x="1100374" y="249440"/>
                </a:lnTo>
                <a:lnTo>
                  <a:pt x="1080610" y="330141"/>
                </a:lnTo>
                <a:lnTo>
                  <a:pt x="952118" y="348484"/>
                </a:lnTo>
                <a:lnTo>
                  <a:pt x="981774" y="425520"/>
                </a:lnTo>
                <a:lnTo>
                  <a:pt x="1304635" y="542906"/>
                </a:lnTo>
                <a:lnTo>
                  <a:pt x="1398917" y="542906"/>
                </a:lnTo>
                <a:lnTo>
                  <a:pt x="1396889" y="550245"/>
                </a:lnTo>
                <a:lnTo>
                  <a:pt x="1927302" y="550245"/>
                </a:lnTo>
                <a:lnTo>
                  <a:pt x="1927302" y="785007"/>
                </a:lnTo>
                <a:close/>
              </a:path>
              <a:path w="1927859" h="785494">
                <a:moveTo>
                  <a:pt x="1417163" y="476873"/>
                </a:moveTo>
                <a:lnTo>
                  <a:pt x="1360640" y="476873"/>
                </a:lnTo>
                <a:lnTo>
                  <a:pt x="1393588" y="377830"/>
                </a:lnTo>
                <a:lnTo>
                  <a:pt x="1423245" y="454866"/>
                </a:lnTo>
                <a:lnTo>
                  <a:pt x="1417163" y="476873"/>
                </a:lnTo>
                <a:close/>
              </a:path>
              <a:path w="1927859" h="785494">
                <a:moveTo>
                  <a:pt x="1927302" y="550245"/>
                </a:moveTo>
                <a:lnTo>
                  <a:pt x="1396889" y="550245"/>
                </a:lnTo>
                <a:lnTo>
                  <a:pt x="1548436" y="377830"/>
                </a:lnTo>
                <a:lnTo>
                  <a:pt x="1660445" y="440198"/>
                </a:lnTo>
                <a:lnTo>
                  <a:pt x="1695044" y="440198"/>
                </a:lnTo>
                <a:lnTo>
                  <a:pt x="1709867" y="491552"/>
                </a:lnTo>
                <a:lnTo>
                  <a:pt x="1785650" y="491552"/>
                </a:lnTo>
                <a:lnTo>
                  <a:pt x="1805410" y="506220"/>
                </a:lnTo>
                <a:lnTo>
                  <a:pt x="1927302" y="506220"/>
                </a:lnTo>
                <a:lnTo>
                  <a:pt x="1927302" y="550245"/>
                </a:lnTo>
                <a:close/>
              </a:path>
              <a:path w="1927859" h="785494">
                <a:moveTo>
                  <a:pt x="1398917" y="542906"/>
                </a:moveTo>
                <a:lnTo>
                  <a:pt x="1304635" y="542906"/>
                </a:lnTo>
                <a:lnTo>
                  <a:pt x="1301345" y="484213"/>
                </a:lnTo>
                <a:lnTo>
                  <a:pt x="1330992" y="385169"/>
                </a:lnTo>
                <a:lnTo>
                  <a:pt x="1360640" y="476873"/>
                </a:lnTo>
                <a:lnTo>
                  <a:pt x="1417163" y="476873"/>
                </a:lnTo>
                <a:lnTo>
                  <a:pt x="1398917" y="542906"/>
                </a:lnTo>
                <a:close/>
              </a:path>
              <a:path w="1927859" h="785494">
                <a:moveTo>
                  <a:pt x="1695044" y="440198"/>
                </a:moveTo>
                <a:lnTo>
                  <a:pt x="1660445" y="440198"/>
                </a:lnTo>
                <a:lnTo>
                  <a:pt x="1680219" y="388834"/>
                </a:lnTo>
                <a:lnTo>
                  <a:pt x="1695044" y="440198"/>
                </a:lnTo>
                <a:close/>
              </a:path>
              <a:path w="1927859" h="785494">
                <a:moveTo>
                  <a:pt x="1927302" y="506220"/>
                </a:moveTo>
                <a:lnTo>
                  <a:pt x="1805410" y="506220"/>
                </a:lnTo>
                <a:lnTo>
                  <a:pt x="1854823" y="447527"/>
                </a:lnTo>
                <a:lnTo>
                  <a:pt x="1927302" y="447527"/>
                </a:lnTo>
                <a:lnTo>
                  <a:pt x="1927302" y="506220"/>
                </a:lnTo>
                <a:close/>
              </a:path>
              <a:path w="1927859" h="785494">
                <a:moveTo>
                  <a:pt x="1785650" y="491552"/>
                </a:moveTo>
                <a:lnTo>
                  <a:pt x="1709867" y="491552"/>
                </a:lnTo>
                <a:lnTo>
                  <a:pt x="1755989" y="469534"/>
                </a:lnTo>
                <a:lnTo>
                  <a:pt x="1785650" y="491552"/>
                </a:lnTo>
                <a:close/>
              </a:path>
            </a:pathLst>
          </a:custGeom>
          <a:solidFill>
            <a:srgbClr val="C17AA0"/>
          </a:solidFill>
        </p:spPr>
        <p:txBody>
          <a:bodyPr wrap="square" lIns="0" tIns="0" rIns="0" bIns="0" rtlCol="0"/>
          <a:lstStyle/>
          <a:p>
            <a:endParaRPr/>
          </a:p>
        </p:txBody>
      </p:sp>
      <p:sp>
        <p:nvSpPr>
          <p:cNvPr id="26" name="object 26"/>
          <p:cNvSpPr/>
          <p:nvPr/>
        </p:nvSpPr>
        <p:spPr>
          <a:xfrm>
            <a:off x="7384477" y="1751116"/>
            <a:ext cx="1380490" cy="1427480"/>
          </a:xfrm>
          <a:custGeom>
            <a:avLst/>
            <a:gdLst/>
            <a:ahLst/>
            <a:cxnLst/>
            <a:rect l="l" t="t" r="r" b="b"/>
            <a:pathLst>
              <a:path w="1380490" h="1427480">
                <a:moveTo>
                  <a:pt x="592261" y="179743"/>
                </a:moveTo>
                <a:lnTo>
                  <a:pt x="230616" y="179743"/>
                </a:lnTo>
                <a:lnTo>
                  <a:pt x="260273" y="113721"/>
                </a:lnTo>
                <a:lnTo>
                  <a:pt x="319569" y="22007"/>
                </a:lnTo>
                <a:lnTo>
                  <a:pt x="424995" y="0"/>
                </a:lnTo>
                <a:lnTo>
                  <a:pt x="500773" y="7339"/>
                </a:lnTo>
                <a:lnTo>
                  <a:pt x="543604" y="66032"/>
                </a:lnTo>
                <a:lnTo>
                  <a:pt x="556778" y="113721"/>
                </a:lnTo>
                <a:lnTo>
                  <a:pt x="589726" y="161400"/>
                </a:lnTo>
                <a:lnTo>
                  <a:pt x="592261" y="179743"/>
                </a:lnTo>
                <a:close/>
              </a:path>
              <a:path w="1380490" h="1427480">
                <a:moveTo>
                  <a:pt x="273447" y="1423292"/>
                </a:moveTo>
                <a:lnTo>
                  <a:pt x="164729" y="1415953"/>
                </a:lnTo>
                <a:lnTo>
                  <a:pt x="187795" y="1335253"/>
                </a:lnTo>
                <a:lnTo>
                  <a:pt x="214152" y="1221541"/>
                </a:lnTo>
                <a:lnTo>
                  <a:pt x="210852" y="1122498"/>
                </a:lnTo>
                <a:lnTo>
                  <a:pt x="207560" y="994108"/>
                </a:lnTo>
                <a:lnTo>
                  <a:pt x="177904" y="851040"/>
                </a:lnTo>
                <a:lnTo>
                  <a:pt x="135082" y="803350"/>
                </a:lnTo>
                <a:lnTo>
                  <a:pt x="108726" y="660292"/>
                </a:lnTo>
                <a:lnTo>
                  <a:pt x="115308" y="539241"/>
                </a:lnTo>
                <a:lnTo>
                  <a:pt x="125199" y="476873"/>
                </a:lnTo>
                <a:lnTo>
                  <a:pt x="112016" y="381505"/>
                </a:lnTo>
                <a:lnTo>
                  <a:pt x="141664" y="337480"/>
                </a:lnTo>
                <a:lnTo>
                  <a:pt x="105425" y="330141"/>
                </a:lnTo>
                <a:lnTo>
                  <a:pt x="36248" y="260444"/>
                </a:lnTo>
                <a:lnTo>
                  <a:pt x="0" y="190747"/>
                </a:lnTo>
                <a:lnTo>
                  <a:pt x="42829" y="143068"/>
                </a:lnTo>
                <a:lnTo>
                  <a:pt x="128491" y="139393"/>
                </a:lnTo>
                <a:lnTo>
                  <a:pt x="230616" y="179743"/>
                </a:lnTo>
                <a:lnTo>
                  <a:pt x="592261" y="179743"/>
                </a:lnTo>
                <a:lnTo>
                  <a:pt x="596317" y="209090"/>
                </a:lnTo>
                <a:lnTo>
                  <a:pt x="745663" y="209090"/>
                </a:lnTo>
                <a:lnTo>
                  <a:pt x="767630" y="227433"/>
                </a:lnTo>
                <a:lnTo>
                  <a:pt x="754448" y="271458"/>
                </a:lnTo>
                <a:lnTo>
                  <a:pt x="645730" y="374166"/>
                </a:lnTo>
                <a:lnTo>
                  <a:pt x="569961" y="385169"/>
                </a:lnTo>
                <a:lnTo>
                  <a:pt x="566661" y="447527"/>
                </a:lnTo>
                <a:lnTo>
                  <a:pt x="990331" y="447527"/>
                </a:lnTo>
                <a:lnTo>
                  <a:pt x="1090491" y="506220"/>
                </a:lnTo>
                <a:lnTo>
                  <a:pt x="1231414" y="506220"/>
                </a:lnTo>
                <a:lnTo>
                  <a:pt x="1255223" y="557584"/>
                </a:lnTo>
                <a:lnTo>
                  <a:pt x="1327712" y="557584"/>
                </a:lnTo>
                <a:lnTo>
                  <a:pt x="1380414" y="586920"/>
                </a:lnTo>
                <a:lnTo>
                  <a:pt x="1363940" y="645614"/>
                </a:lnTo>
                <a:lnTo>
                  <a:pt x="1304635" y="660292"/>
                </a:lnTo>
                <a:lnTo>
                  <a:pt x="1288170" y="722650"/>
                </a:lnTo>
                <a:lnTo>
                  <a:pt x="1352070" y="895064"/>
                </a:lnTo>
                <a:lnTo>
                  <a:pt x="635848" y="895064"/>
                </a:lnTo>
                <a:lnTo>
                  <a:pt x="637493" y="902394"/>
                </a:lnTo>
                <a:lnTo>
                  <a:pt x="583134" y="902394"/>
                </a:lnTo>
                <a:lnTo>
                  <a:pt x="582871" y="917072"/>
                </a:lnTo>
                <a:lnTo>
                  <a:pt x="299804" y="917072"/>
                </a:lnTo>
                <a:lnTo>
                  <a:pt x="293212" y="964761"/>
                </a:lnTo>
                <a:lnTo>
                  <a:pt x="306395" y="1063805"/>
                </a:lnTo>
                <a:lnTo>
                  <a:pt x="296512" y="1151844"/>
                </a:lnTo>
                <a:lnTo>
                  <a:pt x="307052" y="1195859"/>
                </a:lnTo>
                <a:lnTo>
                  <a:pt x="270156" y="1195859"/>
                </a:lnTo>
                <a:lnTo>
                  <a:pt x="270156" y="1324249"/>
                </a:lnTo>
                <a:lnTo>
                  <a:pt x="273447" y="1423292"/>
                </a:lnTo>
                <a:close/>
              </a:path>
              <a:path w="1380490" h="1427480">
                <a:moveTo>
                  <a:pt x="745663" y="209090"/>
                </a:moveTo>
                <a:lnTo>
                  <a:pt x="596317" y="209090"/>
                </a:lnTo>
                <a:lnTo>
                  <a:pt x="645730" y="172414"/>
                </a:lnTo>
                <a:lnTo>
                  <a:pt x="714917" y="183418"/>
                </a:lnTo>
                <a:lnTo>
                  <a:pt x="745663" y="209090"/>
                </a:lnTo>
                <a:close/>
              </a:path>
              <a:path w="1380490" h="1427480">
                <a:moveTo>
                  <a:pt x="990331" y="447527"/>
                </a:moveTo>
                <a:lnTo>
                  <a:pt x="566661" y="447527"/>
                </a:lnTo>
                <a:lnTo>
                  <a:pt x="662204" y="410851"/>
                </a:lnTo>
                <a:lnTo>
                  <a:pt x="744565" y="410851"/>
                </a:lnTo>
                <a:lnTo>
                  <a:pt x="840109" y="355823"/>
                </a:lnTo>
                <a:lnTo>
                  <a:pt x="919178" y="385169"/>
                </a:lnTo>
                <a:lnTo>
                  <a:pt x="965300" y="432859"/>
                </a:lnTo>
                <a:lnTo>
                  <a:pt x="990331" y="447527"/>
                </a:lnTo>
                <a:close/>
              </a:path>
              <a:path w="1380490" h="1427480">
                <a:moveTo>
                  <a:pt x="1231414" y="506220"/>
                </a:moveTo>
                <a:lnTo>
                  <a:pt x="1090491" y="506220"/>
                </a:lnTo>
                <a:lnTo>
                  <a:pt x="1202509" y="443862"/>
                </a:lnTo>
                <a:lnTo>
                  <a:pt x="1231414" y="506220"/>
                </a:lnTo>
                <a:close/>
              </a:path>
              <a:path w="1380490" h="1427480">
                <a:moveTo>
                  <a:pt x="1327712" y="557584"/>
                </a:moveTo>
                <a:lnTo>
                  <a:pt x="1255223" y="557584"/>
                </a:lnTo>
                <a:lnTo>
                  <a:pt x="1314527" y="550245"/>
                </a:lnTo>
                <a:lnTo>
                  <a:pt x="1327712" y="557584"/>
                </a:lnTo>
                <a:close/>
              </a:path>
              <a:path w="1380490" h="1427480">
                <a:moveTo>
                  <a:pt x="846700" y="1404950"/>
                </a:moveTo>
                <a:lnTo>
                  <a:pt x="767630" y="1397620"/>
                </a:lnTo>
                <a:lnTo>
                  <a:pt x="764339" y="1342592"/>
                </a:lnTo>
                <a:lnTo>
                  <a:pt x="751156" y="1294903"/>
                </a:lnTo>
                <a:lnTo>
                  <a:pt x="761039" y="1159173"/>
                </a:lnTo>
                <a:lnTo>
                  <a:pt x="744565" y="1140841"/>
                </a:lnTo>
                <a:lnTo>
                  <a:pt x="741274" y="1093151"/>
                </a:lnTo>
                <a:lnTo>
                  <a:pt x="705035" y="898729"/>
                </a:lnTo>
                <a:lnTo>
                  <a:pt x="635848" y="895064"/>
                </a:lnTo>
                <a:lnTo>
                  <a:pt x="1352070" y="895064"/>
                </a:lnTo>
                <a:lnTo>
                  <a:pt x="1365663" y="931740"/>
                </a:lnTo>
                <a:lnTo>
                  <a:pt x="1074017" y="931740"/>
                </a:lnTo>
                <a:lnTo>
                  <a:pt x="1067935" y="953758"/>
                </a:lnTo>
                <a:lnTo>
                  <a:pt x="1024604" y="953758"/>
                </a:lnTo>
                <a:lnTo>
                  <a:pt x="1024526" y="957422"/>
                </a:lnTo>
                <a:lnTo>
                  <a:pt x="800578" y="957422"/>
                </a:lnTo>
                <a:lnTo>
                  <a:pt x="830227" y="1096816"/>
                </a:lnTo>
                <a:lnTo>
                  <a:pt x="800578" y="1188520"/>
                </a:lnTo>
                <a:lnTo>
                  <a:pt x="830227" y="1316910"/>
                </a:lnTo>
                <a:lnTo>
                  <a:pt x="846700" y="1404950"/>
                </a:lnTo>
                <a:close/>
              </a:path>
              <a:path w="1380490" h="1427480">
                <a:moveTo>
                  <a:pt x="606200" y="1173852"/>
                </a:moveTo>
                <a:lnTo>
                  <a:pt x="602900" y="1063805"/>
                </a:lnTo>
                <a:lnTo>
                  <a:pt x="583134" y="902394"/>
                </a:lnTo>
                <a:lnTo>
                  <a:pt x="637493" y="902394"/>
                </a:lnTo>
                <a:lnTo>
                  <a:pt x="645730" y="939079"/>
                </a:lnTo>
                <a:lnTo>
                  <a:pt x="632556" y="1005112"/>
                </a:lnTo>
                <a:lnTo>
                  <a:pt x="652322" y="1162848"/>
                </a:lnTo>
                <a:lnTo>
                  <a:pt x="606200" y="1173852"/>
                </a:lnTo>
                <a:close/>
              </a:path>
              <a:path w="1380490" h="1427480">
                <a:moveTo>
                  <a:pt x="359109" y="1155509"/>
                </a:moveTo>
                <a:lnTo>
                  <a:pt x="329461" y="1148170"/>
                </a:lnTo>
                <a:lnTo>
                  <a:pt x="332752" y="1074808"/>
                </a:lnTo>
                <a:lnTo>
                  <a:pt x="326160" y="983104"/>
                </a:lnTo>
                <a:lnTo>
                  <a:pt x="299804" y="917072"/>
                </a:lnTo>
                <a:lnTo>
                  <a:pt x="582871" y="917072"/>
                </a:lnTo>
                <a:lnTo>
                  <a:pt x="582147" y="957422"/>
                </a:lnTo>
                <a:lnTo>
                  <a:pt x="467826" y="957422"/>
                </a:lnTo>
                <a:lnTo>
                  <a:pt x="418179" y="1041797"/>
                </a:lnTo>
                <a:lnTo>
                  <a:pt x="375582" y="1041797"/>
                </a:lnTo>
                <a:lnTo>
                  <a:pt x="398638" y="1140841"/>
                </a:lnTo>
                <a:lnTo>
                  <a:pt x="359109" y="1155509"/>
                </a:lnTo>
                <a:close/>
              </a:path>
              <a:path w="1380490" h="1427480">
                <a:moveTo>
                  <a:pt x="1284870" y="1034458"/>
                </a:moveTo>
                <a:lnTo>
                  <a:pt x="1222274" y="994108"/>
                </a:lnTo>
                <a:lnTo>
                  <a:pt x="1074017" y="931740"/>
                </a:lnTo>
                <a:lnTo>
                  <a:pt x="1365663" y="931740"/>
                </a:lnTo>
                <a:lnTo>
                  <a:pt x="1373823" y="953758"/>
                </a:lnTo>
                <a:lnTo>
                  <a:pt x="1360648" y="994108"/>
                </a:lnTo>
                <a:lnTo>
                  <a:pt x="1284870" y="1034458"/>
                </a:lnTo>
                <a:close/>
              </a:path>
              <a:path w="1380490" h="1427480">
                <a:moveTo>
                  <a:pt x="1060844" y="979429"/>
                </a:moveTo>
                <a:lnTo>
                  <a:pt x="1024604" y="953758"/>
                </a:lnTo>
                <a:lnTo>
                  <a:pt x="1067935" y="953758"/>
                </a:lnTo>
                <a:lnTo>
                  <a:pt x="1060844" y="979429"/>
                </a:lnTo>
                <a:close/>
              </a:path>
              <a:path w="1380490" h="1427480">
                <a:moveTo>
                  <a:pt x="543604" y="1426957"/>
                </a:moveTo>
                <a:lnTo>
                  <a:pt x="520539" y="1247213"/>
                </a:lnTo>
                <a:lnTo>
                  <a:pt x="484300" y="1111494"/>
                </a:lnTo>
                <a:lnTo>
                  <a:pt x="467826" y="957422"/>
                </a:lnTo>
                <a:lnTo>
                  <a:pt x="582147" y="957422"/>
                </a:lnTo>
                <a:lnTo>
                  <a:pt x="579844" y="1085812"/>
                </a:lnTo>
                <a:lnTo>
                  <a:pt x="593017" y="1166512"/>
                </a:lnTo>
                <a:lnTo>
                  <a:pt x="583134" y="1232545"/>
                </a:lnTo>
                <a:lnTo>
                  <a:pt x="602900" y="1316910"/>
                </a:lnTo>
                <a:lnTo>
                  <a:pt x="635848" y="1419628"/>
                </a:lnTo>
                <a:lnTo>
                  <a:pt x="543604" y="1426957"/>
                </a:lnTo>
                <a:close/>
              </a:path>
              <a:path w="1380490" h="1427480">
                <a:moveTo>
                  <a:pt x="906004" y="1056465"/>
                </a:moveTo>
                <a:lnTo>
                  <a:pt x="856583" y="1041797"/>
                </a:lnTo>
                <a:lnTo>
                  <a:pt x="800578" y="957422"/>
                </a:lnTo>
                <a:lnTo>
                  <a:pt x="1024526" y="957422"/>
                </a:lnTo>
                <a:lnTo>
                  <a:pt x="1023586" y="1001437"/>
                </a:lnTo>
                <a:lnTo>
                  <a:pt x="942244" y="1001437"/>
                </a:lnTo>
                <a:lnTo>
                  <a:pt x="906004" y="1056465"/>
                </a:lnTo>
                <a:close/>
              </a:path>
              <a:path w="1380490" h="1427480">
                <a:moveTo>
                  <a:pt x="1057552" y="1397620"/>
                </a:moveTo>
                <a:lnTo>
                  <a:pt x="1008130" y="1390281"/>
                </a:lnTo>
                <a:lnTo>
                  <a:pt x="985066" y="1338928"/>
                </a:lnTo>
                <a:lnTo>
                  <a:pt x="971891" y="1210537"/>
                </a:lnTo>
                <a:lnTo>
                  <a:pt x="945535" y="1126162"/>
                </a:lnTo>
                <a:lnTo>
                  <a:pt x="942244" y="1001437"/>
                </a:lnTo>
                <a:lnTo>
                  <a:pt x="1023586" y="1001437"/>
                </a:lnTo>
                <a:lnTo>
                  <a:pt x="1021313" y="1107820"/>
                </a:lnTo>
                <a:lnTo>
                  <a:pt x="1018013" y="1210537"/>
                </a:lnTo>
                <a:lnTo>
                  <a:pt x="1070727" y="1349931"/>
                </a:lnTo>
                <a:lnTo>
                  <a:pt x="1057552" y="1397620"/>
                </a:lnTo>
                <a:close/>
              </a:path>
              <a:path w="1380490" h="1427480">
                <a:moveTo>
                  <a:pt x="405229" y="1063805"/>
                </a:moveTo>
                <a:lnTo>
                  <a:pt x="375582" y="1041797"/>
                </a:lnTo>
                <a:lnTo>
                  <a:pt x="418179" y="1041797"/>
                </a:lnTo>
                <a:lnTo>
                  <a:pt x="405229" y="1063805"/>
                </a:lnTo>
                <a:close/>
              </a:path>
              <a:path w="1380490" h="1427480">
                <a:moveTo>
                  <a:pt x="309687" y="1206863"/>
                </a:moveTo>
                <a:lnTo>
                  <a:pt x="270156" y="1195859"/>
                </a:lnTo>
                <a:lnTo>
                  <a:pt x="307052" y="1195859"/>
                </a:lnTo>
                <a:lnTo>
                  <a:pt x="309687" y="1206863"/>
                </a:lnTo>
                <a:close/>
              </a:path>
            </a:pathLst>
          </a:custGeom>
          <a:solidFill>
            <a:srgbClr val="7F6000"/>
          </a:solidFill>
        </p:spPr>
        <p:txBody>
          <a:bodyPr wrap="square" lIns="0" tIns="0" rIns="0" bIns="0" rtlCol="0"/>
          <a:lstStyle/>
          <a:p>
            <a:endParaRPr/>
          </a:p>
        </p:txBody>
      </p:sp>
      <p:sp>
        <p:nvSpPr>
          <p:cNvPr id="27" name="object 27"/>
          <p:cNvSpPr txBox="1"/>
          <p:nvPr/>
        </p:nvSpPr>
        <p:spPr>
          <a:xfrm>
            <a:off x="7698917" y="3371438"/>
            <a:ext cx="952500" cy="448309"/>
          </a:xfrm>
          <a:prstGeom prst="rect">
            <a:avLst/>
          </a:prstGeom>
        </p:spPr>
        <p:txBody>
          <a:bodyPr vert="horz" wrap="square" lIns="0" tIns="22860" rIns="0" bIns="0" rtlCol="0">
            <a:spAutoFit/>
          </a:bodyPr>
          <a:lstStyle/>
          <a:p>
            <a:pPr marL="234950" marR="5080" indent="-222885">
              <a:lnSpc>
                <a:spcPts val="1650"/>
              </a:lnSpc>
              <a:spcBef>
                <a:spcPts val="180"/>
              </a:spcBef>
            </a:pPr>
            <a:r>
              <a:rPr sz="1400" spc="-5" dirty="0">
                <a:latin typeface="Arial"/>
                <a:cs typeface="Arial"/>
              </a:rPr>
              <a:t>Predictions:  </a:t>
            </a:r>
            <a:r>
              <a:rPr sz="1400" dirty="0">
                <a:latin typeface="Arial"/>
                <a:cs typeface="Arial"/>
              </a:rPr>
              <a:t>H x</a:t>
            </a:r>
            <a:r>
              <a:rPr sz="1400" spc="-45" dirty="0">
                <a:latin typeface="Arial"/>
                <a:cs typeface="Arial"/>
              </a:rPr>
              <a:t> </a:t>
            </a:r>
            <a:r>
              <a:rPr sz="1400" dirty="0">
                <a:latin typeface="Arial"/>
                <a:cs typeface="Arial"/>
              </a:rPr>
              <a:t>W</a:t>
            </a:r>
            <a:endParaRPr sz="1400">
              <a:latin typeface="Arial"/>
              <a:cs typeface="Arial"/>
            </a:endParaRPr>
          </a:p>
        </p:txBody>
      </p:sp>
      <p:sp>
        <p:nvSpPr>
          <p:cNvPr id="28" name="object 28"/>
          <p:cNvSpPr txBox="1"/>
          <p:nvPr/>
        </p:nvSpPr>
        <p:spPr>
          <a:xfrm>
            <a:off x="2207900" y="977438"/>
            <a:ext cx="4391025" cy="448309"/>
          </a:xfrm>
          <a:prstGeom prst="rect">
            <a:avLst/>
          </a:prstGeom>
        </p:spPr>
        <p:txBody>
          <a:bodyPr vert="horz" wrap="square" lIns="0" tIns="12700" rIns="0" bIns="0" rtlCol="0">
            <a:spAutoFit/>
          </a:bodyPr>
          <a:lstStyle/>
          <a:p>
            <a:pPr marL="12700">
              <a:lnSpc>
                <a:spcPts val="1664"/>
              </a:lnSpc>
              <a:spcBef>
                <a:spcPts val="100"/>
              </a:spcBef>
            </a:pPr>
            <a:r>
              <a:rPr sz="1400" spc="-5" dirty="0">
                <a:latin typeface="Arial"/>
                <a:cs typeface="Arial"/>
              </a:rPr>
              <a:t>Design network as </a:t>
            </a:r>
            <a:r>
              <a:rPr sz="1400" dirty="0">
                <a:latin typeface="Arial"/>
                <a:cs typeface="Arial"/>
              </a:rPr>
              <a:t>a </a:t>
            </a:r>
            <a:r>
              <a:rPr sz="1400" spc="-5" dirty="0">
                <a:latin typeface="Arial"/>
                <a:cs typeface="Arial"/>
              </a:rPr>
              <a:t>bunch of </a:t>
            </a:r>
            <a:r>
              <a:rPr sz="1400" dirty="0">
                <a:latin typeface="Arial"/>
                <a:cs typeface="Arial"/>
              </a:rPr>
              <a:t>convolutional </a:t>
            </a:r>
            <a:r>
              <a:rPr sz="1400" spc="-5" dirty="0">
                <a:latin typeface="Arial"/>
                <a:cs typeface="Arial"/>
              </a:rPr>
              <a:t>layers,</a:t>
            </a:r>
            <a:r>
              <a:rPr sz="1400" spc="-80" dirty="0">
                <a:latin typeface="Arial"/>
                <a:cs typeface="Arial"/>
              </a:rPr>
              <a:t> </a:t>
            </a:r>
            <a:r>
              <a:rPr sz="1400" spc="-5" dirty="0">
                <a:latin typeface="Arial"/>
                <a:cs typeface="Arial"/>
              </a:rPr>
              <a:t>with</a:t>
            </a:r>
            <a:endParaRPr sz="1400">
              <a:latin typeface="Arial"/>
              <a:cs typeface="Arial"/>
            </a:endParaRPr>
          </a:p>
          <a:p>
            <a:pPr marL="12700">
              <a:lnSpc>
                <a:spcPts val="1664"/>
              </a:lnSpc>
            </a:pPr>
            <a:r>
              <a:rPr sz="1400" b="1" spc="-5" dirty="0">
                <a:solidFill>
                  <a:srgbClr val="FF0000"/>
                </a:solidFill>
                <a:latin typeface="Arial"/>
                <a:cs typeface="Arial"/>
              </a:rPr>
              <a:t>downsampling </a:t>
            </a:r>
            <a:r>
              <a:rPr sz="1400" spc="-5" dirty="0">
                <a:latin typeface="Arial"/>
                <a:cs typeface="Arial"/>
              </a:rPr>
              <a:t>and </a:t>
            </a:r>
            <a:r>
              <a:rPr sz="1400" b="1" spc="-5" dirty="0">
                <a:solidFill>
                  <a:srgbClr val="0000FF"/>
                </a:solidFill>
                <a:latin typeface="Arial"/>
                <a:cs typeface="Arial"/>
              </a:rPr>
              <a:t>upsampling </a:t>
            </a:r>
            <a:r>
              <a:rPr sz="1400" spc="-5" dirty="0">
                <a:latin typeface="Arial"/>
                <a:cs typeface="Arial"/>
              </a:rPr>
              <a:t>inside the</a:t>
            </a:r>
            <a:r>
              <a:rPr sz="1400" spc="-20" dirty="0">
                <a:latin typeface="Arial"/>
                <a:cs typeface="Arial"/>
              </a:rPr>
              <a:t> </a:t>
            </a:r>
            <a:r>
              <a:rPr sz="1400" spc="-5" dirty="0">
                <a:latin typeface="Arial"/>
                <a:cs typeface="Arial"/>
              </a:rPr>
              <a:t>network!</a:t>
            </a:r>
            <a:endParaRPr sz="1400">
              <a:latin typeface="Arial"/>
              <a:cs typeface="Arial"/>
            </a:endParaRPr>
          </a:p>
        </p:txBody>
      </p:sp>
      <p:sp>
        <p:nvSpPr>
          <p:cNvPr id="29" name="object 29"/>
          <p:cNvSpPr/>
          <p:nvPr/>
        </p:nvSpPr>
        <p:spPr>
          <a:xfrm>
            <a:off x="3060849" y="2287497"/>
            <a:ext cx="248285" cy="621665"/>
          </a:xfrm>
          <a:custGeom>
            <a:avLst/>
            <a:gdLst/>
            <a:ahLst/>
            <a:cxnLst/>
            <a:rect l="l" t="t" r="r" b="b"/>
            <a:pathLst>
              <a:path w="248285" h="621664">
                <a:moveTo>
                  <a:pt x="0" y="0"/>
                </a:moveTo>
                <a:lnTo>
                  <a:pt x="247777" y="0"/>
                </a:lnTo>
                <a:lnTo>
                  <a:pt x="247777" y="621577"/>
                </a:lnTo>
                <a:lnTo>
                  <a:pt x="0" y="621577"/>
                </a:lnTo>
                <a:lnTo>
                  <a:pt x="0" y="0"/>
                </a:lnTo>
                <a:close/>
              </a:path>
            </a:pathLst>
          </a:custGeom>
          <a:solidFill>
            <a:srgbClr val="CCCCCC"/>
          </a:solidFill>
        </p:spPr>
        <p:txBody>
          <a:bodyPr wrap="square" lIns="0" tIns="0" rIns="0" bIns="0" rtlCol="0"/>
          <a:lstStyle/>
          <a:p>
            <a:endParaRPr/>
          </a:p>
        </p:txBody>
      </p:sp>
      <p:sp>
        <p:nvSpPr>
          <p:cNvPr id="30" name="object 30"/>
          <p:cNvSpPr/>
          <p:nvPr/>
        </p:nvSpPr>
        <p:spPr>
          <a:xfrm>
            <a:off x="3308627" y="2051674"/>
            <a:ext cx="236220" cy="857885"/>
          </a:xfrm>
          <a:custGeom>
            <a:avLst/>
            <a:gdLst/>
            <a:ahLst/>
            <a:cxnLst/>
            <a:rect l="l" t="t" r="r" b="b"/>
            <a:pathLst>
              <a:path w="236220" h="857885">
                <a:moveTo>
                  <a:pt x="0" y="857399"/>
                </a:moveTo>
                <a:lnTo>
                  <a:pt x="0" y="235822"/>
                </a:lnTo>
                <a:lnTo>
                  <a:pt x="235822" y="0"/>
                </a:lnTo>
                <a:lnTo>
                  <a:pt x="235822" y="621577"/>
                </a:lnTo>
                <a:lnTo>
                  <a:pt x="0" y="857399"/>
                </a:lnTo>
                <a:close/>
              </a:path>
            </a:pathLst>
          </a:custGeom>
          <a:solidFill>
            <a:srgbClr val="A3A3A3"/>
          </a:solidFill>
        </p:spPr>
        <p:txBody>
          <a:bodyPr wrap="square" lIns="0" tIns="0" rIns="0" bIns="0" rtlCol="0"/>
          <a:lstStyle/>
          <a:p>
            <a:endParaRPr/>
          </a:p>
        </p:txBody>
      </p:sp>
      <p:sp>
        <p:nvSpPr>
          <p:cNvPr id="31" name="object 31"/>
          <p:cNvSpPr/>
          <p:nvPr/>
        </p:nvSpPr>
        <p:spPr>
          <a:xfrm>
            <a:off x="3060849" y="2051674"/>
            <a:ext cx="483870" cy="236220"/>
          </a:xfrm>
          <a:custGeom>
            <a:avLst/>
            <a:gdLst/>
            <a:ahLst/>
            <a:cxnLst/>
            <a:rect l="l" t="t" r="r" b="b"/>
            <a:pathLst>
              <a:path w="483870" h="236219">
                <a:moveTo>
                  <a:pt x="247777" y="235822"/>
                </a:moveTo>
                <a:lnTo>
                  <a:pt x="0" y="235822"/>
                </a:lnTo>
                <a:lnTo>
                  <a:pt x="235822" y="0"/>
                </a:lnTo>
                <a:lnTo>
                  <a:pt x="483599" y="0"/>
                </a:lnTo>
                <a:lnTo>
                  <a:pt x="247777" y="235822"/>
                </a:lnTo>
                <a:close/>
              </a:path>
            </a:pathLst>
          </a:custGeom>
          <a:solidFill>
            <a:srgbClr val="D6D6D6"/>
          </a:solidFill>
        </p:spPr>
        <p:txBody>
          <a:bodyPr wrap="square" lIns="0" tIns="0" rIns="0" bIns="0" rtlCol="0"/>
          <a:lstStyle/>
          <a:p>
            <a:endParaRPr/>
          </a:p>
        </p:txBody>
      </p:sp>
      <p:sp>
        <p:nvSpPr>
          <p:cNvPr id="32" name="object 32"/>
          <p:cNvSpPr/>
          <p:nvPr/>
        </p:nvSpPr>
        <p:spPr>
          <a:xfrm>
            <a:off x="3060849" y="2051674"/>
            <a:ext cx="483870" cy="857885"/>
          </a:xfrm>
          <a:custGeom>
            <a:avLst/>
            <a:gdLst/>
            <a:ahLst/>
            <a:cxnLst/>
            <a:rect l="l" t="t" r="r" b="b"/>
            <a:pathLst>
              <a:path w="483870" h="857885">
                <a:moveTo>
                  <a:pt x="0" y="235822"/>
                </a:moveTo>
                <a:lnTo>
                  <a:pt x="235822" y="0"/>
                </a:lnTo>
                <a:lnTo>
                  <a:pt x="483599" y="0"/>
                </a:lnTo>
                <a:lnTo>
                  <a:pt x="483599" y="621577"/>
                </a:lnTo>
                <a:lnTo>
                  <a:pt x="247777" y="857399"/>
                </a:lnTo>
                <a:lnTo>
                  <a:pt x="0" y="857399"/>
                </a:lnTo>
                <a:lnTo>
                  <a:pt x="0" y="235822"/>
                </a:lnTo>
                <a:close/>
              </a:path>
            </a:pathLst>
          </a:custGeom>
          <a:ln w="9524">
            <a:solidFill>
              <a:srgbClr val="666666"/>
            </a:solidFill>
          </a:ln>
        </p:spPr>
        <p:txBody>
          <a:bodyPr wrap="square" lIns="0" tIns="0" rIns="0" bIns="0" rtlCol="0"/>
          <a:lstStyle/>
          <a:p>
            <a:endParaRPr/>
          </a:p>
        </p:txBody>
      </p:sp>
      <p:sp>
        <p:nvSpPr>
          <p:cNvPr id="33" name="object 33"/>
          <p:cNvSpPr/>
          <p:nvPr/>
        </p:nvSpPr>
        <p:spPr>
          <a:xfrm>
            <a:off x="3060849" y="2051674"/>
            <a:ext cx="483870" cy="236220"/>
          </a:xfrm>
          <a:custGeom>
            <a:avLst/>
            <a:gdLst/>
            <a:ahLst/>
            <a:cxnLst/>
            <a:rect l="l" t="t" r="r" b="b"/>
            <a:pathLst>
              <a:path w="483870" h="236219">
                <a:moveTo>
                  <a:pt x="0" y="235822"/>
                </a:moveTo>
                <a:lnTo>
                  <a:pt x="247777" y="235822"/>
                </a:lnTo>
                <a:lnTo>
                  <a:pt x="483599" y="0"/>
                </a:lnTo>
              </a:path>
            </a:pathLst>
          </a:custGeom>
          <a:ln w="9524">
            <a:solidFill>
              <a:srgbClr val="666666"/>
            </a:solidFill>
          </a:ln>
        </p:spPr>
        <p:txBody>
          <a:bodyPr wrap="square" lIns="0" tIns="0" rIns="0" bIns="0" rtlCol="0"/>
          <a:lstStyle/>
          <a:p>
            <a:endParaRPr/>
          </a:p>
        </p:txBody>
      </p:sp>
      <p:sp>
        <p:nvSpPr>
          <p:cNvPr id="34" name="object 34"/>
          <p:cNvSpPr/>
          <p:nvPr/>
        </p:nvSpPr>
        <p:spPr>
          <a:xfrm>
            <a:off x="3308627" y="2287497"/>
            <a:ext cx="0" cy="621665"/>
          </a:xfrm>
          <a:custGeom>
            <a:avLst/>
            <a:gdLst/>
            <a:ahLst/>
            <a:cxnLst/>
            <a:rect l="l" t="t" r="r" b="b"/>
            <a:pathLst>
              <a:path h="621664">
                <a:moveTo>
                  <a:pt x="0" y="0"/>
                </a:moveTo>
                <a:lnTo>
                  <a:pt x="0" y="621577"/>
                </a:lnTo>
              </a:path>
            </a:pathLst>
          </a:custGeom>
          <a:ln w="9524">
            <a:solidFill>
              <a:srgbClr val="666666"/>
            </a:solidFill>
          </a:ln>
        </p:spPr>
        <p:txBody>
          <a:bodyPr wrap="square" lIns="0" tIns="0" rIns="0" bIns="0" rtlCol="0"/>
          <a:lstStyle/>
          <a:p>
            <a:endParaRPr/>
          </a:p>
        </p:txBody>
      </p:sp>
      <p:sp>
        <p:nvSpPr>
          <p:cNvPr id="35" name="object 35"/>
          <p:cNvSpPr/>
          <p:nvPr/>
        </p:nvSpPr>
        <p:spPr>
          <a:xfrm>
            <a:off x="3365649" y="2287497"/>
            <a:ext cx="248285" cy="621665"/>
          </a:xfrm>
          <a:custGeom>
            <a:avLst/>
            <a:gdLst/>
            <a:ahLst/>
            <a:cxnLst/>
            <a:rect l="l" t="t" r="r" b="b"/>
            <a:pathLst>
              <a:path w="248285" h="621664">
                <a:moveTo>
                  <a:pt x="0" y="0"/>
                </a:moveTo>
                <a:lnTo>
                  <a:pt x="247777" y="0"/>
                </a:lnTo>
                <a:lnTo>
                  <a:pt x="247777" y="621577"/>
                </a:lnTo>
                <a:lnTo>
                  <a:pt x="0" y="621577"/>
                </a:lnTo>
                <a:lnTo>
                  <a:pt x="0" y="0"/>
                </a:lnTo>
                <a:close/>
              </a:path>
            </a:pathLst>
          </a:custGeom>
          <a:solidFill>
            <a:srgbClr val="F4CCCC"/>
          </a:solidFill>
        </p:spPr>
        <p:txBody>
          <a:bodyPr wrap="square" lIns="0" tIns="0" rIns="0" bIns="0" rtlCol="0"/>
          <a:lstStyle/>
          <a:p>
            <a:endParaRPr/>
          </a:p>
        </p:txBody>
      </p:sp>
      <p:sp>
        <p:nvSpPr>
          <p:cNvPr id="36" name="object 36"/>
          <p:cNvSpPr/>
          <p:nvPr/>
        </p:nvSpPr>
        <p:spPr>
          <a:xfrm>
            <a:off x="3613427" y="2051674"/>
            <a:ext cx="236220" cy="857885"/>
          </a:xfrm>
          <a:custGeom>
            <a:avLst/>
            <a:gdLst/>
            <a:ahLst/>
            <a:cxnLst/>
            <a:rect l="l" t="t" r="r" b="b"/>
            <a:pathLst>
              <a:path w="236220" h="857885">
                <a:moveTo>
                  <a:pt x="0" y="857399"/>
                </a:moveTo>
                <a:lnTo>
                  <a:pt x="0" y="235822"/>
                </a:lnTo>
                <a:lnTo>
                  <a:pt x="235822" y="0"/>
                </a:lnTo>
                <a:lnTo>
                  <a:pt x="235822" y="621577"/>
                </a:lnTo>
                <a:lnTo>
                  <a:pt x="0" y="857399"/>
                </a:lnTo>
                <a:close/>
              </a:path>
            </a:pathLst>
          </a:custGeom>
          <a:solidFill>
            <a:srgbClr val="C3A3A3"/>
          </a:solidFill>
        </p:spPr>
        <p:txBody>
          <a:bodyPr wrap="square" lIns="0" tIns="0" rIns="0" bIns="0" rtlCol="0"/>
          <a:lstStyle/>
          <a:p>
            <a:endParaRPr/>
          </a:p>
        </p:txBody>
      </p:sp>
      <p:sp>
        <p:nvSpPr>
          <p:cNvPr id="37" name="object 37"/>
          <p:cNvSpPr/>
          <p:nvPr/>
        </p:nvSpPr>
        <p:spPr>
          <a:xfrm>
            <a:off x="3365649" y="2051674"/>
            <a:ext cx="483870" cy="236220"/>
          </a:xfrm>
          <a:custGeom>
            <a:avLst/>
            <a:gdLst/>
            <a:ahLst/>
            <a:cxnLst/>
            <a:rect l="l" t="t" r="r" b="b"/>
            <a:pathLst>
              <a:path w="483870" h="236219">
                <a:moveTo>
                  <a:pt x="247777" y="235822"/>
                </a:moveTo>
                <a:lnTo>
                  <a:pt x="0" y="235822"/>
                </a:lnTo>
                <a:lnTo>
                  <a:pt x="235822" y="0"/>
                </a:lnTo>
                <a:lnTo>
                  <a:pt x="483599" y="0"/>
                </a:lnTo>
                <a:lnTo>
                  <a:pt x="247777" y="235822"/>
                </a:lnTo>
                <a:close/>
              </a:path>
            </a:pathLst>
          </a:custGeom>
          <a:solidFill>
            <a:srgbClr val="F6D6D6"/>
          </a:solidFill>
        </p:spPr>
        <p:txBody>
          <a:bodyPr wrap="square" lIns="0" tIns="0" rIns="0" bIns="0" rtlCol="0"/>
          <a:lstStyle/>
          <a:p>
            <a:endParaRPr/>
          </a:p>
        </p:txBody>
      </p:sp>
      <p:sp>
        <p:nvSpPr>
          <p:cNvPr id="38" name="object 38"/>
          <p:cNvSpPr/>
          <p:nvPr/>
        </p:nvSpPr>
        <p:spPr>
          <a:xfrm>
            <a:off x="3365649" y="2051674"/>
            <a:ext cx="483870" cy="857885"/>
          </a:xfrm>
          <a:custGeom>
            <a:avLst/>
            <a:gdLst/>
            <a:ahLst/>
            <a:cxnLst/>
            <a:rect l="l" t="t" r="r" b="b"/>
            <a:pathLst>
              <a:path w="483870" h="857885">
                <a:moveTo>
                  <a:pt x="0" y="235822"/>
                </a:moveTo>
                <a:lnTo>
                  <a:pt x="235822" y="0"/>
                </a:lnTo>
                <a:lnTo>
                  <a:pt x="483599" y="0"/>
                </a:lnTo>
                <a:lnTo>
                  <a:pt x="483599" y="621577"/>
                </a:lnTo>
                <a:lnTo>
                  <a:pt x="247777" y="857399"/>
                </a:lnTo>
                <a:lnTo>
                  <a:pt x="0" y="857399"/>
                </a:lnTo>
                <a:lnTo>
                  <a:pt x="0" y="235822"/>
                </a:lnTo>
                <a:close/>
              </a:path>
            </a:pathLst>
          </a:custGeom>
          <a:ln w="9524">
            <a:solidFill>
              <a:srgbClr val="666666"/>
            </a:solidFill>
          </a:ln>
        </p:spPr>
        <p:txBody>
          <a:bodyPr wrap="square" lIns="0" tIns="0" rIns="0" bIns="0" rtlCol="0"/>
          <a:lstStyle/>
          <a:p>
            <a:endParaRPr/>
          </a:p>
        </p:txBody>
      </p:sp>
      <p:sp>
        <p:nvSpPr>
          <p:cNvPr id="39" name="object 39"/>
          <p:cNvSpPr/>
          <p:nvPr/>
        </p:nvSpPr>
        <p:spPr>
          <a:xfrm>
            <a:off x="3365649" y="2051674"/>
            <a:ext cx="483870" cy="236220"/>
          </a:xfrm>
          <a:custGeom>
            <a:avLst/>
            <a:gdLst/>
            <a:ahLst/>
            <a:cxnLst/>
            <a:rect l="l" t="t" r="r" b="b"/>
            <a:pathLst>
              <a:path w="483870" h="236219">
                <a:moveTo>
                  <a:pt x="0" y="235822"/>
                </a:moveTo>
                <a:lnTo>
                  <a:pt x="247777" y="235822"/>
                </a:lnTo>
                <a:lnTo>
                  <a:pt x="483599" y="0"/>
                </a:lnTo>
              </a:path>
            </a:pathLst>
          </a:custGeom>
          <a:ln w="9524">
            <a:solidFill>
              <a:srgbClr val="666666"/>
            </a:solidFill>
          </a:ln>
        </p:spPr>
        <p:txBody>
          <a:bodyPr wrap="square" lIns="0" tIns="0" rIns="0" bIns="0" rtlCol="0"/>
          <a:lstStyle/>
          <a:p>
            <a:endParaRPr/>
          </a:p>
        </p:txBody>
      </p:sp>
      <p:sp>
        <p:nvSpPr>
          <p:cNvPr id="40" name="object 40"/>
          <p:cNvSpPr/>
          <p:nvPr/>
        </p:nvSpPr>
        <p:spPr>
          <a:xfrm>
            <a:off x="3613427" y="2287497"/>
            <a:ext cx="0" cy="621665"/>
          </a:xfrm>
          <a:custGeom>
            <a:avLst/>
            <a:gdLst/>
            <a:ahLst/>
            <a:cxnLst/>
            <a:rect l="l" t="t" r="r" b="b"/>
            <a:pathLst>
              <a:path h="621664">
                <a:moveTo>
                  <a:pt x="0" y="0"/>
                </a:moveTo>
                <a:lnTo>
                  <a:pt x="0" y="621577"/>
                </a:lnTo>
              </a:path>
            </a:pathLst>
          </a:custGeom>
          <a:ln w="9524">
            <a:solidFill>
              <a:srgbClr val="666666"/>
            </a:solidFill>
          </a:ln>
        </p:spPr>
        <p:txBody>
          <a:bodyPr wrap="square" lIns="0" tIns="0" rIns="0" bIns="0" rtlCol="0"/>
          <a:lstStyle/>
          <a:p>
            <a:endParaRPr/>
          </a:p>
        </p:txBody>
      </p:sp>
      <p:sp>
        <p:nvSpPr>
          <p:cNvPr id="41" name="object 41"/>
          <p:cNvSpPr/>
          <p:nvPr/>
        </p:nvSpPr>
        <p:spPr>
          <a:xfrm>
            <a:off x="3657087" y="2408345"/>
            <a:ext cx="490855" cy="367030"/>
          </a:xfrm>
          <a:custGeom>
            <a:avLst/>
            <a:gdLst/>
            <a:ahLst/>
            <a:cxnLst/>
            <a:rect l="l" t="t" r="r" b="b"/>
            <a:pathLst>
              <a:path w="490854" h="367030">
                <a:moveTo>
                  <a:pt x="0" y="0"/>
                </a:moveTo>
                <a:lnTo>
                  <a:pt x="490754" y="0"/>
                </a:lnTo>
                <a:lnTo>
                  <a:pt x="490754" y="366854"/>
                </a:lnTo>
                <a:lnTo>
                  <a:pt x="0" y="366854"/>
                </a:lnTo>
                <a:lnTo>
                  <a:pt x="0" y="0"/>
                </a:lnTo>
                <a:close/>
              </a:path>
            </a:pathLst>
          </a:custGeom>
          <a:solidFill>
            <a:srgbClr val="CCCCCC"/>
          </a:solidFill>
        </p:spPr>
        <p:txBody>
          <a:bodyPr wrap="square" lIns="0" tIns="0" rIns="0" bIns="0" rtlCol="0"/>
          <a:lstStyle/>
          <a:p>
            <a:endParaRPr/>
          </a:p>
        </p:txBody>
      </p:sp>
      <p:sp>
        <p:nvSpPr>
          <p:cNvPr id="42" name="object 42"/>
          <p:cNvSpPr/>
          <p:nvPr/>
        </p:nvSpPr>
        <p:spPr>
          <a:xfrm>
            <a:off x="4147842" y="2248699"/>
            <a:ext cx="160020" cy="527050"/>
          </a:xfrm>
          <a:custGeom>
            <a:avLst/>
            <a:gdLst/>
            <a:ahLst/>
            <a:cxnLst/>
            <a:rect l="l" t="t" r="r" b="b"/>
            <a:pathLst>
              <a:path w="160020" h="527050">
                <a:moveTo>
                  <a:pt x="0" y="526499"/>
                </a:moveTo>
                <a:lnTo>
                  <a:pt x="0" y="159645"/>
                </a:lnTo>
                <a:lnTo>
                  <a:pt x="159645" y="0"/>
                </a:lnTo>
                <a:lnTo>
                  <a:pt x="159645" y="366854"/>
                </a:lnTo>
                <a:lnTo>
                  <a:pt x="0" y="526499"/>
                </a:lnTo>
                <a:close/>
              </a:path>
            </a:pathLst>
          </a:custGeom>
          <a:solidFill>
            <a:srgbClr val="A3A3A3"/>
          </a:solidFill>
        </p:spPr>
        <p:txBody>
          <a:bodyPr wrap="square" lIns="0" tIns="0" rIns="0" bIns="0" rtlCol="0"/>
          <a:lstStyle/>
          <a:p>
            <a:endParaRPr/>
          </a:p>
        </p:txBody>
      </p:sp>
      <p:sp>
        <p:nvSpPr>
          <p:cNvPr id="43" name="object 43"/>
          <p:cNvSpPr/>
          <p:nvPr/>
        </p:nvSpPr>
        <p:spPr>
          <a:xfrm>
            <a:off x="3657087" y="2248699"/>
            <a:ext cx="650875" cy="160020"/>
          </a:xfrm>
          <a:custGeom>
            <a:avLst/>
            <a:gdLst/>
            <a:ahLst/>
            <a:cxnLst/>
            <a:rect l="l" t="t" r="r" b="b"/>
            <a:pathLst>
              <a:path w="650875" h="160019">
                <a:moveTo>
                  <a:pt x="490754" y="159645"/>
                </a:moveTo>
                <a:lnTo>
                  <a:pt x="0" y="159645"/>
                </a:lnTo>
                <a:lnTo>
                  <a:pt x="159645" y="0"/>
                </a:lnTo>
                <a:lnTo>
                  <a:pt x="650399" y="0"/>
                </a:lnTo>
                <a:lnTo>
                  <a:pt x="490754" y="159645"/>
                </a:lnTo>
                <a:close/>
              </a:path>
            </a:pathLst>
          </a:custGeom>
          <a:solidFill>
            <a:srgbClr val="D6D6D6"/>
          </a:solidFill>
        </p:spPr>
        <p:txBody>
          <a:bodyPr wrap="square" lIns="0" tIns="0" rIns="0" bIns="0" rtlCol="0"/>
          <a:lstStyle/>
          <a:p>
            <a:endParaRPr/>
          </a:p>
        </p:txBody>
      </p:sp>
      <p:sp>
        <p:nvSpPr>
          <p:cNvPr id="44" name="object 44"/>
          <p:cNvSpPr/>
          <p:nvPr/>
        </p:nvSpPr>
        <p:spPr>
          <a:xfrm>
            <a:off x="3657087" y="2248699"/>
            <a:ext cx="650875" cy="527050"/>
          </a:xfrm>
          <a:custGeom>
            <a:avLst/>
            <a:gdLst/>
            <a:ahLst/>
            <a:cxnLst/>
            <a:rect l="l" t="t" r="r" b="b"/>
            <a:pathLst>
              <a:path w="650875" h="527050">
                <a:moveTo>
                  <a:pt x="0" y="159645"/>
                </a:moveTo>
                <a:lnTo>
                  <a:pt x="159645" y="0"/>
                </a:lnTo>
                <a:lnTo>
                  <a:pt x="650399" y="0"/>
                </a:lnTo>
                <a:lnTo>
                  <a:pt x="650399" y="366854"/>
                </a:lnTo>
                <a:lnTo>
                  <a:pt x="490754" y="526499"/>
                </a:lnTo>
                <a:lnTo>
                  <a:pt x="0" y="526499"/>
                </a:lnTo>
                <a:lnTo>
                  <a:pt x="0" y="159645"/>
                </a:lnTo>
                <a:close/>
              </a:path>
            </a:pathLst>
          </a:custGeom>
          <a:ln w="9524">
            <a:solidFill>
              <a:srgbClr val="666666"/>
            </a:solidFill>
          </a:ln>
        </p:spPr>
        <p:txBody>
          <a:bodyPr wrap="square" lIns="0" tIns="0" rIns="0" bIns="0" rtlCol="0"/>
          <a:lstStyle/>
          <a:p>
            <a:endParaRPr/>
          </a:p>
        </p:txBody>
      </p:sp>
      <p:sp>
        <p:nvSpPr>
          <p:cNvPr id="45" name="object 45"/>
          <p:cNvSpPr/>
          <p:nvPr/>
        </p:nvSpPr>
        <p:spPr>
          <a:xfrm>
            <a:off x="3657087" y="2248699"/>
            <a:ext cx="650875" cy="160020"/>
          </a:xfrm>
          <a:custGeom>
            <a:avLst/>
            <a:gdLst/>
            <a:ahLst/>
            <a:cxnLst/>
            <a:rect l="l" t="t" r="r" b="b"/>
            <a:pathLst>
              <a:path w="650875" h="160019">
                <a:moveTo>
                  <a:pt x="0" y="159645"/>
                </a:moveTo>
                <a:lnTo>
                  <a:pt x="490754" y="159645"/>
                </a:lnTo>
                <a:lnTo>
                  <a:pt x="650399" y="0"/>
                </a:lnTo>
              </a:path>
            </a:pathLst>
          </a:custGeom>
          <a:ln w="9524">
            <a:solidFill>
              <a:srgbClr val="666666"/>
            </a:solidFill>
          </a:ln>
        </p:spPr>
        <p:txBody>
          <a:bodyPr wrap="square" lIns="0" tIns="0" rIns="0" bIns="0" rtlCol="0"/>
          <a:lstStyle/>
          <a:p>
            <a:endParaRPr/>
          </a:p>
        </p:txBody>
      </p:sp>
      <p:sp>
        <p:nvSpPr>
          <p:cNvPr id="46" name="object 46"/>
          <p:cNvSpPr/>
          <p:nvPr/>
        </p:nvSpPr>
        <p:spPr>
          <a:xfrm>
            <a:off x="4147842" y="2408345"/>
            <a:ext cx="0" cy="367030"/>
          </a:xfrm>
          <a:custGeom>
            <a:avLst/>
            <a:gdLst/>
            <a:ahLst/>
            <a:cxnLst/>
            <a:rect l="l" t="t" r="r" b="b"/>
            <a:pathLst>
              <a:path h="367030">
                <a:moveTo>
                  <a:pt x="0" y="0"/>
                </a:moveTo>
                <a:lnTo>
                  <a:pt x="0" y="366854"/>
                </a:lnTo>
              </a:path>
            </a:pathLst>
          </a:custGeom>
          <a:ln w="9524">
            <a:solidFill>
              <a:srgbClr val="666666"/>
            </a:solidFill>
          </a:ln>
        </p:spPr>
        <p:txBody>
          <a:bodyPr wrap="square" lIns="0" tIns="0" rIns="0" bIns="0" rtlCol="0"/>
          <a:lstStyle/>
          <a:p>
            <a:endParaRPr/>
          </a:p>
        </p:txBody>
      </p:sp>
      <p:sp>
        <p:nvSpPr>
          <p:cNvPr id="47" name="object 47"/>
          <p:cNvSpPr/>
          <p:nvPr/>
        </p:nvSpPr>
        <p:spPr>
          <a:xfrm>
            <a:off x="4194412" y="2408345"/>
            <a:ext cx="490855" cy="367030"/>
          </a:xfrm>
          <a:custGeom>
            <a:avLst/>
            <a:gdLst/>
            <a:ahLst/>
            <a:cxnLst/>
            <a:rect l="l" t="t" r="r" b="b"/>
            <a:pathLst>
              <a:path w="490854" h="367030">
                <a:moveTo>
                  <a:pt x="0" y="0"/>
                </a:moveTo>
                <a:lnTo>
                  <a:pt x="490754" y="0"/>
                </a:lnTo>
                <a:lnTo>
                  <a:pt x="490754" y="366854"/>
                </a:lnTo>
                <a:lnTo>
                  <a:pt x="0" y="366854"/>
                </a:lnTo>
                <a:lnTo>
                  <a:pt x="0" y="0"/>
                </a:lnTo>
                <a:close/>
              </a:path>
            </a:pathLst>
          </a:custGeom>
          <a:solidFill>
            <a:srgbClr val="CCCCCC"/>
          </a:solidFill>
        </p:spPr>
        <p:txBody>
          <a:bodyPr wrap="square" lIns="0" tIns="0" rIns="0" bIns="0" rtlCol="0"/>
          <a:lstStyle/>
          <a:p>
            <a:endParaRPr/>
          </a:p>
        </p:txBody>
      </p:sp>
      <p:sp>
        <p:nvSpPr>
          <p:cNvPr id="48" name="object 48"/>
          <p:cNvSpPr/>
          <p:nvPr/>
        </p:nvSpPr>
        <p:spPr>
          <a:xfrm>
            <a:off x="4685167" y="2248699"/>
            <a:ext cx="160020" cy="527050"/>
          </a:xfrm>
          <a:custGeom>
            <a:avLst/>
            <a:gdLst/>
            <a:ahLst/>
            <a:cxnLst/>
            <a:rect l="l" t="t" r="r" b="b"/>
            <a:pathLst>
              <a:path w="160020" h="527050">
                <a:moveTo>
                  <a:pt x="0" y="526499"/>
                </a:moveTo>
                <a:lnTo>
                  <a:pt x="0" y="159645"/>
                </a:lnTo>
                <a:lnTo>
                  <a:pt x="159645" y="0"/>
                </a:lnTo>
                <a:lnTo>
                  <a:pt x="159645" y="366854"/>
                </a:lnTo>
                <a:lnTo>
                  <a:pt x="0" y="526499"/>
                </a:lnTo>
                <a:close/>
              </a:path>
            </a:pathLst>
          </a:custGeom>
          <a:solidFill>
            <a:srgbClr val="A3A3A3"/>
          </a:solidFill>
        </p:spPr>
        <p:txBody>
          <a:bodyPr wrap="square" lIns="0" tIns="0" rIns="0" bIns="0" rtlCol="0"/>
          <a:lstStyle/>
          <a:p>
            <a:endParaRPr/>
          </a:p>
        </p:txBody>
      </p:sp>
      <p:sp>
        <p:nvSpPr>
          <p:cNvPr id="49" name="object 49"/>
          <p:cNvSpPr/>
          <p:nvPr/>
        </p:nvSpPr>
        <p:spPr>
          <a:xfrm>
            <a:off x="4194412" y="2248699"/>
            <a:ext cx="650875" cy="160020"/>
          </a:xfrm>
          <a:custGeom>
            <a:avLst/>
            <a:gdLst/>
            <a:ahLst/>
            <a:cxnLst/>
            <a:rect l="l" t="t" r="r" b="b"/>
            <a:pathLst>
              <a:path w="650875" h="160019">
                <a:moveTo>
                  <a:pt x="490754" y="159645"/>
                </a:moveTo>
                <a:lnTo>
                  <a:pt x="0" y="159645"/>
                </a:lnTo>
                <a:lnTo>
                  <a:pt x="159645" y="0"/>
                </a:lnTo>
                <a:lnTo>
                  <a:pt x="650399" y="0"/>
                </a:lnTo>
                <a:lnTo>
                  <a:pt x="490754" y="159645"/>
                </a:lnTo>
                <a:close/>
              </a:path>
            </a:pathLst>
          </a:custGeom>
          <a:solidFill>
            <a:srgbClr val="D6D6D6"/>
          </a:solidFill>
        </p:spPr>
        <p:txBody>
          <a:bodyPr wrap="square" lIns="0" tIns="0" rIns="0" bIns="0" rtlCol="0"/>
          <a:lstStyle/>
          <a:p>
            <a:endParaRPr/>
          </a:p>
        </p:txBody>
      </p:sp>
      <p:sp>
        <p:nvSpPr>
          <p:cNvPr id="50" name="object 50"/>
          <p:cNvSpPr/>
          <p:nvPr/>
        </p:nvSpPr>
        <p:spPr>
          <a:xfrm>
            <a:off x="4194412" y="2248699"/>
            <a:ext cx="650875" cy="527050"/>
          </a:xfrm>
          <a:custGeom>
            <a:avLst/>
            <a:gdLst/>
            <a:ahLst/>
            <a:cxnLst/>
            <a:rect l="l" t="t" r="r" b="b"/>
            <a:pathLst>
              <a:path w="650875" h="527050">
                <a:moveTo>
                  <a:pt x="0" y="159645"/>
                </a:moveTo>
                <a:lnTo>
                  <a:pt x="159645" y="0"/>
                </a:lnTo>
                <a:lnTo>
                  <a:pt x="650399" y="0"/>
                </a:lnTo>
                <a:lnTo>
                  <a:pt x="650399" y="366854"/>
                </a:lnTo>
                <a:lnTo>
                  <a:pt x="490754" y="526499"/>
                </a:lnTo>
                <a:lnTo>
                  <a:pt x="0" y="526499"/>
                </a:lnTo>
                <a:lnTo>
                  <a:pt x="0" y="159645"/>
                </a:lnTo>
                <a:close/>
              </a:path>
            </a:pathLst>
          </a:custGeom>
          <a:ln w="9524">
            <a:solidFill>
              <a:srgbClr val="666666"/>
            </a:solidFill>
          </a:ln>
        </p:spPr>
        <p:txBody>
          <a:bodyPr wrap="square" lIns="0" tIns="0" rIns="0" bIns="0" rtlCol="0"/>
          <a:lstStyle/>
          <a:p>
            <a:endParaRPr/>
          </a:p>
        </p:txBody>
      </p:sp>
      <p:sp>
        <p:nvSpPr>
          <p:cNvPr id="51" name="object 51"/>
          <p:cNvSpPr/>
          <p:nvPr/>
        </p:nvSpPr>
        <p:spPr>
          <a:xfrm>
            <a:off x="4194412" y="2248699"/>
            <a:ext cx="650875" cy="160020"/>
          </a:xfrm>
          <a:custGeom>
            <a:avLst/>
            <a:gdLst/>
            <a:ahLst/>
            <a:cxnLst/>
            <a:rect l="l" t="t" r="r" b="b"/>
            <a:pathLst>
              <a:path w="650875" h="160019">
                <a:moveTo>
                  <a:pt x="0" y="159645"/>
                </a:moveTo>
                <a:lnTo>
                  <a:pt x="490754" y="159645"/>
                </a:lnTo>
                <a:lnTo>
                  <a:pt x="650399" y="0"/>
                </a:lnTo>
              </a:path>
            </a:pathLst>
          </a:custGeom>
          <a:ln w="9524">
            <a:solidFill>
              <a:srgbClr val="666666"/>
            </a:solidFill>
          </a:ln>
        </p:spPr>
        <p:txBody>
          <a:bodyPr wrap="square" lIns="0" tIns="0" rIns="0" bIns="0" rtlCol="0"/>
          <a:lstStyle/>
          <a:p>
            <a:endParaRPr/>
          </a:p>
        </p:txBody>
      </p:sp>
      <p:sp>
        <p:nvSpPr>
          <p:cNvPr id="52" name="object 52"/>
          <p:cNvSpPr/>
          <p:nvPr/>
        </p:nvSpPr>
        <p:spPr>
          <a:xfrm>
            <a:off x="4685167" y="2408345"/>
            <a:ext cx="0" cy="367030"/>
          </a:xfrm>
          <a:custGeom>
            <a:avLst/>
            <a:gdLst/>
            <a:ahLst/>
            <a:cxnLst/>
            <a:rect l="l" t="t" r="r" b="b"/>
            <a:pathLst>
              <a:path h="367030">
                <a:moveTo>
                  <a:pt x="0" y="0"/>
                </a:moveTo>
                <a:lnTo>
                  <a:pt x="0" y="366854"/>
                </a:lnTo>
              </a:path>
            </a:pathLst>
          </a:custGeom>
          <a:ln w="9524">
            <a:solidFill>
              <a:srgbClr val="666666"/>
            </a:solidFill>
          </a:ln>
        </p:spPr>
        <p:txBody>
          <a:bodyPr wrap="square" lIns="0" tIns="0" rIns="0" bIns="0" rtlCol="0"/>
          <a:lstStyle/>
          <a:p>
            <a:endParaRPr/>
          </a:p>
        </p:txBody>
      </p:sp>
      <p:sp>
        <p:nvSpPr>
          <p:cNvPr id="53" name="object 53"/>
          <p:cNvSpPr/>
          <p:nvPr/>
        </p:nvSpPr>
        <p:spPr>
          <a:xfrm>
            <a:off x="4813449" y="2287497"/>
            <a:ext cx="248285" cy="621665"/>
          </a:xfrm>
          <a:custGeom>
            <a:avLst/>
            <a:gdLst/>
            <a:ahLst/>
            <a:cxnLst/>
            <a:rect l="l" t="t" r="r" b="b"/>
            <a:pathLst>
              <a:path w="248285" h="621664">
                <a:moveTo>
                  <a:pt x="0" y="0"/>
                </a:moveTo>
                <a:lnTo>
                  <a:pt x="247777" y="0"/>
                </a:lnTo>
                <a:lnTo>
                  <a:pt x="247777" y="621577"/>
                </a:lnTo>
                <a:lnTo>
                  <a:pt x="0" y="621577"/>
                </a:lnTo>
                <a:lnTo>
                  <a:pt x="0" y="0"/>
                </a:lnTo>
                <a:close/>
              </a:path>
            </a:pathLst>
          </a:custGeom>
          <a:solidFill>
            <a:srgbClr val="C9DAF7"/>
          </a:solidFill>
        </p:spPr>
        <p:txBody>
          <a:bodyPr wrap="square" lIns="0" tIns="0" rIns="0" bIns="0" rtlCol="0"/>
          <a:lstStyle/>
          <a:p>
            <a:endParaRPr/>
          </a:p>
        </p:txBody>
      </p:sp>
      <p:sp>
        <p:nvSpPr>
          <p:cNvPr id="54" name="object 54"/>
          <p:cNvSpPr/>
          <p:nvPr/>
        </p:nvSpPr>
        <p:spPr>
          <a:xfrm>
            <a:off x="5061227" y="2051674"/>
            <a:ext cx="236220" cy="857885"/>
          </a:xfrm>
          <a:custGeom>
            <a:avLst/>
            <a:gdLst/>
            <a:ahLst/>
            <a:cxnLst/>
            <a:rect l="l" t="t" r="r" b="b"/>
            <a:pathLst>
              <a:path w="236220" h="857885">
                <a:moveTo>
                  <a:pt x="0" y="857399"/>
                </a:moveTo>
                <a:lnTo>
                  <a:pt x="0" y="235822"/>
                </a:lnTo>
                <a:lnTo>
                  <a:pt x="235822" y="0"/>
                </a:lnTo>
                <a:lnTo>
                  <a:pt x="235822" y="621577"/>
                </a:lnTo>
                <a:lnTo>
                  <a:pt x="0" y="857399"/>
                </a:lnTo>
                <a:close/>
              </a:path>
            </a:pathLst>
          </a:custGeom>
          <a:solidFill>
            <a:srgbClr val="A0AEC6"/>
          </a:solidFill>
        </p:spPr>
        <p:txBody>
          <a:bodyPr wrap="square" lIns="0" tIns="0" rIns="0" bIns="0" rtlCol="0"/>
          <a:lstStyle/>
          <a:p>
            <a:endParaRPr/>
          </a:p>
        </p:txBody>
      </p:sp>
      <p:sp>
        <p:nvSpPr>
          <p:cNvPr id="55" name="object 55"/>
          <p:cNvSpPr/>
          <p:nvPr/>
        </p:nvSpPr>
        <p:spPr>
          <a:xfrm>
            <a:off x="4813449" y="2051674"/>
            <a:ext cx="483870" cy="236220"/>
          </a:xfrm>
          <a:custGeom>
            <a:avLst/>
            <a:gdLst/>
            <a:ahLst/>
            <a:cxnLst/>
            <a:rect l="l" t="t" r="r" b="b"/>
            <a:pathLst>
              <a:path w="483870" h="236219">
                <a:moveTo>
                  <a:pt x="247777" y="235822"/>
                </a:moveTo>
                <a:lnTo>
                  <a:pt x="0" y="235822"/>
                </a:lnTo>
                <a:lnTo>
                  <a:pt x="235822" y="0"/>
                </a:lnTo>
                <a:lnTo>
                  <a:pt x="483599" y="0"/>
                </a:lnTo>
                <a:lnTo>
                  <a:pt x="247777" y="235822"/>
                </a:lnTo>
                <a:close/>
              </a:path>
            </a:pathLst>
          </a:custGeom>
          <a:solidFill>
            <a:srgbClr val="D3E1F9"/>
          </a:solidFill>
        </p:spPr>
        <p:txBody>
          <a:bodyPr wrap="square" lIns="0" tIns="0" rIns="0" bIns="0" rtlCol="0"/>
          <a:lstStyle/>
          <a:p>
            <a:endParaRPr/>
          </a:p>
        </p:txBody>
      </p:sp>
      <p:sp>
        <p:nvSpPr>
          <p:cNvPr id="56" name="object 56"/>
          <p:cNvSpPr/>
          <p:nvPr/>
        </p:nvSpPr>
        <p:spPr>
          <a:xfrm>
            <a:off x="4813449" y="2051674"/>
            <a:ext cx="483870" cy="857885"/>
          </a:xfrm>
          <a:custGeom>
            <a:avLst/>
            <a:gdLst/>
            <a:ahLst/>
            <a:cxnLst/>
            <a:rect l="l" t="t" r="r" b="b"/>
            <a:pathLst>
              <a:path w="483870" h="857885">
                <a:moveTo>
                  <a:pt x="0" y="235822"/>
                </a:moveTo>
                <a:lnTo>
                  <a:pt x="235822" y="0"/>
                </a:lnTo>
                <a:lnTo>
                  <a:pt x="483599" y="0"/>
                </a:lnTo>
                <a:lnTo>
                  <a:pt x="483599" y="621577"/>
                </a:lnTo>
                <a:lnTo>
                  <a:pt x="247777" y="857399"/>
                </a:lnTo>
                <a:lnTo>
                  <a:pt x="0" y="857399"/>
                </a:lnTo>
                <a:lnTo>
                  <a:pt x="0" y="235822"/>
                </a:lnTo>
                <a:close/>
              </a:path>
            </a:pathLst>
          </a:custGeom>
          <a:ln w="9524">
            <a:solidFill>
              <a:srgbClr val="666666"/>
            </a:solidFill>
          </a:ln>
        </p:spPr>
        <p:txBody>
          <a:bodyPr wrap="square" lIns="0" tIns="0" rIns="0" bIns="0" rtlCol="0"/>
          <a:lstStyle/>
          <a:p>
            <a:endParaRPr/>
          </a:p>
        </p:txBody>
      </p:sp>
      <p:sp>
        <p:nvSpPr>
          <p:cNvPr id="57" name="object 57"/>
          <p:cNvSpPr/>
          <p:nvPr/>
        </p:nvSpPr>
        <p:spPr>
          <a:xfrm>
            <a:off x="4813449" y="2051674"/>
            <a:ext cx="483870" cy="236220"/>
          </a:xfrm>
          <a:custGeom>
            <a:avLst/>
            <a:gdLst/>
            <a:ahLst/>
            <a:cxnLst/>
            <a:rect l="l" t="t" r="r" b="b"/>
            <a:pathLst>
              <a:path w="483870" h="236219">
                <a:moveTo>
                  <a:pt x="0" y="235822"/>
                </a:moveTo>
                <a:lnTo>
                  <a:pt x="247777" y="235822"/>
                </a:lnTo>
                <a:lnTo>
                  <a:pt x="483599" y="0"/>
                </a:lnTo>
              </a:path>
            </a:pathLst>
          </a:custGeom>
          <a:ln w="9524">
            <a:solidFill>
              <a:srgbClr val="666666"/>
            </a:solidFill>
          </a:ln>
        </p:spPr>
        <p:txBody>
          <a:bodyPr wrap="square" lIns="0" tIns="0" rIns="0" bIns="0" rtlCol="0"/>
          <a:lstStyle/>
          <a:p>
            <a:endParaRPr/>
          </a:p>
        </p:txBody>
      </p:sp>
      <p:sp>
        <p:nvSpPr>
          <p:cNvPr id="58" name="object 58"/>
          <p:cNvSpPr/>
          <p:nvPr/>
        </p:nvSpPr>
        <p:spPr>
          <a:xfrm>
            <a:off x="5061227" y="2287497"/>
            <a:ext cx="0" cy="621665"/>
          </a:xfrm>
          <a:custGeom>
            <a:avLst/>
            <a:gdLst/>
            <a:ahLst/>
            <a:cxnLst/>
            <a:rect l="l" t="t" r="r" b="b"/>
            <a:pathLst>
              <a:path h="621664">
                <a:moveTo>
                  <a:pt x="0" y="0"/>
                </a:moveTo>
                <a:lnTo>
                  <a:pt x="0" y="621577"/>
                </a:lnTo>
              </a:path>
            </a:pathLst>
          </a:custGeom>
          <a:ln w="9524">
            <a:solidFill>
              <a:srgbClr val="666666"/>
            </a:solidFill>
          </a:ln>
        </p:spPr>
        <p:txBody>
          <a:bodyPr wrap="square" lIns="0" tIns="0" rIns="0" bIns="0" rtlCol="0"/>
          <a:lstStyle/>
          <a:p>
            <a:endParaRPr/>
          </a:p>
        </p:txBody>
      </p:sp>
      <p:sp>
        <p:nvSpPr>
          <p:cNvPr id="59" name="object 59"/>
          <p:cNvSpPr/>
          <p:nvPr/>
        </p:nvSpPr>
        <p:spPr>
          <a:xfrm>
            <a:off x="5118249" y="2287497"/>
            <a:ext cx="248285" cy="621665"/>
          </a:xfrm>
          <a:custGeom>
            <a:avLst/>
            <a:gdLst/>
            <a:ahLst/>
            <a:cxnLst/>
            <a:rect l="l" t="t" r="r" b="b"/>
            <a:pathLst>
              <a:path w="248285" h="621664">
                <a:moveTo>
                  <a:pt x="0" y="0"/>
                </a:moveTo>
                <a:lnTo>
                  <a:pt x="247777" y="0"/>
                </a:lnTo>
                <a:lnTo>
                  <a:pt x="247777" y="621577"/>
                </a:lnTo>
                <a:lnTo>
                  <a:pt x="0" y="621577"/>
                </a:lnTo>
                <a:lnTo>
                  <a:pt x="0" y="0"/>
                </a:lnTo>
                <a:close/>
              </a:path>
            </a:pathLst>
          </a:custGeom>
          <a:solidFill>
            <a:srgbClr val="CCCCCC"/>
          </a:solidFill>
        </p:spPr>
        <p:txBody>
          <a:bodyPr wrap="square" lIns="0" tIns="0" rIns="0" bIns="0" rtlCol="0"/>
          <a:lstStyle/>
          <a:p>
            <a:endParaRPr/>
          </a:p>
        </p:txBody>
      </p:sp>
      <p:sp>
        <p:nvSpPr>
          <p:cNvPr id="60" name="object 60"/>
          <p:cNvSpPr/>
          <p:nvPr/>
        </p:nvSpPr>
        <p:spPr>
          <a:xfrm>
            <a:off x="5366027" y="2051674"/>
            <a:ext cx="236220" cy="857885"/>
          </a:xfrm>
          <a:custGeom>
            <a:avLst/>
            <a:gdLst/>
            <a:ahLst/>
            <a:cxnLst/>
            <a:rect l="l" t="t" r="r" b="b"/>
            <a:pathLst>
              <a:path w="236220" h="857885">
                <a:moveTo>
                  <a:pt x="0" y="857399"/>
                </a:moveTo>
                <a:lnTo>
                  <a:pt x="0" y="235822"/>
                </a:lnTo>
                <a:lnTo>
                  <a:pt x="235822" y="0"/>
                </a:lnTo>
                <a:lnTo>
                  <a:pt x="235822" y="621577"/>
                </a:lnTo>
                <a:lnTo>
                  <a:pt x="0" y="857399"/>
                </a:lnTo>
                <a:close/>
              </a:path>
            </a:pathLst>
          </a:custGeom>
          <a:solidFill>
            <a:srgbClr val="A3A3A3"/>
          </a:solidFill>
        </p:spPr>
        <p:txBody>
          <a:bodyPr wrap="square" lIns="0" tIns="0" rIns="0" bIns="0" rtlCol="0"/>
          <a:lstStyle/>
          <a:p>
            <a:endParaRPr/>
          </a:p>
        </p:txBody>
      </p:sp>
      <p:sp>
        <p:nvSpPr>
          <p:cNvPr id="61" name="object 61"/>
          <p:cNvSpPr/>
          <p:nvPr/>
        </p:nvSpPr>
        <p:spPr>
          <a:xfrm>
            <a:off x="5118249" y="2051674"/>
            <a:ext cx="483870" cy="236220"/>
          </a:xfrm>
          <a:custGeom>
            <a:avLst/>
            <a:gdLst/>
            <a:ahLst/>
            <a:cxnLst/>
            <a:rect l="l" t="t" r="r" b="b"/>
            <a:pathLst>
              <a:path w="483870" h="236219">
                <a:moveTo>
                  <a:pt x="247777" y="235822"/>
                </a:moveTo>
                <a:lnTo>
                  <a:pt x="0" y="235822"/>
                </a:lnTo>
                <a:lnTo>
                  <a:pt x="235822" y="0"/>
                </a:lnTo>
                <a:lnTo>
                  <a:pt x="483599" y="0"/>
                </a:lnTo>
                <a:lnTo>
                  <a:pt x="247777" y="235822"/>
                </a:lnTo>
                <a:close/>
              </a:path>
            </a:pathLst>
          </a:custGeom>
          <a:solidFill>
            <a:srgbClr val="D6D6D6"/>
          </a:solidFill>
        </p:spPr>
        <p:txBody>
          <a:bodyPr wrap="square" lIns="0" tIns="0" rIns="0" bIns="0" rtlCol="0"/>
          <a:lstStyle/>
          <a:p>
            <a:endParaRPr/>
          </a:p>
        </p:txBody>
      </p:sp>
      <p:sp>
        <p:nvSpPr>
          <p:cNvPr id="62" name="object 62"/>
          <p:cNvSpPr/>
          <p:nvPr/>
        </p:nvSpPr>
        <p:spPr>
          <a:xfrm>
            <a:off x="5118249" y="2051674"/>
            <a:ext cx="483870" cy="857885"/>
          </a:xfrm>
          <a:custGeom>
            <a:avLst/>
            <a:gdLst/>
            <a:ahLst/>
            <a:cxnLst/>
            <a:rect l="l" t="t" r="r" b="b"/>
            <a:pathLst>
              <a:path w="483870" h="857885">
                <a:moveTo>
                  <a:pt x="0" y="235822"/>
                </a:moveTo>
                <a:lnTo>
                  <a:pt x="235822" y="0"/>
                </a:lnTo>
                <a:lnTo>
                  <a:pt x="483599" y="0"/>
                </a:lnTo>
                <a:lnTo>
                  <a:pt x="483599" y="621577"/>
                </a:lnTo>
                <a:lnTo>
                  <a:pt x="247777" y="857399"/>
                </a:lnTo>
                <a:lnTo>
                  <a:pt x="0" y="857399"/>
                </a:lnTo>
                <a:lnTo>
                  <a:pt x="0" y="235822"/>
                </a:lnTo>
                <a:close/>
              </a:path>
            </a:pathLst>
          </a:custGeom>
          <a:ln w="9524">
            <a:solidFill>
              <a:srgbClr val="666666"/>
            </a:solidFill>
          </a:ln>
        </p:spPr>
        <p:txBody>
          <a:bodyPr wrap="square" lIns="0" tIns="0" rIns="0" bIns="0" rtlCol="0"/>
          <a:lstStyle/>
          <a:p>
            <a:endParaRPr/>
          </a:p>
        </p:txBody>
      </p:sp>
      <p:sp>
        <p:nvSpPr>
          <p:cNvPr id="63" name="object 63"/>
          <p:cNvSpPr/>
          <p:nvPr/>
        </p:nvSpPr>
        <p:spPr>
          <a:xfrm>
            <a:off x="5118249" y="2051674"/>
            <a:ext cx="483870" cy="236220"/>
          </a:xfrm>
          <a:custGeom>
            <a:avLst/>
            <a:gdLst/>
            <a:ahLst/>
            <a:cxnLst/>
            <a:rect l="l" t="t" r="r" b="b"/>
            <a:pathLst>
              <a:path w="483870" h="236219">
                <a:moveTo>
                  <a:pt x="0" y="235822"/>
                </a:moveTo>
                <a:lnTo>
                  <a:pt x="247777" y="235822"/>
                </a:lnTo>
                <a:lnTo>
                  <a:pt x="483599" y="0"/>
                </a:lnTo>
              </a:path>
            </a:pathLst>
          </a:custGeom>
          <a:ln w="9524">
            <a:solidFill>
              <a:srgbClr val="666666"/>
            </a:solidFill>
          </a:ln>
        </p:spPr>
        <p:txBody>
          <a:bodyPr wrap="square" lIns="0" tIns="0" rIns="0" bIns="0" rtlCol="0"/>
          <a:lstStyle/>
          <a:p>
            <a:endParaRPr/>
          </a:p>
        </p:txBody>
      </p:sp>
      <p:sp>
        <p:nvSpPr>
          <p:cNvPr id="64" name="object 64"/>
          <p:cNvSpPr/>
          <p:nvPr/>
        </p:nvSpPr>
        <p:spPr>
          <a:xfrm>
            <a:off x="5366027" y="2287497"/>
            <a:ext cx="0" cy="621665"/>
          </a:xfrm>
          <a:custGeom>
            <a:avLst/>
            <a:gdLst/>
            <a:ahLst/>
            <a:cxnLst/>
            <a:rect l="l" t="t" r="r" b="b"/>
            <a:pathLst>
              <a:path h="621664">
                <a:moveTo>
                  <a:pt x="0" y="0"/>
                </a:moveTo>
                <a:lnTo>
                  <a:pt x="0" y="621577"/>
                </a:lnTo>
              </a:path>
            </a:pathLst>
          </a:custGeom>
          <a:ln w="9524">
            <a:solidFill>
              <a:srgbClr val="666666"/>
            </a:solidFill>
          </a:ln>
        </p:spPr>
        <p:txBody>
          <a:bodyPr wrap="square" lIns="0" tIns="0" rIns="0" bIns="0" rtlCol="0"/>
          <a:lstStyle/>
          <a:p>
            <a:endParaRPr/>
          </a:p>
        </p:txBody>
      </p:sp>
      <p:sp>
        <p:nvSpPr>
          <p:cNvPr id="65" name="object 65"/>
          <p:cNvSpPr/>
          <p:nvPr/>
        </p:nvSpPr>
        <p:spPr>
          <a:xfrm>
            <a:off x="5423049" y="2287497"/>
            <a:ext cx="248285" cy="621665"/>
          </a:xfrm>
          <a:custGeom>
            <a:avLst/>
            <a:gdLst/>
            <a:ahLst/>
            <a:cxnLst/>
            <a:rect l="l" t="t" r="r" b="b"/>
            <a:pathLst>
              <a:path w="248285" h="621664">
                <a:moveTo>
                  <a:pt x="0" y="0"/>
                </a:moveTo>
                <a:lnTo>
                  <a:pt x="247777" y="0"/>
                </a:lnTo>
                <a:lnTo>
                  <a:pt x="247777" y="621577"/>
                </a:lnTo>
                <a:lnTo>
                  <a:pt x="0" y="621577"/>
                </a:lnTo>
                <a:lnTo>
                  <a:pt x="0" y="0"/>
                </a:lnTo>
                <a:close/>
              </a:path>
            </a:pathLst>
          </a:custGeom>
          <a:solidFill>
            <a:srgbClr val="CCCCCC"/>
          </a:solidFill>
        </p:spPr>
        <p:txBody>
          <a:bodyPr wrap="square" lIns="0" tIns="0" rIns="0" bIns="0" rtlCol="0"/>
          <a:lstStyle/>
          <a:p>
            <a:endParaRPr/>
          </a:p>
        </p:txBody>
      </p:sp>
      <p:sp>
        <p:nvSpPr>
          <p:cNvPr id="66" name="object 66"/>
          <p:cNvSpPr/>
          <p:nvPr/>
        </p:nvSpPr>
        <p:spPr>
          <a:xfrm>
            <a:off x="5670827" y="2051674"/>
            <a:ext cx="236220" cy="857885"/>
          </a:xfrm>
          <a:custGeom>
            <a:avLst/>
            <a:gdLst/>
            <a:ahLst/>
            <a:cxnLst/>
            <a:rect l="l" t="t" r="r" b="b"/>
            <a:pathLst>
              <a:path w="236220" h="857885">
                <a:moveTo>
                  <a:pt x="0" y="857399"/>
                </a:moveTo>
                <a:lnTo>
                  <a:pt x="0" y="235822"/>
                </a:lnTo>
                <a:lnTo>
                  <a:pt x="235822" y="0"/>
                </a:lnTo>
                <a:lnTo>
                  <a:pt x="235822" y="621577"/>
                </a:lnTo>
                <a:lnTo>
                  <a:pt x="0" y="857399"/>
                </a:lnTo>
                <a:close/>
              </a:path>
            </a:pathLst>
          </a:custGeom>
          <a:solidFill>
            <a:srgbClr val="A3A3A3"/>
          </a:solidFill>
        </p:spPr>
        <p:txBody>
          <a:bodyPr wrap="square" lIns="0" tIns="0" rIns="0" bIns="0" rtlCol="0"/>
          <a:lstStyle/>
          <a:p>
            <a:endParaRPr/>
          </a:p>
        </p:txBody>
      </p:sp>
      <p:sp>
        <p:nvSpPr>
          <p:cNvPr id="67" name="object 67"/>
          <p:cNvSpPr/>
          <p:nvPr/>
        </p:nvSpPr>
        <p:spPr>
          <a:xfrm>
            <a:off x="5423049" y="2051674"/>
            <a:ext cx="483870" cy="236220"/>
          </a:xfrm>
          <a:custGeom>
            <a:avLst/>
            <a:gdLst/>
            <a:ahLst/>
            <a:cxnLst/>
            <a:rect l="l" t="t" r="r" b="b"/>
            <a:pathLst>
              <a:path w="483870" h="236219">
                <a:moveTo>
                  <a:pt x="247777" y="235822"/>
                </a:moveTo>
                <a:lnTo>
                  <a:pt x="0" y="235822"/>
                </a:lnTo>
                <a:lnTo>
                  <a:pt x="235822" y="0"/>
                </a:lnTo>
                <a:lnTo>
                  <a:pt x="483599" y="0"/>
                </a:lnTo>
                <a:lnTo>
                  <a:pt x="247777" y="235822"/>
                </a:lnTo>
                <a:close/>
              </a:path>
            </a:pathLst>
          </a:custGeom>
          <a:solidFill>
            <a:srgbClr val="D6D6D6"/>
          </a:solidFill>
        </p:spPr>
        <p:txBody>
          <a:bodyPr wrap="square" lIns="0" tIns="0" rIns="0" bIns="0" rtlCol="0"/>
          <a:lstStyle/>
          <a:p>
            <a:endParaRPr/>
          </a:p>
        </p:txBody>
      </p:sp>
      <p:sp>
        <p:nvSpPr>
          <p:cNvPr id="68" name="object 68"/>
          <p:cNvSpPr/>
          <p:nvPr/>
        </p:nvSpPr>
        <p:spPr>
          <a:xfrm>
            <a:off x="5423049" y="2051674"/>
            <a:ext cx="483870" cy="857885"/>
          </a:xfrm>
          <a:custGeom>
            <a:avLst/>
            <a:gdLst/>
            <a:ahLst/>
            <a:cxnLst/>
            <a:rect l="l" t="t" r="r" b="b"/>
            <a:pathLst>
              <a:path w="483870" h="857885">
                <a:moveTo>
                  <a:pt x="0" y="235822"/>
                </a:moveTo>
                <a:lnTo>
                  <a:pt x="235822" y="0"/>
                </a:lnTo>
                <a:lnTo>
                  <a:pt x="483599" y="0"/>
                </a:lnTo>
                <a:lnTo>
                  <a:pt x="483599" y="621577"/>
                </a:lnTo>
                <a:lnTo>
                  <a:pt x="247777" y="857399"/>
                </a:lnTo>
                <a:lnTo>
                  <a:pt x="0" y="857399"/>
                </a:lnTo>
                <a:lnTo>
                  <a:pt x="0" y="235822"/>
                </a:lnTo>
                <a:close/>
              </a:path>
            </a:pathLst>
          </a:custGeom>
          <a:ln w="9524">
            <a:solidFill>
              <a:srgbClr val="666666"/>
            </a:solidFill>
          </a:ln>
        </p:spPr>
        <p:txBody>
          <a:bodyPr wrap="square" lIns="0" tIns="0" rIns="0" bIns="0" rtlCol="0"/>
          <a:lstStyle/>
          <a:p>
            <a:endParaRPr/>
          </a:p>
        </p:txBody>
      </p:sp>
      <p:sp>
        <p:nvSpPr>
          <p:cNvPr id="69" name="object 69"/>
          <p:cNvSpPr/>
          <p:nvPr/>
        </p:nvSpPr>
        <p:spPr>
          <a:xfrm>
            <a:off x="5423049" y="2051674"/>
            <a:ext cx="483870" cy="236220"/>
          </a:xfrm>
          <a:custGeom>
            <a:avLst/>
            <a:gdLst/>
            <a:ahLst/>
            <a:cxnLst/>
            <a:rect l="l" t="t" r="r" b="b"/>
            <a:pathLst>
              <a:path w="483870" h="236219">
                <a:moveTo>
                  <a:pt x="0" y="235822"/>
                </a:moveTo>
                <a:lnTo>
                  <a:pt x="247777" y="235822"/>
                </a:lnTo>
                <a:lnTo>
                  <a:pt x="483599" y="0"/>
                </a:lnTo>
              </a:path>
            </a:pathLst>
          </a:custGeom>
          <a:ln w="9524">
            <a:solidFill>
              <a:srgbClr val="666666"/>
            </a:solidFill>
          </a:ln>
        </p:spPr>
        <p:txBody>
          <a:bodyPr wrap="square" lIns="0" tIns="0" rIns="0" bIns="0" rtlCol="0"/>
          <a:lstStyle/>
          <a:p>
            <a:endParaRPr/>
          </a:p>
        </p:txBody>
      </p:sp>
      <p:sp>
        <p:nvSpPr>
          <p:cNvPr id="70" name="object 70"/>
          <p:cNvSpPr/>
          <p:nvPr/>
        </p:nvSpPr>
        <p:spPr>
          <a:xfrm>
            <a:off x="5670827" y="2287497"/>
            <a:ext cx="0" cy="621665"/>
          </a:xfrm>
          <a:custGeom>
            <a:avLst/>
            <a:gdLst/>
            <a:ahLst/>
            <a:cxnLst/>
            <a:rect l="l" t="t" r="r" b="b"/>
            <a:pathLst>
              <a:path h="621664">
                <a:moveTo>
                  <a:pt x="0" y="0"/>
                </a:moveTo>
                <a:lnTo>
                  <a:pt x="0" y="621577"/>
                </a:lnTo>
              </a:path>
            </a:pathLst>
          </a:custGeom>
          <a:ln w="9524">
            <a:solidFill>
              <a:srgbClr val="666666"/>
            </a:solidFill>
          </a:ln>
        </p:spPr>
        <p:txBody>
          <a:bodyPr wrap="square" lIns="0" tIns="0" rIns="0" bIns="0" rtlCol="0"/>
          <a:lstStyle/>
          <a:p>
            <a:endParaRPr/>
          </a:p>
        </p:txBody>
      </p:sp>
      <p:sp>
        <p:nvSpPr>
          <p:cNvPr id="71" name="object 71"/>
          <p:cNvSpPr/>
          <p:nvPr/>
        </p:nvSpPr>
        <p:spPr>
          <a:xfrm>
            <a:off x="5876437" y="1986250"/>
            <a:ext cx="0" cy="1218565"/>
          </a:xfrm>
          <a:custGeom>
            <a:avLst/>
            <a:gdLst/>
            <a:ahLst/>
            <a:cxnLst/>
            <a:rect l="l" t="t" r="r" b="b"/>
            <a:pathLst>
              <a:path h="1218564">
                <a:moveTo>
                  <a:pt x="0" y="0"/>
                </a:moveTo>
                <a:lnTo>
                  <a:pt x="0" y="1218474"/>
                </a:lnTo>
              </a:path>
            </a:pathLst>
          </a:custGeom>
          <a:ln w="82674">
            <a:solidFill>
              <a:srgbClr val="C9DAF7"/>
            </a:solidFill>
          </a:ln>
        </p:spPr>
        <p:txBody>
          <a:bodyPr wrap="square" lIns="0" tIns="0" rIns="0" bIns="0" rtlCol="0"/>
          <a:lstStyle/>
          <a:p>
            <a:endParaRPr/>
          </a:p>
        </p:txBody>
      </p:sp>
      <p:sp>
        <p:nvSpPr>
          <p:cNvPr id="72" name="object 72"/>
          <p:cNvSpPr/>
          <p:nvPr/>
        </p:nvSpPr>
        <p:spPr>
          <a:xfrm>
            <a:off x="5917774" y="1679225"/>
            <a:ext cx="307340" cy="1525905"/>
          </a:xfrm>
          <a:custGeom>
            <a:avLst/>
            <a:gdLst/>
            <a:ahLst/>
            <a:cxnLst/>
            <a:rect l="l" t="t" r="r" b="b"/>
            <a:pathLst>
              <a:path w="307339" h="1525905">
                <a:moveTo>
                  <a:pt x="0" y="1525499"/>
                </a:moveTo>
                <a:lnTo>
                  <a:pt x="0" y="307025"/>
                </a:lnTo>
                <a:lnTo>
                  <a:pt x="307024" y="0"/>
                </a:lnTo>
                <a:lnTo>
                  <a:pt x="307024" y="1218474"/>
                </a:lnTo>
                <a:lnTo>
                  <a:pt x="0" y="1525499"/>
                </a:lnTo>
                <a:close/>
              </a:path>
            </a:pathLst>
          </a:custGeom>
          <a:solidFill>
            <a:srgbClr val="A0AEC6"/>
          </a:solidFill>
        </p:spPr>
        <p:txBody>
          <a:bodyPr wrap="square" lIns="0" tIns="0" rIns="0" bIns="0" rtlCol="0"/>
          <a:lstStyle/>
          <a:p>
            <a:endParaRPr/>
          </a:p>
        </p:txBody>
      </p:sp>
      <p:sp>
        <p:nvSpPr>
          <p:cNvPr id="73" name="object 73"/>
          <p:cNvSpPr/>
          <p:nvPr/>
        </p:nvSpPr>
        <p:spPr>
          <a:xfrm>
            <a:off x="5835100" y="1679225"/>
            <a:ext cx="389890" cy="307340"/>
          </a:xfrm>
          <a:custGeom>
            <a:avLst/>
            <a:gdLst/>
            <a:ahLst/>
            <a:cxnLst/>
            <a:rect l="l" t="t" r="r" b="b"/>
            <a:pathLst>
              <a:path w="389889" h="307339">
                <a:moveTo>
                  <a:pt x="82674" y="307025"/>
                </a:moveTo>
                <a:lnTo>
                  <a:pt x="0" y="307025"/>
                </a:lnTo>
                <a:lnTo>
                  <a:pt x="307024" y="0"/>
                </a:lnTo>
                <a:lnTo>
                  <a:pt x="389699" y="0"/>
                </a:lnTo>
                <a:lnTo>
                  <a:pt x="82674" y="307025"/>
                </a:lnTo>
                <a:close/>
              </a:path>
            </a:pathLst>
          </a:custGeom>
          <a:solidFill>
            <a:srgbClr val="D3E1F9"/>
          </a:solidFill>
        </p:spPr>
        <p:txBody>
          <a:bodyPr wrap="square" lIns="0" tIns="0" rIns="0" bIns="0" rtlCol="0"/>
          <a:lstStyle/>
          <a:p>
            <a:endParaRPr/>
          </a:p>
        </p:txBody>
      </p:sp>
      <p:sp>
        <p:nvSpPr>
          <p:cNvPr id="74" name="object 74"/>
          <p:cNvSpPr/>
          <p:nvPr/>
        </p:nvSpPr>
        <p:spPr>
          <a:xfrm>
            <a:off x="5835100" y="1679225"/>
            <a:ext cx="389890" cy="1525905"/>
          </a:xfrm>
          <a:custGeom>
            <a:avLst/>
            <a:gdLst/>
            <a:ahLst/>
            <a:cxnLst/>
            <a:rect l="l" t="t" r="r" b="b"/>
            <a:pathLst>
              <a:path w="389889" h="1525905">
                <a:moveTo>
                  <a:pt x="0" y="307025"/>
                </a:moveTo>
                <a:lnTo>
                  <a:pt x="307024" y="0"/>
                </a:lnTo>
                <a:lnTo>
                  <a:pt x="389699" y="0"/>
                </a:lnTo>
                <a:lnTo>
                  <a:pt x="389699" y="1218474"/>
                </a:lnTo>
                <a:lnTo>
                  <a:pt x="82674" y="1525499"/>
                </a:lnTo>
                <a:lnTo>
                  <a:pt x="0" y="1525499"/>
                </a:lnTo>
                <a:lnTo>
                  <a:pt x="0" y="307025"/>
                </a:lnTo>
                <a:close/>
              </a:path>
            </a:pathLst>
          </a:custGeom>
          <a:ln w="9524">
            <a:solidFill>
              <a:srgbClr val="666666"/>
            </a:solidFill>
          </a:ln>
        </p:spPr>
        <p:txBody>
          <a:bodyPr wrap="square" lIns="0" tIns="0" rIns="0" bIns="0" rtlCol="0"/>
          <a:lstStyle/>
          <a:p>
            <a:endParaRPr/>
          </a:p>
        </p:txBody>
      </p:sp>
      <p:sp>
        <p:nvSpPr>
          <p:cNvPr id="75" name="object 75"/>
          <p:cNvSpPr/>
          <p:nvPr/>
        </p:nvSpPr>
        <p:spPr>
          <a:xfrm>
            <a:off x="5835100" y="1679225"/>
            <a:ext cx="389890" cy="307340"/>
          </a:xfrm>
          <a:custGeom>
            <a:avLst/>
            <a:gdLst/>
            <a:ahLst/>
            <a:cxnLst/>
            <a:rect l="l" t="t" r="r" b="b"/>
            <a:pathLst>
              <a:path w="389889" h="307339">
                <a:moveTo>
                  <a:pt x="0" y="307025"/>
                </a:moveTo>
                <a:lnTo>
                  <a:pt x="82674" y="307025"/>
                </a:lnTo>
                <a:lnTo>
                  <a:pt x="389699" y="0"/>
                </a:lnTo>
              </a:path>
            </a:pathLst>
          </a:custGeom>
          <a:ln w="9524">
            <a:solidFill>
              <a:srgbClr val="666666"/>
            </a:solidFill>
          </a:ln>
        </p:spPr>
        <p:txBody>
          <a:bodyPr wrap="square" lIns="0" tIns="0" rIns="0" bIns="0" rtlCol="0"/>
          <a:lstStyle/>
          <a:p>
            <a:endParaRPr/>
          </a:p>
        </p:txBody>
      </p:sp>
      <p:sp>
        <p:nvSpPr>
          <p:cNvPr id="76" name="object 76"/>
          <p:cNvSpPr/>
          <p:nvPr/>
        </p:nvSpPr>
        <p:spPr>
          <a:xfrm>
            <a:off x="5917774" y="1986250"/>
            <a:ext cx="0" cy="1218565"/>
          </a:xfrm>
          <a:custGeom>
            <a:avLst/>
            <a:gdLst/>
            <a:ahLst/>
            <a:cxnLst/>
            <a:rect l="l" t="t" r="r" b="b"/>
            <a:pathLst>
              <a:path h="1218564">
                <a:moveTo>
                  <a:pt x="0" y="0"/>
                </a:moveTo>
                <a:lnTo>
                  <a:pt x="0" y="1218474"/>
                </a:lnTo>
              </a:path>
            </a:pathLst>
          </a:custGeom>
          <a:ln w="9524">
            <a:solidFill>
              <a:srgbClr val="666666"/>
            </a:solidFill>
          </a:ln>
        </p:spPr>
        <p:txBody>
          <a:bodyPr wrap="square" lIns="0" tIns="0" rIns="0" bIns="0" rtlCol="0"/>
          <a:lstStyle/>
          <a:p>
            <a:endParaRPr/>
          </a:p>
        </p:txBody>
      </p:sp>
      <p:sp>
        <p:nvSpPr>
          <p:cNvPr id="77" name="object 77"/>
          <p:cNvSpPr/>
          <p:nvPr/>
        </p:nvSpPr>
        <p:spPr>
          <a:xfrm>
            <a:off x="6028837" y="1986250"/>
            <a:ext cx="0" cy="1218565"/>
          </a:xfrm>
          <a:custGeom>
            <a:avLst/>
            <a:gdLst/>
            <a:ahLst/>
            <a:cxnLst/>
            <a:rect l="l" t="t" r="r" b="b"/>
            <a:pathLst>
              <a:path h="1218564">
                <a:moveTo>
                  <a:pt x="0" y="0"/>
                </a:moveTo>
                <a:lnTo>
                  <a:pt x="0" y="1218474"/>
                </a:lnTo>
              </a:path>
            </a:pathLst>
          </a:custGeom>
          <a:ln w="82674">
            <a:solidFill>
              <a:srgbClr val="CCCCCC"/>
            </a:solidFill>
          </a:ln>
        </p:spPr>
        <p:txBody>
          <a:bodyPr wrap="square" lIns="0" tIns="0" rIns="0" bIns="0" rtlCol="0"/>
          <a:lstStyle/>
          <a:p>
            <a:endParaRPr/>
          </a:p>
        </p:txBody>
      </p:sp>
      <p:sp>
        <p:nvSpPr>
          <p:cNvPr id="78" name="object 78"/>
          <p:cNvSpPr/>
          <p:nvPr/>
        </p:nvSpPr>
        <p:spPr>
          <a:xfrm>
            <a:off x="6070174" y="1679225"/>
            <a:ext cx="307340" cy="1525905"/>
          </a:xfrm>
          <a:custGeom>
            <a:avLst/>
            <a:gdLst/>
            <a:ahLst/>
            <a:cxnLst/>
            <a:rect l="l" t="t" r="r" b="b"/>
            <a:pathLst>
              <a:path w="307339" h="1525905">
                <a:moveTo>
                  <a:pt x="0" y="1525499"/>
                </a:moveTo>
                <a:lnTo>
                  <a:pt x="0" y="307025"/>
                </a:lnTo>
                <a:lnTo>
                  <a:pt x="307024" y="0"/>
                </a:lnTo>
                <a:lnTo>
                  <a:pt x="307024" y="1218474"/>
                </a:lnTo>
                <a:lnTo>
                  <a:pt x="0" y="1525499"/>
                </a:lnTo>
                <a:close/>
              </a:path>
            </a:pathLst>
          </a:custGeom>
          <a:solidFill>
            <a:srgbClr val="A3A3A3"/>
          </a:solidFill>
        </p:spPr>
        <p:txBody>
          <a:bodyPr wrap="square" lIns="0" tIns="0" rIns="0" bIns="0" rtlCol="0"/>
          <a:lstStyle/>
          <a:p>
            <a:endParaRPr/>
          </a:p>
        </p:txBody>
      </p:sp>
      <p:sp>
        <p:nvSpPr>
          <p:cNvPr id="79" name="object 79"/>
          <p:cNvSpPr/>
          <p:nvPr/>
        </p:nvSpPr>
        <p:spPr>
          <a:xfrm>
            <a:off x="5987500" y="1679225"/>
            <a:ext cx="389890" cy="307340"/>
          </a:xfrm>
          <a:custGeom>
            <a:avLst/>
            <a:gdLst/>
            <a:ahLst/>
            <a:cxnLst/>
            <a:rect l="l" t="t" r="r" b="b"/>
            <a:pathLst>
              <a:path w="389889" h="307339">
                <a:moveTo>
                  <a:pt x="82674" y="307025"/>
                </a:moveTo>
                <a:lnTo>
                  <a:pt x="0" y="307025"/>
                </a:lnTo>
                <a:lnTo>
                  <a:pt x="307024" y="0"/>
                </a:lnTo>
                <a:lnTo>
                  <a:pt x="389699" y="0"/>
                </a:lnTo>
                <a:lnTo>
                  <a:pt x="82674" y="307025"/>
                </a:lnTo>
                <a:close/>
              </a:path>
            </a:pathLst>
          </a:custGeom>
          <a:solidFill>
            <a:srgbClr val="D6D6D6"/>
          </a:solidFill>
        </p:spPr>
        <p:txBody>
          <a:bodyPr wrap="square" lIns="0" tIns="0" rIns="0" bIns="0" rtlCol="0"/>
          <a:lstStyle/>
          <a:p>
            <a:endParaRPr/>
          </a:p>
        </p:txBody>
      </p:sp>
      <p:sp>
        <p:nvSpPr>
          <p:cNvPr id="80" name="object 80"/>
          <p:cNvSpPr/>
          <p:nvPr/>
        </p:nvSpPr>
        <p:spPr>
          <a:xfrm>
            <a:off x="5987500" y="1679225"/>
            <a:ext cx="389890" cy="1525905"/>
          </a:xfrm>
          <a:custGeom>
            <a:avLst/>
            <a:gdLst/>
            <a:ahLst/>
            <a:cxnLst/>
            <a:rect l="l" t="t" r="r" b="b"/>
            <a:pathLst>
              <a:path w="389889" h="1525905">
                <a:moveTo>
                  <a:pt x="0" y="307025"/>
                </a:moveTo>
                <a:lnTo>
                  <a:pt x="307024" y="0"/>
                </a:lnTo>
                <a:lnTo>
                  <a:pt x="389699" y="0"/>
                </a:lnTo>
                <a:lnTo>
                  <a:pt x="389699" y="1218474"/>
                </a:lnTo>
                <a:lnTo>
                  <a:pt x="82674" y="1525499"/>
                </a:lnTo>
                <a:lnTo>
                  <a:pt x="0" y="1525499"/>
                </a:lnTo>
                <a:lnTo>
                  <a:pt x="0" y="307025"/>
                </a:lnTo>
                <a:close/>
              </a:path>
            </a:pathLst>
          </a:custGeom>
          <a:ln w="9524">
            <a:solidFill>
              <a:srgbClr val="666666"/>
            </a:solidFill>
          </a:ln>
        </p:spPr>
        <p:txBody>
          <a:bodyPr wrap="square" lIns="0" tIns="0" rIns="0" bIns="0" rtlCol="0"/>
          <a:lstStyle/>
          <a:p>
            <a:endParaRPr/>
          </a:p>
        </p:txBody>
      </p:sp>
      <p:sp>
        <p:nvSpPr>
          <p:cNvPr id="81" name="object 81"/>
          <p:cNvSpPr/>
          <p:nvPr/>
        </p:nvSpPr>
        <p:spPr>
          <a:xfrm>
            <a:off x="5987500" y="1679225"/>
            <a:ext cx="389890" cy="307340"/>
          </a:xfrm>
          <a:custGeom>
            <a:avLst/>
            <a:gdLst/>
            <a:ahLst/>
            <a:cxnLst/>
            <a:rect l="l" t="t" r="r" b="b"/>
            <a:pathLst>
              <a:path w="389889" h="307339">
                <a:moveTo>
                  <a:pt x="0" y="307025"/>
                </a:moveTo>
                <a:lnTo>
                  <a:pt x="82674" y="307025"/>
                </a:lnTo>
                <a:lnTo>
                  <a:pt x="389699" y="0"/>
                </a:lnTo>
              </a:path>
            </a:pathLst>
          </a:custGeom>
          <a:ln w="9524">
            <a:solidFill>
              <a:srgbClr val="666666"/>
            </a:solidFill>
          </a:ln>
        </p:spPr>
        <p:txBody>
          <a:bodyPr wrap="square" lIns="0" tIns="0" rIns="0" bIns="0" rtlCol="0"/>
          <a:lstStyle/>
          <a:p>
            <a:endParaRPr/>
          </a:p>
        </p:txBody>
      </p:sp>
      <p:sp>
        <p:nvSpPr>
          <p:cNvPr id="82" name="object 82"/>
          <p:cNvSpPr/>
          <p:nvPr/>
        </p:nvSpPr>
        <p:spPr>
          <a:xfrm>
            <a:off x="6070174" y="1986250"/>
            <a:ext cx="0" cy="1218565"/>
          </a:xfrm>
          <a:custGeom>
            <a:avLst/>
            <a:gdLst/>
            <a:ahLst/>
            <a:cxnLst/>
            <a:rect l="l" t="t" r="r" b="b"/>
            <a:pathLst>
              <a:path h="1218564">
                <a:moveTo>
                  <a:pt x="0" y="0"/>
                </a:moveTo>
                <a:lnTo>
                  <a:pt x="0" y="1218474"/>
                </a:lnTo>
              </a:path>
            </a:pathLst>
          </a:custGeom>
          <a:ln w="9524">
            <a:solidFill>
              <a:srgbClr val="666666"/>
            </a:solidFill>
          </a:ln>
        </p:spPr>
        <p:txBody>
          <a:bodyPr wrap="square" lIns="0" tIns="0" rIns="0" bIns="0" rtlCol="0"/>
          <a:lstStyle/>
          <a:p>
            <a:endParaRPr/>
          </a:p>
        </p:txBody>
      </p:sp>
      <p:sp>
        <p:nvSpPr>
          <p:cNvPr id="83" name="object 83"/>
          <p:cNvSpPr txBox="1"/>
          <p:nvPr/>
        </p:nvSpPr>
        <p:spPr>
          <a:xfrm>
            <a:off x="1922977" y="3300663"/>
            <a:ext cx="1221105" cy="448309"/>
          </a:xfrm>
          <a:prstGeom prst="rect">
            <a:avLst/>
          </a:prstGeom>
        </p:spPr>
        <p:txBody>
          <a:bodyPr vert="horz" wrap="square" lIns="0" tIns="22860" rIns="0" bIns="0" rtlCol="0">
            <a:spAutoFit/>
          </a:bodyPr>
          <a:lstStyle/>
          <a:p>
            <a:pPr marL="38100" marR="30480" indent="212090">
              <a:lnSpc>
                <a:spcPts val="1650"/>
              </a:lnSpc>
              <a:spcBef>
                <a:spcPts val="180"/>
              </a:spcBef>
            </a:pPr>
            <a:r>
              <a:rPr sz="1400" spc="-5" dirty="0">
                <a:latin typeface="Arial"/>
                <a:cs typeface="Arial"/>
              </a:rPr>
              <a:t>High-res:  </a:t>
            </a:r>
            <a:r>
              <a:rPr sz="1400" spc="5" dirty="0">
                <a:latin typeface="Arial"/>
                <a:cs typeface="Arial"/>
              </a:rPr>
              <a:t>D</a:t>
            </a:r>
            <a:r>
              <a:rPr sz="1350" spc="7" baseline="-33950" dirty="0">
                <a:latin typeface="Arial"/>
                <a:cs typeface="Arial"/>
              </a:rPr>
              <a:t>1 </a:t>
            </a:r>
            <a:r>
              <a:rPr sz="1400" dirty="0">
                <a:latin typeface="Arial"/>
                <a:cs typeface="Arial"/>
              </a:rPr>
              <a:t>x </a:t>
            </a:r>
            <a:r>
              <a:rPr sz="1400" spc="-5" dirty="0">
                <a:latin typeface="Arial"/>
                <a:cs typeface="Arial"/>
              </a:rPr>
              <a:t>H/2 </a:t>
            </a:r>
            <a:r>
              <a:rPr sz="1400" dirty="0">
                <a:latin typeface="Arial"/>
                <a:cs typeface="Arial"/>
              </a:rPr>
              <a:t>x</a:t>
            </a:r>
            <a:r>
              <a:rPr sz="1400" spc="-100" dirty="0">
                <a:latin typeface="Arial"/>
                <a:cs typeface="Arial"/>
              </a:rPr>
              <a:t> </a:t>
            </a:r>
            <a:r>
              <a:rPr sz="1400" spc="-5" dirty="0">
                <a:latin typeface="Arial"/>
                <a:cs typeface="Arial"/>
              </a:rPr>
              <a:t>W/2</a:t>
            </a:r>
            <a:endParaRPr sz="1400">
              <a:latin typeface="Arial"/>
              <a:cs typeface="Arial"/>
            </a:endParaRPr>
          </a:p>
        </p:txBody>
      </p:sp>
      <p:sp>
        <p:nvSpPr>
          <p:cNvPr id="90" name="object 90"/>
          <p:cNvSpPr txBox="1"/>
          <p:nvPr/>
        </p:nvSpPr>
        <p:spPr>
          <a:xfrm>
            <a:off x="44125" y="4302960"/>
            <a:ext cx="4624705" cy="281940"/>
          </a:xfrm>
          <a:prstGeom prst="rect">
            <a:avLst/>
          </a:prstGeom>
        </p:spPr>
        <p:txBody>
          <a:bodyPr vert="horz" wrap="square" lIns="0" tIns="3175" rIns="0" bIns="0" rtlCol="0">
            <a:spAutoFit/>
          </a:bodyPr>
          <a:lstStyle/>
          <a:p>
            <a:pPr marL="12700">
              <a:lnSpc>
                <a:spcPct val="100000"/>
              </a:lnSpc>
              <a:spcBef>
                <a:spcPts val="25"/>
              </a:spcBef>
            </a:pPr>
            <a:r>
              <a:rPr sz="800" spc="-5" dirty="0">
                <a:latin typeface="Arial"/>
                <a:cs typeface="Arial"/>
              </a:rPr>
              <a:t>Long, Shelhamer, and Darrell, </a:t>
            </a:r>
            <a:r>
              <a:rPr sz="800" dirty="0">
                <a:latin typeface="Arial"/>
                <a:cs typeface="Arial"/>
              </a:rPr>
              <a:t>“Fully </a:t>
            </a:r>
            <a:r>
              <a:rPr sz="800" spc="-5" dirty="0">
                <a:latin typeface="Arial"/>
                <a:cs typeface="Arial"/>
              </a:rPr>
              <a:t>Convolutional Networks for Semantic Segmentation”, CVPR</a:t>
            </a:r>
            <a:r>
              <a:rPr sz="800" spc="-55" dirty="0">
                <a:latin typeface="Arial"/>
                <a:cs typeface="Arial"/>
              </a:rPr>
              <a:t> </a:t>
            </a:r>
            <a:r>
              <a:rPr sz="800" spc="-5" dirty="0">
                <a:latin typeface="Arial"/>
                <a:cs typeface="Arial"/>
              </a:rPr>
              <a:t>2015</a:t>
            </a:r>
            <a:endParaRPr sz="800">
              <a:latin typeface="Arial"/>
              <a:cs typeface="Arial"/>
            </a:endParaRPr>
          </a:p>
          <a:p>
            <a:pPr marL="12700">
              <a:lnSpc>
                <a:spcPct val="100000"/>
              </a:lnSpc>
              <a:spcBef>
                <a:spcPts val="165"/>
              </a:spcBef>
            </a:pPr>
            <a:r>
              <a:rPr sz="800" spc="-5" dirty="0">
                <a:latin typeface="Arial"/>
                <a:cs typeface="Arial"/>
              </a:rPr>
              <a:t>Noh et al, </a:t>
            </a:r>
            <a:r>
              <a:rPr sz="800" dirty="0">
                <a:latin typeface="Arial"/>
                <a:cs typeface="Arial"/>
              </a:rPr>
              <a:t>“Learning </a:t>
            </a:r>
            <a:r>
              <a:rPr sz="800" spc="-5" dirty="0">
                <a:latin typeface="Arial"/>
                <a:cs typeface="Arial"/>
              </a:rPr>
              <a:t>Deconvolution Network for Semantic Segmentation”, ICCV</a:t>
            </a:r>
            <a:r>
              <a:rPr sz="800" spc="-25" dirty="0">
                <a:latin typeface="Arial"/>
                <a:cs typeface="Arial"/>
              </a:rPr>
              <a:t> </a:t>
            </a:r>
            <a:r>
              <a:rPr sz="800" spc="-5" dirty="0">
                <a:latin typeface="Arial"/>
                <a:cs typeface="Arial"/>
              </a:rPr>
              <a:t>2015</a:t>
            </a:r>
            <a:endParaRPr sz="800">
              <a:latin typeface="Arial"/>
              <a:cs typeface="Arial"/>
            </a:endParaRPr>
          </a:p>
        </p:txBody>
      </p:sp>
      <p:sp>
        <p:nvSpPr>
          <p:cNvPr id="92" name="object 92"/>
          <p:cNvSpPr txBox="1"/>
          <p:nvPr/>
        </p:nvSpPr>
        <p:spPr>
          <a:xfrm>
            <a:off x="7456525" y="4704900"/>
            <a:ext cx="1564005" cy="309245"/>
          </a:xfrm>
          <a:prstGeom prst="rect">
            <a:avLst/>
          </a:prstGeom>
        </p:spPr>
        <p:txBody>
          <a:bodyPr vert="horz" wrap="square" lIns="0" tIns="0" rIns="0" bIns="0" rtlCol="0">
            <a:spAutoFit/>
          </a:bodyPr>
          <a:lstStyle/>
          <a:p>
            <a:pPr marL="12700">
              <a:lnSpc>
                <a:spcPts val="2310"/>
              </a:lnSpc>
            </a:pPr>
            <a:r>
              <a:rPr sz="2000" dirty="0">
                <a:solidFill>
                  <a:srgbClr val="FFFFFF"/>
                </a:solidFill>
                <a:latin typeface="Arial"/>
                <a:cs typeface="Arial"/>
              </a:rPr>
              <a:t>May </a:t>
            </a:r>
            <a:r>
              <a:rPr sz="2000" spc="-5" dirty="0">
                <a:solidFill>
                  <a:srgbClr val="FFFFFF"/>
                </a:solidFill>
                <a:latin typeface="Arial"/>
                <a:cs typeface="Arial"/>
              </a:rPr>
              <a:t>10,</a:t>
            </a:r>
            <a:r>
              <a:rPr sz="2000" spc="-95" dirty="0">
                <a:solidFill>
                  <a:srgbClr val="FFFFFF"/>
                </a:solidFill>
                <a:latin typeface="Arial"/>
                <a:cs typeface="Arial"/>
              </a:rPr>
              <a:t> </a:t>
            </a:r>
            <a:r>
              <a:rPr sz="2000" spc="-5" dirty="0">
                <a:solidFill>
                  <a:srgbClr val="FFFFFF"/>
                </a:solidFill>
                <a:latin typeface="Arial"/>
                <a:cs typeface="Arial"/>
              </a:rPr>
              <a:t>2017</a:t>
            </a:r>
            <a:endParaRPr sz="2000">
              <a:latin typeface="Arial"/>
              <a:cs typeface="Arial"/>
            </a:endParaRPr>
          </a:p>
        </p:txBody>
      </p:sp>
      <p:sp>
        <p:nvSpPr>
          <p:cNvPr id="84" name="object 84"/>
          <p:cNvSpPr txBox="1"/>
          <p:nvPr/>
        </p:nvSpPr>
        <p:spPr>
          <a:xfrm>
            <a:off x="5462378" y="3300663"/>
            <a:ext cx="1221105" cy="448309"/>
          </a:xfrm>
          <a:prstGeom prst="rect">
            <a:avLst/>
          </a:prstGeom>
        </p:spPr>
        <p:txBody>
          <a:bodyPr vert="horz" wrap="square" lIns="0" tIns="22860" rIns="0" bIns="0" rtlCol="0">
            <a:spAutoFit/>
          </a:bodyPr>
          <a:lstStyle/>
          <a:p>
            <a:pPr marL="38100" marR="30480" indent="212090">
              <a:lnSpc>
                <a:spcPts val="1650"/>
              </a:lnSpc>
              <a:spcBef>
                <a:spcPts val="180"/>
              </a:spcBef>
            </a:pPr>
            <a:r>
              <a:rPr sz="1400" spc="-5" dirty="0">
                <a:latin typeface="Arial"/>
                <a:cs typeface="Arial"/>
              </a:rPr>
              <a:t>High-res:  </a:t>
            </a:r>
            <a:r>
              <a:rPr sz="1400" spc="5" dirty="0">
                <a:latin typeface="Arial"/>
                <a:cs typeface="Arial"/>
              </a:rPr>
              <a:t>D</a:t>
            </a:r>
            <a:r>
              <a:rPr sz="1350" spc="7" baseline="-33950" dirty="0">
                <a:latin typeface="Arial"/>
                <a:cs typeface="Arial"/>
              </a:rPr>
              <a:t>1 </a:t>
            </a:r>
            <a:r>
              <a:rPr sz="1400" dirty="0">
                <a:latin typeface="Arial"/>
                <a:cs typeface="Arial"/>
              </a:rPr>
              <a:t>x </a:t>
            </a:r>
            <a:r>
              <a:rPr sz="1400" spc="-5" dirty="0">
                <a:latin typeface="Arial"/>
                <a:cs typeface="Arial"/>
              </a:rPr>
              <a:t>H/2 </a:t>
            </a:r>
            <a:r>
              <a:rPr sz="1400" dirty="0">
                <a:latin typeface="Arial"/>
                <a:cs typeface="Arial"/>
              </a:rPr>
              <a:t>x</a:t>
            </a:r>
            <a:r>
              <a:rPr sz="1400" spc="-100" dirty="0">
                <a:latin typeface="Arial"/>
                <a:cs typeface="Arial"/>
              </a:rPr>
              <a:t> </a:t>
            </a:r>
            <a:r>
              <a:rPr sz="1400" spc="-5" dirty="0">
                <a:latin typeface="Arial"/>
                <a:cs typeface="Arial"/>
              </a:rPr>
              <a:t>W/2</a:t>
            </a:r>
            <a:endParaRPr sz="1400">
              <a:latin typeface="Arial"/>
              <a:cs typeface="Arial"/>
            </a:endParaRPr>
          </a:p>
        </p:txBody>
      </p:sp>
      <p:sp>
        <p:nvSpPr>
          <p:cNvPr id="85" name="object 85"/>
          <p:cNvSpPr txBox="1"/>
          <p:nvPr/>
        </p:nvSpPr>
        <p:spPr>
          <a:xfrm>
            <a:off x="3003403" y="1548945"/>
            <a:ext cx="1221105" cy="448309"/>
          </a:xfrm>
          <a:prstGeom prst="rect">
            <a:avLst/>
          </a:prstGeom>
        </p:spPr>
        <p:txBody>
          <a:bodyPr vert="horz" wrap="square" lIns="0" tIns="22860" rIns="0" bIns="0" rtlCol="0">
            <a:spAutoFit/>
          </a:bodyPr>
          <a:lstStyle/>
          <a:p>
            <a:pPr marL="38100" marR="30480" indent="221615">
              <a:lnSpc>
                <a:spcPts val="1650"/>
              </a:lnSpc>
              <a:spcBef>
                <a:spcPts val="180"/>
              </a:spcBef>
            </a:pPr>
            <a:r>
              <a:rPr sz="1400" dirty="0">
                <a:latin typeface="Arial"/>
                <a:cs typeface="Arial"/>
              </a:rPr>
              <a:t>Med-res:  </a:t>
            </a:r>
            <a:r>
              <a:rPr sz="1400" spc="5" dirty="0">
                <a:latin typeface="Arial"/>
                <a:cs typeface="Arial"/>
              </a:rPr>
              <a:t>D</a:t>
            </a:r>
            <a:r>
              <a:rPr sz="1350" spc="7" baseline="-33950" dirty="0">
                <a:latin typeface="Arial"/>
                <a:cs typeface="Arial"/>
              </a:rPr>
              <a:t>2 </a:t>
            </a:r>
            <a:r>
              <a:rPr sz="1400" dirty="0">
                <a:latin typeface="Arial"/>
                <a:cs typeface="Arial"/>
              </a:rPr>
              <a:t>x </a:t>
            </a:r>
            <a:r>
              <a:rPr sz="1400" spc="-5" dirty="0">
                <a:latin typeface="Arial"/>
                <a:cs typeface="Arial"/>
              </a:rPr>
              <a:t>H/4 </a:t>
            </a:r>
            <a:r>
              <a:rPr sz="1400" dirty="0">
                <a:latin typeface="Arial"/>
                <a:cs typeface="Arial"/>
              </a:rPr>
              <a:t>x</a:t>
            </a:r>
            <a:r>
              <a:rPr sz="1400" spc="-100" dirty="0">
                <a:latin typeface="Arial"/>
                <a:cs typeface="Arial"/>
              </a:rPr>
              <a:t> </a:t>
            </a:r>
            <a:r>
              <a:rPr sz="1400" spc="-5" dirty="0">
                <a:latin typeface="Arial"/>
                <a:cs typeface="Arial"/>
              </a:rPr>
              <a:t>W/4</a:t>
            </a:r>
            <a:endParaRPr sz="1400">
              <a:latin typeface="Arial"/>
              <a:cs typeface="Arial"/>
            </a:endParaRPr>
          </a:p>
        </p:txBody>
      </p:sp>
      <p:sp>
        <p:nvSpPr>
          <p:cNvPr id="86" name="object 86"/>
          <p:cNvSpPr txBox="1"/>
          <p:nvPr/>
        </p:nvSpPr>
        <p:spPr>
          <a:xfrm>
            <a:off x="4679803" y="1548945"/>
            <a:ext cx="1221105" cy="448309"/>
          </a:xfrm>
          <a:prstGeom prst="rect">
            <a:avLst/>
          </a:prstGeom>
        </p:spPr>
        <p:txBody>
          <a:bodyPr vert="horz" wrap="square" lIns="0" tIns="22860" rIns="0" bIns="0" rtlCol="0">
            <a:spAutoFit/>
          </a:bodyPr>
          <a:lstStyle/>
          <a:p>
            <a:pPr marL="38100" marR="30480" indent="221615">
              <a:lnSpc>
                <a:spcPts val="1650"/>
              </a:lnSpc>
              <a:spcBef>
                <a:spcPts val="180"/>
              </a:spcBef>
            </a:pPr>
            <a:r>
              <a:rPr sz="1400" dirty="0">
                <a:latin typeface="Arial"/>
                <a:cs typeface="Arial"/>
              </a:rPr>
              <a:t>Med-res:  </a:t>
            </a:r>
            <a:r>
              <a:rPr sz="1400" spc="5" dirty="0">
                <a:latin typeface="Arial"/>
                <a:cs typeface="Arial"/>
              </a:rPr>
              <a:t>D</a:t>
            </a:r>
            <a:r>
              <a:rPr sz="1350" spc="7" baseline="-33950" dirty="0">
                <a:latin typeface="Arial"/>
                <a:cs typeface="Arial"/>
              </a:rPr>
              <a:t>2 </a:t>
            </a:r>
            <a:r>
              <a:rPr sz="1400" dirty="0">
                <a:latin typeface="Arial"/>
                <a:cs typeface="Arial"/>
              </a:rPr>
              <a:t>x </a:t>
            </a:r>
            <a:r>
              <a:rPr sz="1400" spc="-5" dirty="0">
                <a:latin typeface="Arial"/>
                <a:cs typeface="Arial"/>
              </a:rPr>
              <a:t>H/4 </a:t>
            </a:r>
            <a:r>
              <a:rPr sz="1400" dirty="0">
                <a:latin typeface="Arial"/>
                <a:cs typeface="Arial"/>
              </a:rPr>
              <a:t>x</a:t>
            </a:r>
            <a:r>
              <a:rPr sz="1400" spc="-100" dirty="0">
                <a:latin typeface="Arial"/>
                <a:cs typeface="Arial"/>
              </a:rPr>
              <a:t> </a:t>
            </a:r>
            <a:r>
              <a:rPr sz="1400" spc="-5" dirty="0">
                <a:latin typeface="Arial"/>
                <a:cs typeface="Arial"/>
              </a:rPr>
              <a:t>W/4</a:t>
            </a:r>
            <a:endParaRPr sz="1400">
              <a:latin typeface="Arial"/>
              <a:cs typeface="Arial"/>
            </a:endParaRPr>
          </a:p>
        </p:txBody>
      </p:sp>
      <p:sp>
        <p:nvSpPr>
          <p:cNvPr id="87" name="object 87"/>
          <p:cNvSpPr txBox="1"/>
          <p:nvPr/>
        </p:nvSpPr>
        <p:spPr>
          <a:xfrm>
            <a:off x="3639803" y="2815488"/>
            <a:ext cx="1246505" cy="448309"/>
          </a:xfrm>
          <a:prstGeom prst="rect">
            <a:avLst/>
          </a:prstGeom>
        </p:spPr>
        <p:txBody>
          <a:bodyPr vert="horz" wrap="square" lIns="0" tIns="22860" rIns="0" bIns="0" rtlCol="0">
            <a:spAutoFit/>
          </a:bodyPr>
          <a:lstStyle/>
          <a:p>
            <a:pPr marL="50800" marR="43180" indent="231775">
              <a:lnSpc>
                <a:spcPts val="1650"/>
              </a:lnSpc>
              <a:spcBef>
                <a:spcPts val="180"/>
              </a:spcBef>
            </a:pPr>
            <a:r>
              <a:rPr sz="1400" spc="-5" dirty="0">
                <a:latin typeface="Arial"/>
                <a:cs typeface="Arial"/>
              </a:rPr>
              <a:t>Low-res:  </a:t>
            </a:r>
            <a:r>
              <a:rPr sz="1400" spc="5" dirty="0">
                <a:latin typeface="Arial"/>
                <a:cs typeface="Arial"/>
              </a:rPr>
              <a:t>D</a:t>
            </a:r>
            <a:r>
              <a:rPr sz="1350" spc="7" baseline="-33950" dirty="0">
                <a:latin typeface="Arial"/>
                <a:cs typeface="Arial"/>
              </a:rPr>
              <a:t>3 </a:t>
            </a:r>
            <a:r>
              <a:rPr sz="1400" dirty="0">
                <a:latin typeface="Arial"/>
                <a:cs typeface="Arial"/>
              </a:rPr>
              <a:t>x </a:t>
            </a:r>
            <a:r>
              <a:rPr sz="1400" spc="-5" dirty="0">
                <a:latin typeface="Arial"/>
                <a:cs typeface="Arial"/>
              </a:rPr>
              <a:t>H/4 </a:t>
            </a:r>
            <a:r>
              <a:rPr sz="1400" dirty="0">
                <a:latin typeface="Arial"/>
                <a:cs typeface="Arial"/>
              </a:rPr>
              <a:t>x</a:t>
            </a:r>
            <a:r>
              <a:rPr sz="1400" spc="-100" dirty="0">
                <a:latin typeface="Arial"/>
                <a:cs typeface="Arial"/>
              </a:rPr>
              <a:t> </a:t>
            </a:r>
            <a:r>
              <a:rPr sz="1400" spc="-5" dirty="0">
                <a:latin typeface="Arial"/>
                <a:cs typeface="Arial"/>
              </a:rPr>
              <a:t>W/4</a:t>
            </a:r>
            <a:endParaRPr sz="1400">
              <a:latin typeface="Arial"/>
              <a:cs typeface="Arial"/>
            </a:endParaRPr>
          </a:p>
        </p:txBody>
      </p:sp>
      <p:sp>
        <p:nvSpPr>
          <p:cNvPr id="88" name="object 88"/>
          <p:cNvSpPr txBox="1"/>
          <p:nvPr/>
        </p:nvSpPr>
        <p:spPr>
          <a:xfrm>
            <a:off x="382950" y="1012338"/>
            <a:ext cx="1338580" cy="657860"/>
          </a:xfrm>
          <a:prstGeom prst="rect">
            <a:avLst/>
          </a:prstGeom>
        </p:spPr>
        <p:txBody>
          <a:bodyPr vert="horz" wrap="square" lIns="0" tIns="22860" rIns="0" bIns="0" rtlCol="0">
            <a:spAutoFit/>
          </a:bodyPr>
          <a:lstStyle/>
          <a:p>
            <a:pPr marL="12700" marR="5080">
              <a:lnSpc>
                <a:spcPts val="1650"/>
              </a:lnSpc>
              <a:spcBef>
                <a:spcPts val="180"/>
              </a:spcBef>
            </a:pPr>
            <a:r>
              <a:rPr sz="1400" b="1" spc="-5" dirty="0">
                <a:solidFill>
                  <a:srgbClr val="FF0000"/>
                </a:solidFill>
                <a:latin typeface="Arial"/>
                <a:cs typeface="Arial"/>
              </a:rPr>
              <a:t>Downsampling</a:t>
            </a:r>
            <a:r>
              <a:rPr sz="1400" dirty="0">
                <a:solidFill>
                  <a:srgbClr val="FF0000"/>
                </a:solidFill>
                <a:latin typeface="Arial"/>
                <a:cs typeface="Arial"/>
              </a:rPr>
              <a:t>:  </a:t>
            </a:r>
            <a:r>
              <a:rPr sz="1400" spc="-5" dirty="0">
                <a:solidFill>
                  <a:srgbClr val="FF0000"/>
                </a:solidFill>
                <a:latin typeface="Arial"/>
                <a:cs typeface="Arial"/>
              </a:rPr>
              <a:t>Pooling, </a:t>
            </a:r>
            <a:r>
              <a:rPr sz="1400" dirty="0">
                <a:solidFill>
                  <a:srgbClr val="FF0000"/>
                </a:solidFill>
                <a:latin typeface="Arial"/>
                <a:cs typeface="Arial"/>
              </a:rPr>
              <a:t>strided  convolution</a:t>
            </a:r>
            <a:endParaRPr sz="1400">
              <a:latin typeface="Arial"/>
              <a:cs typeface="Arial"/>
            </a:endParaRPr>
          </a:p>
        </p:txBody>
      </p:sp>
      <p:sp>
        <p:nvSpPr>
          <p:cNvPr id="89" name="object 89"/>
          <p:cNvSpPr txBox="1"/>
          <p:nvPr/>
        </p:nvSpPr>
        <p:spPr>
          <a:xfrm>
            <a:off x="6964600" y="1021388"/>
            <a:ext cx="1092200" cy="448309"/>
          </a:xfrm>
          <a:prstGeom prst="rect">
            <a:avLst/>
          </a:prstGeom>
        </p:spPr>
        <p:txBody>
          <a:bodyPr vert="horz" wrap="square" lIns="0" tIns="12700" rIns="0" bIns="0" rtlCol="0">
            <a:spAutoFit/>
          </a:bodyPr>
          <a:lstStyle/>
          <a:p>
            <a:pPr marL="12700">
              <a:lnSpc>
                <a:spcPts val="1664"/>
              </a:lnSpc>
              <a:spcBef>
                <a:spcPts val="100"/>
              </a:spcBef>
            </a:pPr>
            <a:r>
              <a:rPr sz="1400" b="1" spc="-5" dirty="0">
                <a:solidFill>
                  <a:srgbClr val="0000FF"/>
                </a:solidFill>
                <a:latin typeface="Arial"/>
                <a:cs typeface="Arial"/>
              </a:rPr>
              <a:t>Upsampling</a:t>
            </a:r>
            <a:r>
              <a:rPr sz="1400" spc="-5" dirty="0">
                <a:solidFill>
                  <a:srgbClr val="0000FF"/>
                </a:solidFill>
                <a:latin typeface="Arial"/>
                <a:cs typeface="Arial"/>
              </a:rPr>
              <a:t>:</a:t>
            </a:r>
            <a:endParaRPr sz="1400">
              <a:latin typeface="Arial"/>
              <a:cs typeface="Arial"/>
            </a:endParaRPr>
          </a:p>
          <a:p>
            <a:pPr marL="12700">
              <a:lnSpc>
                <a:spcPts val="1664"/>
              </a:lnSpc>
            </a:pPr>
            <a:r>
              <a:rPr sz="1400" spc="-5" dirty="0">
                <a:solidFill>
                  <a:srgbClr val="0000FF"/>
                </a:solidFill>
                <a:latin typeface="Arial"/>
                <a:cs typeface="Arial"/>
              </a:rPr>
              <a:t>???</a:t>
            </a:r>
            <a:endParaRPr sz="1400">
              <a:latin typeface="Arial"/>
              <a:cs typeface="Arial"/>
            </a:endParaRPr>
          </a:p>
        </p:txBody>
      </p:sp>
      <p:sp>
        <p:nvSpPr>
          <p:cNvPr id="91" name="Footer Placeholder 90">
            <a:extLst>
              <a:ext uri="{FF2B5EF4-FFF2-40B4-BE49-F238E27FC236}">
                <a16:creationId xmlns:a16="http://schemas.microsoft.com/office/drawing/2014/main" id="{1CB5AE45-EB41-421F-858D-EB2C753EEF3D}"/>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2950" y="280697"/>
            <a:ext cx="5690235" cy="443711"/>
          </a:xfrm>
          <a:prstGeom prst="rect">
            <a:avLst/>
          </a:prstGeom>
        </p:spPr>
        <p:txBody>
          <a:bodyPr vert="horz" wrap="square" lIns="0" tIns="12700" rIns="0" bIns="0" rtlCol="0">
            <a:spAutoFit/>
          </a:bodyPr>
          <a:lstStyle/>
          <a:p>
            <a:pPr marL="12700">
              <a:lnSpc>
                <a:spcPct val="100000"/>
              </a:lnSpc>
              <a:spcBef>
                <a:spcPts val="100"/>
              </a:spcBef>
            </a:pPr>
            <a:r>
              <a:rPr sz="2800" spc="-5" dirty="0"/>
              <a:t>In-Network upsampling:</a:t>
            </a:r>
            <a:r>
              <a:rPr sz="2800" spc="-95" dirty="0"/>
              <a:t> </a:t>
            </a:r>
            <a:r>
              <a:rPr sz="2800" dirty="0"/>
              <a:t>“Unpooling”</a:t>
            </a:r>
          </a:p>
        </p:txBody>
      </p:sp>
      <p:graphicFrame>
        <p:nvGraphicFramePr>
          <p:cNvPr id="3" name="object 3"/>
          <p:cNvGraphicFramePr>
            <a:graphicFrameLocks noGrp="1"/>
          </p:cNvGraphicFramePr>
          <p:nvPr/>
        </p:nvGraphicFramePr>
        <p:xfrm>
          <a:off x="1025787" y="2031012"/>
          <a:ext cx="765810" cy="784798"/>
        </p:xfrm>
        <a:graphic>
          <a:graphicData uri="http://schemas.openxmlformats.org/drawingml/2006/table">
            <a:tbl>
              <a:tblPr firstRow="1" bandRow="1">
                <a:tableStyleId>{2D5ABB26-0587-4C30-8999-92F81FD0307C}</a:tableStyleId>
              </a:tblPr>
              <a:tblGrid>
                <a:gridCol w="382905">
                  <a:extLst>
                    <a:ext uri="{9D8B030D-6E8A-4147-A177-3AD203B41FA5}">
                      <a16:colId xmlns:a16="http://schemas.microsoft.com/office/drawing/2014/main" val="20000"/>
                    </a:ext>
                  </a:extLst>
                </a:gridCol>
                <a:gridCol w="382905">
                  <a:extLst>
                    <a:ext uri="{9D8B030D-6E8A-4147-A177-3AD203B41FA5}">
                      <a16:colId xmlns:a16="http://schemas.microsoft.com/office/drawing/2014/main" val="20001"/>
                    </a:ext>
                  </a:extLst>
                </a:gridCol>
              </a:tblGrid>
              <a:tr h="392399">
                <a:tc>
                  <a:txBody>
                    <a:bodyPr/>
                    <a:lstStyle/>
                    <a:p>
                      <a:pPr algn="ctr">
                        <a:lnSpc>
                          <a:spcPct val="100000"/>
                        </a:lnSpc>
                        <a:spcBef>
                          <a:spcPts val="620"/>
                        </a:spcBef>
                      </a:pPr>
                      <a:r>
                        <a:rPr sz="1400" dirty="0">
                          <a:latin typeface="Arial"/>
                          <a:cs typeface="Arial"/>
                        </a:rPr>
                        <a:t>1</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R="133985" algn="r">
                        <a:lnSpc>
                          <a:spcPct val="100000"/>
                        </a:lnSpc>
                        <a:spcBef>
                          <a:spcPts val="620"/>
                        </a:spcBef>
                      </a:pPr>
                      <a:r>
                        <a:rPr sz="1400" dirty="0">
                          <a:latin typeface="Arial"/>
                          <a:cs typeface="Arial"/>
                        </a:rPr>
                        <a:t>2</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392399">
                <a:tc>
                  <a:txBody>
                    <a:bodyPr/>
                    <a:lstStyle/>
                    <a:p>
                      <a:pPr algn="ctr">
                        <a:lnSpc>
                          <a:spcPct val="100000"/>
                        </a:lnSpc>
                        <a:spcBef>
                          <a:spcPts val="620"/>
                        </a:spcBef>
                      </a:pPr>
                      <a:r>
                        <a:rPr sz="1400" dirty="0">
                          <a:latin typeface="Arial"/>
                          <a:cs typeface="Arial"/>
                        </a:rPr>
                        <a:t>3</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R="133985" algn="r">
                        <a:lnSpc>
                          <a:spcPct val="100000"/>
                        </a:lnSpc>
                        <a:spcBef>
                          <a:spcPts val="620"/>
                        </a:spcBef>
                      </a:pPr>
                      <a:r>
                        <a:rPr sz="1400" dirty="0">
                          <a:latin typeface="Arial"/>
                          <a:cs typeface="Arial"/>
                        </a:rPr>
                        <a:t>4</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bl>
          </a:graphicData>
        </a:graphic>
      </p:graphicFrame>
      <p:sp>
        <p:nvSpPr>
          <p:cNvPr id="4" name="object 4"/>
          <p:cNvSpPr txBox="1"/>
          <p:nvPr/>
        </p:nvSpPr>
        <p:spPr>
          <a:xfrm>
            <a:off x="961090" y="3329113"/>
            <a:ext cx="902969"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Input: </a:t>
            </a:r>
            <a:r>
              <a:rPr sz="1400" dirty="0">
                <a:latin typeface="Arial"/>
                <a:cs typeface="Arial"/>
              </a:rPr>
              <a:t>2 x</a:t>
            </a:r>
            <a:r>
              <a:rPr sz="1400" spc="-100" dirty="0">
                <a:latin typeface="Arial"/>
                <a:cs typeface="Arial"/>
              </a:rPr>
              <a:t> </a:t>
            </a:r>
            <a:r>
              <a:rPr sz="1400" dirty="0">
                <a:latin typeface="Arial"/>
                <a:cs typeface="Arial"/>
              </a:rPr>
              <a:t>2</a:t>
            </a:r>
            <a:endParaRPr sz="1400">
              <a:latin typeface="Arial"/>
              <a:cs typeface="Arial"/>
            </a:endParaRPr>
          </a:p>
        </p:txBody>
      </p:sp>
      <p:sp>
        <p:nvSpPr>
          <p:cNvPr id="5" name="object 5"/>
          <p:cNvSpPr txBox="1"/>
          <p:nvPr/>
        </p:nvSpPr>
        <p:spPr>
          <a:xfrm>
            <a:off x="2885879" y="3329113"/>
            <a:ext cx="104140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Output: </a:t>
            </a:r>
            <a:r>
              <a:rPr sz="1400" dirty="0">
                <a:latin typeface="Arial"/>
                <a:cs typeface="Arial"/>
              </a:rPr>
              <a:t>4 x</a:t>
            </a:r>
            <a:r>
              <a:rPr sz="1400" spc="-100" dirty="0">
                <a:latin typeface="Arial"/>
                <a:cs typeface="Arial"/>
              </a:rPr>
              <a:t> </a:t>
            </a:r>
            <a:r>
              <a:rPr sz="1400" dirty="0">
                <a:latin typeface="Arial"/>
                <a:cs typeface="Arial"/>
              </a:rPr>
              <a:t>4</a:t>
            </a:r>
            <a:endParaRPr sz="1400">
              <a:latin typeface="Arial"/>
              <a:cs typeface="Arial"/>
            </a:endParaRPr>
          </a:p>
        </p:txBody>
      </p:sp>
      <p:sp>
        <p:nvSpPr>
          <p:cNvPr id="6" name="object 6"/>
          <p:cNvSpPr txBox="1"/>
          <p:nvPr/>
        </p:nvSpPr>
        <p:spPr>
          <a:xfrm>
            <a:off x="738224" y="1621937"/>
            <a:ext cx="1506855" cy="238760"/>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Arial"/>
                <a:cs typeface="Arial"/>
              </a:rPr>
              <a:t>Nearest</a:t>
            </a:r>
            <a:r>
              <a:rPr sz="1400" b="1" spc="-75" dirty="0">
                <a:latin typeface="Arial"/>
                <a:cs typeface="Arial"/>
              </a:rPr>
              <a:t> </a:t>
            </a:r>
            <a:r>
              <a:rPr sz="1400" b="1" spc="-5" dirty="0">
                <a:latin typeface="Arial"/>
                <a:cs typeface="Arial"/>
              </a:rPr>
              <a:t>Neighbor</a:t>
            </a:r>
            <a:endParaRPr sz="1400">
              <a:latin typeface="Arial"/>
              <a:cs typeface="Arial"/>
            </a:endParaRPr>
          </a:p>
        </p:txBody>
      </p:sp>
      <p:sp>
        <p:nvSpPr>
          <p:cNvPr id="7" name="object 7"/>
          <p:cNvSpPr/>
          <p:nvPr/>
        </p:nvSpPr>
        <p:spPr>
          <a:xfrm>
            <a:off x="2017499" y="2423049"/>
            <a:ext cx="403860" cy="0"/>
          </a:xfrm>
          <a:custGeom>
            <a:avLst/>
            <a:gdLst/>
            <a:ahLst/>
            <a:cxnLst/>
            <a:rect l="l" t="t" r="r" b="b"/>
            <a:pathLst>
              <a:path w="403860">
                <a:moveTo>
                  <a:pt x="0" y="0"/>
                </a:moveTo>
                <a:lnTo>
                  <a:pt x="403349" y="0"/>
                </a:lnTo>
              </a:path>
            </a:pathLst>
          </a:custGeom>
          <a:ln w="9524">
            <a:solidFill>
              <a:srgbClr val="666666"/>
            </a:solidFill>
          </a:ln>
        </p:spPr>
        <p:txBody>
          <a:bodyPr wrap="square" lIns="0" tIns="0" rIns="0" bIns="0" rtlCol="0"/>
          <a:lstStyle/>
          <a:p>
            <a:endParaRPr/>
          </a:p>
        </p:txBody>
      </p:sp>
      <p:sp>
        <p:nvSpPr>
          <p:cNvPr id="8" name="object 8"/>
          <p:cNvSpPr/>
          <p:nvPr/>
        </p:nvSpPr>
        <p:spPr>
          <a:xfrm>
            <a:off x="2420849" y="2407317"/>
            <a:ext cx="43815" cy="31750"/>
          </a:xfrm>
          <a:custGeom>
            <a:avLst/>
            <a:gdLst/>
            <a:ahLst/>
            <a:cxnLst/>
            <a:rect l="l" t="t" r="r" b="b"/>
            <a:pathLst>
              <a:path w="43814" h="31750">
                <a:moveTo>
                  <a:pt x="0" y="31465"/>
                </a:moveTo>
                <a:lnTo>
                  <a:pt x="0" y="0"/>
                </a:lnTo>
                <a:lnTo>
                  <a:pt x="43225" y="15732"/>
                </a:lnTo>
                <a:lnTo>
                  <a:pt x="0" y="31465"/>
                </a:lnTo>
                <a:close/>
              </a:path>
            </a:pathLst>
          </a:custGeom>
          <a:solidFill>
            <a:srgbClr val="666666"/>
          </a:solidFill>
        </p:spPr>
        <p:txBody>
          <a:bodyPr wrap="square" lIns="0" tIns="0" rIns="0" bIns="0" rtlCol="0"/>
          <a:lstStyle/>
          <a:p>
            <a:endParaRPr/>
          </a:p>
        </p:txBody>
      </p:sp>
      <p:sp>
        <p:nvSpPr>
          <p:cNvPr id="9" name="object 9"/>
          <p:cNvSpPr/>
          <p:nvPr/>
        </p:nvSpPr>
        <p:spPr>
          <a:xfrm>
            <a:off x="2420849" y="240731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666666"/>
            </a:solidFill>
          </a:ln>
        </p:spPr>
        <p:txBody>
          <a:bodyPr wrap="square" lIns="0" tIns="0" rIns="0" bIns="0" rtlCol="0"/>
          <a:lstStyle/>
          <a:p>
            <a:endParaRPr/>
          </a:p>
        </p:txBody>
      </p:sp>
      <p:graphicFrame>
        <p:nvGraphicFramePr>
          <p:cNvPr id="10" name="object 10"/>
          <p:cNvGraphicFramePr>
            <a:graphicFrameLocks noGrp="1"/>
          </p:cNvGraphicFramePr>
          <p:nvPr/>
        </p:nvGraphicFramePr>
        <p:xfrm>
          <a:off x="5572662" y="1997712"/>
          <a:ext cx="765810" cy="784798"/>
        </p:xfrm>
        <a:graphic>
          <a:graphicData uri="http://schemas.openxmlformats.org/drawingml/2006/table">
            <a:tbl>
              <a:tblPr firstRow="1" bandRow="1">
                <a:tableStyleId>{2D5ABB26-0587-4C30-8999-92F81FD0307C}</a:tableStyleId>
              </a:tblPr>
              <a:tblGrid>
                <a:gridCol w="382905">
                  <a:extLst>
                    <a:ext uri="{9D8B030D-6E8A-4147-A177-3AD203B41FA5}">
                      <a16:colId xmlns:a16="http://schemas.microsoft.com/office/drawing/2014/main" val="20000"/>
                    </a:ext>
                  </a:extLst>
                </a:gridCol>
                <a:gridCol w="382905">
                  <a:extLst>
                    <a:ext uri="{9D8B030D-6E8A-4147-A177-3AD203B41FA5}">
                      <a16:colId xmlns:a16="http://schemas.microsoft.com/office/drawing/2014/main" val="20001"/>
                    </a:ext>
                  </a:extLst>
                </a:gridCol>
              </a:tblGrid>
              <a:tr h="392399">
                <a:tc>
                  <a:txBody>
                    <a:bodyPr/>
                    <a:lstStyle/>
                    <a:p>
                      <a:pPr marR="133985" algn="r">
                        <a:lnSpc>
                          <a:spcPct val="100000"/>
                        </a:lnSpc>
                        <a:spcBef>
                          <a:spcPts val="620"/>
                        </a:spcBef>
                      </a:pPr>
                      <a:r>
                        <a:rPr sz="1400" dirty="0">
                          <a:latin typeface="Arial"/>
                          <a:cs typeface="Arial"/>
                        </a:rPr>
                        <a:t>1</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0"/>
                        </a:spcBef>
                      </a:pPr>
                      <a:r>
                        <a:rPr sz="1400" dirty="0">
                          <a:latin typeface="Arial"/>
                          <a:cs typeface="Arial"/>
                        </a:rPr>
                        <a:t>2</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392399">
                <a:tc>
                  <a:txBody>
                    <a:bodyPr/>
                    <a:lstStyle/>
                    <a:p>
                      <a:pPr marR="133985" algn="r">
                        <a:lnSpc>
                          <a:spcPct val="100000"/>
                        </a:lnSpc>
                        <a:spcBef>
                          <a:spcPts val="620"/>
                        </a:spcBef>
                      </a:pPr>
                      <a:r>
                        <a:rPr sz="1400" dirty="0">
                          <a:latin typeface="Arial"/>
                          <a:cs typeface="Arial"/>
                        </a:rPr>
                        <a:t>3</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0"/>
                        </a:spcBef>
                      </a:pPr>
                      <a:r>
                        <a:rPr sz="1400" dirty="0">
                          <a:latin typeface="Arial"/>
                          <a:cs typeface="Arial"/>
                        </a:rPr>
                        <a:t>4</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bl>
          </a:graphicData>
        </a:graphic>
      </p:graphicFrame>
      <p:sp>
        <p:nvSpPr>
          <p:cNvPr id="11" name="object 11"/>
          <p:cNvSpPr txBox="1"/>
          <p:nvPr/>
        </p:nvSpPr>
        <p:spPr>
          <a:xfrm>
            <a:off x="5507964" y="3295813"/>
            <a:ext cx="902969"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Input: </a:t>
            </a:r>
            <a:r>
              <a:rPr sz="1400" dirty="0">
                <a:latin typeface="Arial"/>
                <a:cs typeface="Arial"/>
              </a:rPr>
              <a:t>2 x</a:t>
            </a:r>
            <a:r>
              <a:rPr sz="1400" spc="-100" dirty="0">
                <a:latin typeface="Arial"/>
                <a:cs typeface="Arial"/>
              </a:rPr>
              <a:t> </a:t>
            </a:r>
            <a:r>
              <a:rPr sz="1400" dirty="0">
                <a:latin typeface="Arial"/>
                <a:cs typeface="Arial"/>
              </a:rPr>
              <a:t>2</a:t>
            </a:r>
            <a:endParaRPr sz="1400">
              <a:latin typeface="Arial"/>
              <a:cs typeface="Arial"/>
            </a:endParaRPr>
          </a:p>
        </p:txBody>
      </p:sp>
      <p:sp>
        <p:nvSpPr>
          <p:cNvPr id="12" name="object 12"/>
          <p:cNvSpPr txBox="1"/>
          <p:nvPr/>
        </p:nvSpPr>
        <p:spPr>
          <a:xfrm>
            <a:off x="7432754" y="3295813"/>
            <a:ext cx="104140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Output: </a:t>
            </a:r>
            <a:r>
              <a:rPr sz="1400" dirty="0">
                <a:latin typeface="Arial"/>
                <a:cs typeface="Arial"/>
              </a:rPr>
              <a:t>4 x</a:t>
            </a:r>
            <a:r>
              <a:rPr sz="1400" spc="-100" dirty="0">
                <a:latin typeface="Arial"/>
                <a:cs typeface="Arial"/>
              </a:rPr>
              <a:t> </a:t>
            </a:r>
            <a:r>
              <a:rPr sz="1400" dirty="0">
                <a:latin typeface="Arial"/>
                <a:cs typeface="Arial"/>
              </a:rPr>
              <a:t>4</a:t>
            </a:r>
            <a:endParaRPr sz="1400">
              <a:latin typeface="Arial"/>
              <a:cs typeface="Arial"/>
            </a:endParaRPr>
          </a:p>
        </p:txBody>
      </p:sp>
      <p:sp>
        <p:nvSpPr>
          <p:cNvPr id="13" name="object 13"/>
          <p:cNvSpPr txBox="1"/>
          <p:nvPr/>
        </p:nvSpPr>
        <p:spPr>
          <a:xfrm>
            <a:off x="5285099" y="1588637"/>
            <a:ext cx="1229995"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“Bed </a:t>
            </a:r>
            <a:r>
              <a:rPr sz="1400" b="1" spc="-5" dirty="0">
                <a:latin typeface="Arial"/>
                <a:cs typeface="Arial"/>
              </a:rPr>
              <a:t>of</a:t>
            </a:r>
            <a:r>
              <a:rPr sz="1400" b="1" spc="-95" dirty="0">
                <a:latin typeface="Arial"/>
                <a:cs typeface="Arial"/>
              </a:rPr>
              <a:t> </a:t>
            </a:r>
            <a:r>
              <a:rPr sz="1400" b="1" spc="-5" dirty="0">
                <a:latin typeface="Arial"/>
                <a:cs typeface="Arial"/>
              </a:rPr>
              <a:t>Nails”</a:t>
            </a:r>
            <a:endParaRPr sz="1400">
              <a:latin typeface="Arial"/>
              <a:cs typeface="Arial"/>
            </a:endParaRPr>
          </a:p>
        </p:txBody>
      </p:sp>
      <p:sp>
        <p:nvSpPr>
          <p:cNvPr id="14" name="object 14"/>
          <p:cNvSpPr/>
          <p:nvPr/>
        </p:nvSpPr>
        <p:spPr>
          <a:xfrm>
            <a:off x="6564375" y="2389750"/>
            <a:ext cx="403860" cy="0"/>
          </a:xfrm>
          <a:custGeom>
            <a:avLst/>
            <a:gdLst/>
            <a:ahLst/>
            <a:cxnLst/>
            <a:rect l="l" t="t" r="r" b="b"/>
            <a:pathLst>
              <a:path w="403859">
                <a:moveTo>
                  <a:pt x="0" y="0"/>
                </a:moveTo>
                <a:lnTo>
                  <a:pt x="403349" y="0"/>
                </a:lnTo>
              </a:path>
            </a:pathLst>
          </a:custGeom>
          <a:ln w="9524">
            <a:solidFill>
              <a:srgbClr val="666666"/>
            </a:solidFill>
          </a:ln>
        </p:spPr>
        <p:txBody>
          <a:bodyPr wrap="square" lIns="0" tIns="0" rIns="0" bIns="0" rtlCol="0"/>
          <a:lstStyle/>
          <a:p>
            <a:endParaRPr/>
          </a:p>
        </p:txBody>
      </p:sp>
      <p:sp>
        <p:nvSpPr>
          <p:cNvPr id="15" name="object 15"/>
          <p:cNvSpPr/>
          <p:nvPr/>
        </p:nvSpPr>
        <p:spPr>
          <a:xfrm>
            <a:off x="6967725" y="2374017"/>
            <a:ext cx="43815" cy="31750"/>
          </a:xfrm>
          <a:custGeom>
            <a:avLst/>
            <a:gdLst/>
            <a:ahLst/>
            <a:cxnLst/>
            <a:rect l="l" t="t" r="r" b="b"/>
            <a:pathLst>
              <a:path w="43815" h="31750">
                <a:moveTo>
                  <a:pt x="0" y="31465"/>
                </a:moveTo>
                <a:lnTo>
                  <a:pt x="0" y="0"/>
                </a:lnTo>
                <a:lnTo>
                  <a:pt x="43224" y="15732"/>
                </a:lnTo>
                <a:lnTo>
                  <a:pt x="0" y="31465"/>
                </a:lnTo>
                <a:close/>
              </a:path>
            </a:pathLst>
          </a:custGeom>
          <a:solidFill>
            <a:srgbClr val="666666"/>
          </a:solidFill>
        </p:spPr>
        <p:txBody>
          <a:bodyPr wrap="square" lIns="0" tIns="0" rIns="0" bIns="0" rtlCol="0"/>
          <a:lstStyle/>
          <a:p>
            <a:endParaRPr/>
          </a:p>
        </p:txBody>
      </p:sp>
      <p:sp>
        <p:nvSpPr>
          <p:cNvPr id="16" name="object 16"/>
          <p:cNvSpPr/>
          <p:nvPr/>
        </p:nvSpPr>
        <p:spPr>
          <a:xfrm>
            <a:off x="6967725" y="2374017"/>
            <a:ext cx="43815" cy="31750"/>
          </a:xfrm>
          <a:custGeom>
            <a:avLst/>
            <a:gdLst/>
            <a:ahLst/>
            <a:cxnLst/>
            <a:rect l="l" t="t" r="r" b="b"/>
            <a:pathLst>
              <a:path w="43815" h="31750">
                <a:moveTo>
                  <a:pt x="0" y="31465"/>
                </a:moveTo>
                <a:lnTo>
                  <a:pt x="43224" y="15732"/>
                </a:lnTo>
                <a:lnTo>
                  <a:pt x="0" y="0"/>
                </a:lnTo>
                <a:lnTo>
                  <a:pt x="0" y="31465"/>
                </a:lnTo>
                <a:close/>
              </a:path>
            </a:pathLst>
          </a:custGeom>
          <a:ln w="9524">
            <a:solidFill>
              <a:srgbClr val="666666"/>
            </a:solidFill>
          </a:ln>
        </p:spPr>
        <p:txBody>
          <a:bodyPr wrap="square" lIns="0" tIns="0" rIns="0" bIns="0" rtlCol="0"/>
          <a:lstStyle/>
          <a:p>
            <a:endParaRPr/>
          </a:p>
        </p:txBody>
      </p:sp>
      <p:graphicFrame>
        <p:nvGraphicFramePr>
          <p:cNvPr id="17" name="object 17"/>
          <p:cNvGraphicFramePr>
            <a:graphicFrameLocks noGrp="1"/>
          </p:cNvGraphicFramePr>
          <p:nvPr/>
        </p:nvGraphicFramePr>
        <p:xfrm>
          <a:off x="2636837" y="1670362"/>
          <a:ext cx="1531619" cy="1569597"/>
        </p:xfrm>
        <a:graphic>
          <a:graphicData uri="http://schemas.openxmlformats.org/drawingml/2006/table">
            <a:tbl>
              <a:tblPr firstRow="1" bandRow="1">
                <a:tableStyleId>{2D5ABB26-0587-4C30-8999-92F81FD0307C}</a:tableStyleId>
              </a:tblPr>
              <a:tblGrid>
                <a:gridCol w="382905">
                  <a:extLst>
                    <a:ext uri="{9D8B030D-6E8A-4147-A177-3AD203B41FA5}">
                      <a16:colId xmlns:a16="http://schemas.microsoft.com/office/drawing/2014/main" val="20000"/>
                    </a:ext>
                  </a:extLst>
                </a:gridCol>
                <a:gridCol w="373380">
                  <a:extLst>
                    <a:ext uri="{9D8B030D-6E8A-4147-A177-3AD203B41FA5}">
                      <a16:colId xmlns:a16="http://schemas.microsoft.com/office/drawing/2014/main" val="20001"/>
                    </a:ext>
                  </a:extLst>
                </a:gridCol>
                <a:gridCol w="392429">
                  <a:extLst>
                    <a:ext uri="{9D8B030D-6E8A-4147-A177-3AD203B41FA5}">
                      <a16:colId xmlns:a16="http://schemas.microsoft.com/office/drawing/2014/main" val="20002"/>
                    </a:ext>
                  </a:extLst>
                </a:gridCol>
                <a:gridCol w="382905">
                  <a:extLst>
                    <a:ext uri="{9D8B030D-6E8A-4147-A177-3AD203B41FA5}">
                      <a16:colId xmlns:a16="http://schemas.microsoft.com/office/drawing/2014/main" val="20003"/>
                    </a:ext>
                  </a:extLst>
                </a:gridCol>
              </a:tblGrid>
              <a:tr h="392399">
                <a:tc>
                  <a:txBody>
                    <a:bodyPr/>
                    <a:lstStyle/>
                    <a:p>
                      <a:pPr algn="ctr">
                        <a:lnSpc>
                          <a:spcPct val="100000"/>
                        </a:lnSpc>
                        <a:spcBef>
                          <a:spcPts val="615"/>
                        </a:spcBef>
                      </a:pPr>
                      <a:r>
                        <a:rPr sz="1400" dirty="0">
                          <a:latin typeface="Arial"/>
                          <a:cs typeface="Arial"/>
                        </a:rPr>
                        <a:t>1</a:t>
                      </a:r>
                      <a:endParaRPr sz="1400">
                        <a:latin typeface="Arial"/>
                        <a:cs typeface="Arial"/>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141605">
                        <a:lnSpc>
                          <a:spcPct val="100000"/>
                        </a:lnSpc>
                        <a:spcBef>
                          <a:spcPts val="615"/>
                        </a:spcBef>
                      </a:pPr>
                      <a:r>
                        <a:rPr sz="1400" dirty="0">
                          <a:latin typeface="Arial"/>
                          <a:cs typeface="Arial"/>
                        </a:rPr>
                        <a:t>1</a:t>
                      </a:r>
                      <a:endParaRPr sz="1400">
                        <a:latin typeface="Arial"/>
                        <a:cs typeface="Arial"/>
                      </a:endParaRPr>
                    </a:p>
                  </a:txBody>
                  <a:tcPr marL="0" marR="0" marT="78105" marB="0">
                    <a:lnL w="9525">
                      <a:solidFill>
                        <a:srgbClr val="9E9E9E"/>
                      </a:solidFill>
                      <a:prstDash val="solid"/>
                    </a:lnL>
                    <a:lnR w="38100">
                      <a:solidFill>
                        <a:srgbClr val="666666"/>
                      </a:solidFill>
                      <a:prstDash val="solid"/>
                    </a:lnR>
                    <a:lnT w="9525">
                      <a:solidFill>
                        <a:srgbClr val="9E9E9E"/>
                      </a:solidFill>
                      <a:prstDash val="solid"/>
                    </a:lnT>
                    <a:lnB w="9525">
                      <a:solidFill>
                        <a:srgbClr val="9E9E9E"/>
                      </a:solidFill>
                      <a:prstDash val="solid"/>
                    </a:lnB>
                  </a:tcPr>
                </a:tc>
                <a:tc>
                  <a:txBody>
                    <a:bodyPr/>
                    <a:lstStyle/>
                    <a:p>
                      <a:pPr marL="9525" algn="ctr">
                        <a:lnSpc>
                          <a:spcPct val="100000"/>
                        </a:lnSpc>
                        <a:spcBef>
                          <a:spcPts val="615"/>
                        </a:spcBef>
                      </a:pPr>
                      <a:r>
                        <a:rPr sz="1400" dirty="0">
                          <a:latin typeface="Arial"/>
                          <a:cs typeface="Arial"/>
                        </a:rPr>
                        <a:t>2</a:t>
                      </a:r>
                      <a:endParaRPr sz="1400">
                        <a:latin typeface="Arial"/>
                        <a:cs typeface="Arial"/>
                      </a:endParaRPr>
                    </a:p>
                  </a:txBody>
                  <a:tcPr marL="0" marR="0" marT="78105" marB="0">
                    <a:lnL w="38100">
                      <a:solidFill>
                        <a:srgbClr val="666666"/>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141605">
                        <a:lnSpc>
                          <a:spcPct val="100000"/>
                        </a:lnSpc>
                        <a:spcBef>
                          <a:spcPts val="615"/>
                        </a:spcBef>
                      </a:pPr>
                      <a:r>
                        <a:rPr sz="1400" dirty="0">
                          <a:latin typeface="Arial"/>
                          <a:cs typeface="Arial"/>
                        </a:rPr>
                        <a:t>2</a:t>
                      </a:r>
                      <a:endParaRPr sz="1400">
                        <a:latin typeface="Arial"/>
                        <a:cs typeface="Arial"/>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381534">
                <a:tc>
                  <a:txBody>
                    <a:bodyPr/>
                    <a:lstStyle/>
                    <a:p>
                      <a:pPr algn="ctr">
                        <a:lnSpc>
                          <a:spcPct val="100000"/>
                        </a:lnSpc>
                        <a:spcBef>
                          <a:spcPts val="620"/>
                        </a:spcBef>
                      </a:pPr>
                      <a:r>
                        <a:rPr sz="1400" dirty="0">
                          <a:latin typeface="Arial"/>
                          <a:cs typeface="Arial"/>
                        </a:rPr>
                        <a:t>1</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38100">
                      <a:solidFill>
                        <a:srgbClr val="666666"/>
                      </a:solidFill>
                      <a:prstDash val="solid"/>
                    </a:lnB>
                  </a:tcPr>
                </a:tc>
                <a:tc>
                  <a:txBody>
                    <a:bodyPr/>
                    <a:lstStyle/>
                    <a:p>
                      <a:pPr marL="141605">
                        <a:lnSpc>
                          <a:spcPct val="100000"/>
                        </a:lnSpc>
                        <a:spcBef>
                          <a:spcPts val="620"/>
                        </a:spcBef>
                      </a:pPr>
                      <a:r>
                        <a:rPr sz="1400" dirty="0">
                          <a:latin typeface="Arial"/>
                          <a:cs typeface="Arial"/>
                        </a:rPr>
                        <a:t>1</a:t>
                      </a:r>
                      <a:endParaRPr sz="1400">
                        <a:latin typeface="Arial"/>
                        <a:cs typeface="Arial"/>
                      </a:endParaRPr>
                    </a:p>
                  </a:txBody>
                  <a:tcPr marL="0" marR="0" marT="78740" marB="0">
                    <a:lnL w="9525">
                      <a:solidFill>
                        <a:srgbClr val="9E9E9E"/>
                      </a:solidFill>
                      <a:prstDash val="solid"/>
                    </a:lnL>
                    <a:lnR w="38100">
                      <a:solidFill>
                        <a:srgbClr val="666666"/>
                      </a:solidFill>
                      <a:prstDash val="solid"/>
                    </a:lnR>
                    <a:lnT w="9525">
                      <a:solidFill>
                        <a:srgbClr val="9E9E9E"/>
                      </a:solidFill>
                      <a:prstDash val="solid"/>
                    </a:lnT>
                    <a:lnB w="38100">
                      <a:solidFill>
                        <a:srgbClr val="666666"/>
                      </a:solidFill>
                      <a:prstDash val="solid"/>
                    </a:lnB>
                  </a:tcPr>
                </a:tc>
                <a:tc>
                  <a:txBody>
                    <a:bodyPr/>
                    <a:lstStyle/>
                    <a:p>
                      <a:pPr marL="9525" algn="ctr">
                        <a:lnSpc>
                          <a:spcPct val="100000"/>
                        </a:lnSpc>
                        <a:spcBef>
                          <a:spcPts val="620"/>
                        </a:spcBef>
                      </a:pPr>
                      <a:r>
                        <a:rPr sz="1400" dirty="0">
                          <a:latin typeface="Arial"/>
                          <a:cs typeface="Arial"/>
                        </a:rPr>
                        <a:t>2</a:t>
                      </a:r>
                      <a:endParaRPr sz="1400">
                        <a:latin typeface="Arial"/>
                        <a:cs typeface="Arial"/>
                      </a:endParaRPr>
                    </a:p>
                  </a:txBody>
                  <a:tcPr marL="0" marR="0" marT="78740" marB="0">
                    <a:lnL w="38100">
                      <a:solidFill>
                        <a:srgbClr val="666666"/>
                      </a:solidFill>
                      <a:prstDash val="solid"/>
                    </a:lnL>
                    <a:lnR w="9525">
                      <a:solidFill>
                        <a:srgbClr val="9E9E9E"/>
                      </a:solidFill>
                      <a:prstDash val="solid"/>
                    </a:lnR>
                    <a:lnT w="9525">
                      <a:solidFill>
                        <a:srgbClr val="9E9E9E"/>
                      </a:solidFill>
                      <a:prstDash val="solid"/>
                    </a:lnT>
                    <a:lnB w="38100">
                      <a:solidFill>
                        <a:srgbClr val="666666"/>
                      </a:solidFill>
                      <a:prstDash val="solid"/>
                    </a:lnB>
                  </a:tcPr>
                </a:tc>
                <a:tc>
                  <a:txBody>
                    <a:bodyPr/>
                    <a:lstStyle/>
                    <a:p>
                      <a:pPr marL="141605">
                        <a:lnSpc>
                          <a:spcPct val="100000"/>
                        </a:lnSpc>
                        <a:spcBef>
                          <a:spcPts val="620"/>
                        </a:spcBef>
                      </a:pPr>
                      <a:r>
                        <a:rPr sz="1400" dirty="0">
                          <a:latin typeface="Arial"/>
                          <a:cs typeface="Arial"/>
                        </a:rPr>
                        <a:t>2</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38100">
                      <a:solidFill>
                        <a:srgbClr val="666666"/>
                      </a:solidFill>
                      <a:prstDash val="solid"/>
                    </a:lnB>
                  </a:tcPr>
                </a:tc>
                <a:extLst>
                  <a:ext uri="{0D108BD9-81ED-4DB2-BD59-A6C34878D82A}">
                    <a16:rowId xmlns:a16="http://schemas.microsoft.com/office/drawing/2014/main" val="10001"/>
                  </a:ext>
                </a:extLst>
              </a:tr>
              <a:tr h="403265">
                <a:tc>
                  <a:txBody>
                    <a:bodyPr/>
                    <a:lstStyle/>
                    <a:p>
                      <a:pPr algn="ctr">
                        <a:lnSpc>
                          <a:spcPct val="100000"/>
                        </a:lnSpc>
                        <a:spcBef>
                          <a:spcPts val="705"/>
                        </a:spcBef>
                      </a:pPr>
                      <a:r>
                        <a:rPr sz="1400" dirty="0">
                          <a:latin typeface="Arial"/>
                          <a:cs typeface="Arial"/>
                        </a:rPr>
                        <a:t>3</a:t>
                      </a:r>
                      <a:endParaRPr sz="1400">
                        <a:latin typeface="Arial"/>
                        <a:cs typeface="Arial"/>
                      </a:endParaRPr>
                    </a:p>
                  </a:txBody>
                  <a:tcPr marL="0" marR="0" marT="89535" marB="0">
                    <a:lnL w="9525">
                      <a:solidFill>
                        <a:srgbClr val="9E9E9E"/>
                      </a:solidFill>
                      <a:prstDash val="solid"/>
                    </a:lnL>
                    <a:lnR w="9525">
                      <a:solidFill>
                        <a:srgbClr val="9E9E9E"/>
                      </a:solidFill>
                      <a:prstDash val="solid"/>
                    </a:lnR>
                    <a:lnT w="38100">
                      <a:solidFill>
                        <a:srgbClr val="666666"/>
                      </a:solidFill>
                      <a:prstDash val="solid"/>
                    </a:lnT>
                    <a:lnB w="9525">
                      <a:solidFill>
                        <a:srgbClr val="9E9E9E"/>
                      </a:solidFill>
                      <a:prstDash val="solid"/>
                    </a:lnB>
                  </a:tcPr>
                </a:tc>
                <a:tc>
                  <a:txBody>
                    <a:bodyPr/>
                    <a:lstStyle/>
                    <a:p>
                      <a:pPr marL="141605">
                        <a:lnSpc>
                          <a:spcPct val="100000"/>
                        </a:lnSpc>
                        <a:spcBef>
                          <a:spcPts val="705"/>
                        </a:spcBef>
                      </a:pPr>
                      <a:r>
                        <a:rPr sz="1400" dirty="0">
                          <a:latin typeface="Arial"/>
                          <a:cs typeface="Arial"/>
                        </a:rPr>
                        <a:t>3</a:t>
                      </a:r>
                      <a:endParaRPr sz="1400">
                        <a:latin typeface="Arial"/>
                        <a:cs typeface="Arial"/>
                      </a:endParaRPr>
                    </a:p>
                  </a:txBody>
                  <a:tcPr marL="0" marR="0" marT="89535" marB="0">
                    <a:lnL w="9525">
                      <a:solidFill>
                        <a:srgbClr val="9E9E9E"/>
                      </a:solidFill>
                      <a:prstDash val="solid"/>
                    </a:lnL>
                    <a:lnR w="38100">
                      <a:solidFill>
                        <a:srgbClr val="666666"/>
                      </a:solidFill>
                      <a:prstDash val="solid"/>
                    </a:lnR>
                    <a:lnT w="38100">
                      <a:solidFill>
                        <a:srgbClr val="666666"/>
                      </a:solidFill>
                      <a:prstDash val="solid"/>
                    </a:lnT>
                    <a:lnB w="9525">
                      <a:solidFill>
                        <a:srgbClr val="9E9E9E"/>
                      </a:solidFill>
                      <a:prstDash val="solid"/>
                    </a:lnB>
                  </a:tcPr>
                </a:tc>
                <a:tc>
                  <a:txBody>
                    <a:bodyPr/>
                    <a:lstStyle/>
                    <a:p>
                      <a:pPr marL="9525" algn="ctr">
                        <a:lnSpc>
                          <a:spcPct val="100000"/>
                        </a:lnSpc>
                        <a:spcBef>
                          <a:spcPts val="705"/>
                        </a:spcBef>
                      </a:pPr>
                      <a:r>
                        <a:rPr sz="1400" dirty="0">
                          <a:latin typeface="Arial"/>
                          <a:cs typeface="Arial"/>
                        </a:rPr>
                        <a:t>4</a:t>
                      </a:r>
                      <a:endParaRPr sz="1400">
                        <a:latin typeface="Arial"/>
                        <a:cs typeface="Arial"/>
                      </a:endParaRPr>
                    </a:p>
                  </a:txBody>
                  <a:tcPr marL="0" marR="0" marT="89535" marB="0">
                    <a:lnL w="38100">
                      <a:solidFill>
                        <a:srgbClr val="666666"/>
                      </a:solidFill>
                      <a:prstDash val="solid"/>
                    </a:lnL>
                    <a:lnR w="9525">
                      <a:solidFill>
                        <a:srgbClr val="9E9E9E"/>
                      </a:solidFill>
                      <a:prstDash val="solid"/>
                    </a:lnR>
                    <a:lnT w="38100">
                      <a:solidFill>
                        <a:srgbClr val="666666"/>
                      </a:solidFill>
                      <a:prstDash val="solid"/>
                    </a:lnT>
                    <a:lnB w="9525">
                      <a:solidFill>
                        <a:srgbClr val="9E9E9E"/>
                      </a:solidFill>
                      <a:prstDash val="solid"/>
                    </a:lnB>
                  </a:tcPr>
                </a:tc>
                <a:tc>
                  <a:txBody>
                    <a:bodyPr/>
                    <a:lstStyle/>
                    <a:p>
                      <a:pPr marL="141605">
                        <a:lnSpc>
                          <a:spcPct val="100000"/>
                        </a:lnSpc>
                        <a:spcBef>
                          <a:spcPts val="705"/>
                        </a:spcBef>
                      </a:pPr>
                      <a:r>
                        <a:rPr sz="1400" dirty="0">
                          <a:latin typeface="Arial"/>
                          <a:cs typeface="Arial"/>
                        </a:rPr>
                        <a:t>4</a:t>
                      </a:r>
                      <a:endParaRPr sz="1400">
                        <a:latin typeface="Arial"/>
                        <a:cs typeface="Arial"/>
                      </a:endParaRPr>
                    </a:p>
                  </a:txBody>
                  <a:tcPr marL="0" marR="0" marT="89535" marB="0">
                    <a:lnL w="9525">
                      <a:solidFill>
                        <a:srgbClr val="9E9E9E"/>
                      </a:solidFill>
                      <a:prstDash val="solid"/>
                    </a:lnL>
                    <a:lnR w="9525">
                      <a:solidFill>
                        <a:srgbClr val="9E9E9E"/>
                      </a:solidFill>
                      <a:prstDash val="solid"/>
                    </a:lnR>
                    <a:lnT w="38100">
                      <a:solidFill>
                        <a:srgbClr val="666666"/>
                      </a:solidFill>
                      <a:prstDash val="solid"/>
                    </a:lnT>
                    <a:lnB w="9525">
                      <a:solidFill>
                        <a:srgbClr val="9E9E9E"/>
                      </a:solidFill>
                      <a:prstDash val="solid"/>
                    </a:lnB>
                  </a:tcPr>
                </a:tc>
                <a:extLst>
                  <a:ext uri="{0D108BD9-81ED-4DB2-BD59-A6C34878D82A}">
                    <a16:rowId xmlns:a16="http://schemas.microsoft.com/office/drawing/2014/main" val="10002"/>
                  </a:ext>
                </a:extLst>
              </a:tr>
              <a:tr h="392399">
                <a:tc>
                  <a:txBody>
                    <a:bodyPr/>
                    <a:lstStyle/>
                    <a:p>
                      <a:pPr algn="ctr">
                        <a:lnSpc>
                          <a:spcPct val="100000"/>
                        </a:lnSpc>
                        <a:spcBef>
                          <a:spcPts val="620"/>
                        </a:spcBef>
                      </a:pPr>
                      <a:r>
                        <a:rPr sz="1400" dirty="0">
                          <a:latin typeface="Arial"/>
                          <a:cs typeface="Arial"/>
                        </a:rPr>
                        <a:t>3</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141605">
                        <a:lnSpc>
                          <a:spcPct val="100000"/>
                        </a:lnSpc>
                        <a:spcBef>
                          <a:spcPts val="620"/>
                        </a:spcBef>
                      </a:pPr>
                      <a:r>
                        <a:rPr sz="1400" dirty="0">
                          <a:latin typeface="Arial"/>
                          <a:cs typeface="Arial"/>
                        </a:rPr>
                        <a:t>3</a:t>
                      </a:r>
                      <a:endParaRPr sz="1400">
                        <a:latin typeface="Arial"/>
                        <a:cs typeface="Arial"/>
                      </a:endParaRPr>
                    </a:p>
                  </a:txBody>
                  <a:tcPr marL="0" marR="0" marT="78740" marB="0">
                    <a:lnL w="9525">
                      <a:solidFill>
                        <a:srgbClr val="9E9E9E"/>
                      </a:solidFill>
                      <a:prstDash val="solid"/>
                    </a:lnL>
                    <a:lnR w="38100">
                      <a:solidFill>
                        <a:srgbClr val="666666"/>
                      </a:solidFill>
                      <a:prstDash val="solid"/>
                    </a:lnR>
                    <a:lnT w="9525">
                      <a:solidFill>
                        <a:srgbClr val="9E9E9E"/>
                      </a:solidFill>
                      <a:prstDash val="solid"/>
                    </a:lnT>
                    <a:lnB w="9525">
                      <a:solidFill>
                        <a:srgbClr val="9E9E9E"/>
                      </a:solidFill>
                      <a:prstDash val="solid"/>
                    </a:lnB>
                  </a:tcPr>
                </a:tc>
                <a:tc>
                  <a:txBody>
                    <a:bodyPr/>
                    <a:lstStyle/>
                    <a:p>
                      <a:pPr marL="9525" algn="ctr">
                        <a:lnSpc>
                          <a:spcPct val="100000"/>
                        </a:lnSpc>
                        <a:spcBef>
                          <a:spcPts val="620"/>
                        </a:spcBef>
                      </a:pPr>
                      <a:r>
                        <a:rPr sz="1400" dirty="0">
                          <a:latin typeface="Arial"/>
                          <a:cs typeface="Arial"/>
                        </a:rPr>
                        <a:t>4</a:t>
                      </a:r>
                      <a:endParaRPr sz="1400">
                        <a:latin typeface="Arial"/>
                        <a:cs typeface="Arial"/>
                      </a:endParaRPr>
                    </a:p>
                  </a:txBody>
                  <a:tcPr marL="0" marR="0" marT="78740" marB="0">
                    <a:lnL w="38100">
                      <a:solidFill>
                        <a:srgbClr val="666666"/>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141605">
                        <a:lnSpc>
                          <a:spcPct val="100000"/>
                        </a:lnSpc>
                        <a:spcBef>
                          <a:spcPts val="620"/>
                        </a:spcBef>
                      </a:pPr>
                      <a:r>
                        <a:rPr sz="1400" dirty="0">
                          <a:latin typeface="Arial"/>
                          <a:cs typeface="Arial"/>
                        </a:rPr>
                        <a:t>4</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bl>
          </a:graphicData>
        </a:graphic>
      </p:graphicFrame>
      <p:sp>
        <p:nvSpPr>
          <p:cNvPr id="20" name="object 20"/>
          <p:cNvSpPr txBox="1"/>
          <p:nvPr/>
        </p:nvSpPr>
        <p:spPr>
          <a:xfrm>
            <a:off x="7456525" y="4704900"/>
            <a:ext cx="1564005" cy="309245"/>
          </a:xfrm>
          <a:prstGeom prst="rect">
            <a:avLst/>
          </a:prstGeom>
        </p:spPr>
        <p:txBody>
          <a:bodyPr vert="horz" wrap="square" lIns="0" tIns="0" rIns="0" bIns="0" rtlCol="0">
            <a:spAutoFit/>
          </a:bodyPr>
          <a:lstStyle/>
          <a:p>
            <a:pPr marL="12700">
              <a:lnSpc>
                <a:spcPts val="2310"/>
              </a:lnSpc>
            </a:pPr>
            <a:r>
              <a:rPr sz="2000" dirty="0">
                <a:solidFill>
                  <a:srgbClr val="FFFFFF"/>
                </a:solidFill>
                <a:latin typeface="Arial"/>
                <a:cs typeface="Arial"/>
              </a:rPr>
              <a:t>May </a:t>
            </a:r>
            <a:r>
              <a:rPr sz="2000" spc="-5" dirty="0">
                <a:solidFill>
                  <a:srgbClr val="FFFFFF"/>
                </a:solidFill>
                <a:latin typeface="Arial"/>
                <a:cs typeface="Arial"/>
              </a:rPr>
              <a:t>10,</a:t>
            </a:r>
            <a:r>
              <a:rPr sz="2000" spc="-95" dirty="0">
                <a:solidFill>
                  <a:srgbClr val="FFFFFF"/>
                </a:solidFill>
                <a:latin typeface="Arial"/>
                <a:cs typeface="Arial"/>
              </a:rPr>
              <a:t> </a:t>
            </a:r>
            <a:r>
              <a:rPr sz="2000" spc="-5" dirty="0">
                <a:solidFill>
                  <a:srgbClr val="FFFFFF"/>
                </a:solidFill>
                <a:latin typeface="Arial"/>
                <a:cs typeface="Arial"/>
              </a:rPr>
              <a:t>2017</a:t>
            </a:r>
            <a:endParaRPr sz="2000">
              <a:latin typeface="Arial"/>
              <a:cs typeface="Arial"/>
            </a:endParaRPr>
          </a:p>
        </p:txBody>
      </p:sp>
      <p:graphicFrame>
        <p:nvGraphicFramePr>
          <p:cNvPr id="18" name="object 18"/>
          <p:cNvGraphicFramePr>
            <a:graphicFrameLocks noGrp="1"/>
          </p:cNvGraphicFramePr>
          <p:nvPr/>
        </p:nvGraphicFramePr>
        <p:xfrm>
          <a:off x="7183712" y="1637062"/>
          <a:ext cx="1531618" cy="1569597"/>
        </p:xfrm>
        <a:graphic>
          <a:graphicData uri="http://schemas.openxmlformats.org/drawingml/2006/table">
            <a:tbl>
              <a:tblPr firstRow="1" bandRow="1">
                <a:tableStyleId>{2D5ABB26-0587-4C30-8999-92F81FD0307C}</a:tableStyleId>
              </a:tblPr>
              <a:tblGrid>
                <a:gridCol w="382905">
                  <a:extLst>
                    <a:ext uri="{9D8B030D-6E8A-4147-A177-3AD203B41FA5}">
                      <a16:colId xmlns:a16="http://schemas.microsoft.com/office/drawing/2014/main" val="20000"/>
                    </a:ext>
                  </a:extLst>
                </a:gridCol>
                <a:gridCol w="393064">
                  <a:extLst>
                    <a:ext uri="{9D8B030D-6E8A-4147-A177-3AD203B41FA5}">
                      <a16:colId xmlns:a16="http://schemas.microsoft.com/office/drawing/2014/main" val="20001"/>
                    </a:ext>
                  </a:extLst>
                </a:gridCol>
                <a:gridCol w="372744">
                  <a:extLst>
                    <a:ext uri="{9D8B030D-6E8A-4147-A177-3AD203B41FA5}">
                      <a16:colId xmlns:a16="http://schemas.microsoft.com/office/drawing/2014/main" val="20002"/>
                    </a:ext>
                  </a:extLst>
                </a:gridCol>
                <a:gridCol w="382905">
                  <a:extLst>
                    <a:ext uri="{9D8B030D-6E8A-4147-A177-3AD203B41FA5}">
                      <a16:colId xmlns:a16="http://schemas.microsoft.com/office/drawing/2014/main" val="20003"/>
                    </a:ext>
                  </a:extLst>
                </a:gridCol>
              </a:tblGrid>
              <a:tr h="392399">
                <a:tc>
                  <a:txBody>
                    <a:bodyPr/>
                    <a:lstStyle/>
                    <a:p>
                      <a:pPr marL="141605">
                        <a:lnSpc>
                          <a:spcPct val="100000"/>
                        </a:lnSpc>
                        <a:spcBef>
                          <a:spcPts val="620"/>
                        </a:spcBef>
                      </a:pPr>
                      <a:r>
                        <a:rPr sz="1400" dirty="0">
                          <a:latin typeface="Arial"/>
                          <a:cs typeface="Arial"/>
                        </a:rPr>
                        <a:t>1</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R="1905" algn="ctr">
                        <a:lnSpc>
                          <a:spcPct val="100000"/>
                        </a:lnSpc>
                        <a:spcBef>
                          <a:spcPts val="620"/>
                        </a:spcBef>
                      </a:pPr>
                      <a:r>
                        <a:rPr sz="1400" dirty="0">
                          <a:latin typeface="Arial"/>
                          <a:cs typeface="Arial"/>
                        </a:rPr>
                        <a:t>0</a:t>
                      </a:r>
                      <a:endParaRPr sz="1400">
                        <a:latin typeface="Arial"/>
                        <a:cs typeface="Arial"/>
                      </a:endParaRPr>
                    </a:p>
                  </a:txBody>
                  <a:tcPr marL="0" marR="0" marT="78740" marB="0">
                    <a:lnL w="9525">
                      <a:solidFill>
                        <a:srgbClr val="9E9E9E"/>
                      </a:solidFill>
                      <a:prstDash val="solid"/>
                    </a:lnL>
                    <a:lnR w="38100">
                      <a:solidFill>
                        <a:srgbClr val="666666"/>
                      </a:solidFill>
                      <a:prstDash val="solid"/>
                    </a:lnR>
                    <a:lnT w="9525">
                      <a:solidFill>
                        <a:srgbClr val="9E9E9E"/>
                      </a:solidFill>
                      <a:prstDash val="solid"/>
                    </a:lnT>
                    <a:lnB w="9525">
                      <a:solidFill>
                        <a:srgbClr val="9E9E9E"/>
                      </a:solidFill>
                      <a:prstDash val="solid"/>
                    </a:lnB>
                  </a:tcPr>
                </a:tc>
                <a:tc>
                  <a:txBody>
                    <a:bodyPr/>
                    <a:lstStyle/>
                    <a:p>
                      <a:pPr marL="131445">
                        <a:lnSpc>
                          <a:spcPct val="100000"/>
                        </a:lnSpc>
                        <a:spcBef>
                          <a:spcPts val="620"/>
                        </a:spcBef>
                      </a:pPr>
                      <a:r>
                        <a:rPr sz="1400" dirty="0">
                          <a:latin typeface="Arial"/>
                          <a:cs typeface="Arial"/>
                        </a:rPr>
                        <a:t>2</a:t>
                      </a:r>
                      <a:endParaRPr sz="1400">
                        <a:latin typeface="Arial"/>
                        <a:cs typeface="Arial"/>
                      </a:endParaRPr>
                    </a:p>
                  </a:txBody>
                  <a:tcPr marL="0" marR="0" marT="78740" marB="0">
                    <a:lnL w="38100">
                      <a:solidFill>
                        <a:srgbClr val="666666"/>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R="133985" algn="r">
                        <a:lnSpc>
                          <a:spcPct val="100000"/>
                        </a:lnSpc>
                        <a:spcBef>
                          <a:spcPts val="620"/>
                        </a:spcBef>
                      </a:pPr>
                      <a:r>
                        <a:rPr sz="1400" dirty="0">
                          <a:latin typeface="Arial"/>
                          <a:cs typeface="Arial"/>
                        </a:rPr>
                        <a:t>0</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393745">
                <a:tc>
                  <a:txBody>
                    <a:bodyPr/>
                    <a:lstStyle/>
                    <a:p>
                      <a:pPr marL="141605">
                        <a:lnSpc>
                          <a:spcPct val="100000"/>
                        </a:lnSpc>
                        <a:spcBef>
                          <a:spcPts val="620"/>
                        </a:spcBef>
                      </a:pPr>
                      <a:r>
                        <a:rPr sz="1400" dirty="0">
                          <a:latin typeface="Arial"/>
                          <a:cs typeface="Arial"/>
                        </a:rPr>
                        <a:t>0</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28575">
                      <a:solidFill>
                        <a:srgbClr val="666666"/>
                      </a:solidFill>
                      <a:prstDash val="solid"/>
                    </a:lnB>
                  </a:tcPr>
                </a:tc>
                <a:tc>
                  <a:txBody>
                    <a:bodyPr/>
                    <a:lstStyle/>
                    <a:p>
                      <a:pPr marR="1905" algn="ctr">
                        <a:lnSpc>
                          <a:spcPct val="100000"/>
                        </a:lnSpc>
                        <a:spcBef>
                          <a:spcPts val="620"/>
                        </a:spcBef>
                      </a:pPr>
                      <a:r>
                        <a:rPr sz="1400" dirty="0">
                          <a:latin typeface="Arial"/>
                          <a:cs typeface="Arial"/>
                        </a:rPr>
                        <a:t>0</a:t>
                      </a:r>
                      <a:endParaRPr sz="1400">
                        <a:latin typeface="Arial"/>
                        <a:cs typeface="Arial"/>
                      </a:endParaRPr>
                    </a:p>
                  </a:txBody>
                  <a:tcPr marL="0" marR="0" marT="78740" marB="0">
                    <a:lnL w="9525">
                      <a:solidFill>
                        <a:srgbClr val="9E9E9E"/>
                      </a:solidFill>
                      <a:prstDash val="solid"/>
                    </a:lnL>
                    <a:lnR w="38100">
                      <a:solidFill>
                        <a:srgbClr val="666666"/>
                      </a:solidFill>
                      <a:prstDash val="solid"/>
                    </a:lnR>
                    <a:lnT w="9525">
                      <a:solidFill>
                        <a:srgbClr val="9E9E9E"/>
                      </a:solidFill>
                      <a:prstDash val="solid"/>
                    </a:lnT>
                    <a:lnB w="28575">
                      <a:solidFill>
                        <a:srgbClr val="666666"/>
                      </a:solidFill>
                      <a:prstDash val="solid"/>
                    </a:lnB>
                  </a:tcPr>
                </a:tc>
                <a:tc>
                  <a:txBody>
                    <a:bodyPr/>
                    <a:lstStyle/>
                    <a:p>
                      <a:pPr marL="131445">
                        <a:lnSpc>
                          <a:spcPct val="100000"/>
                        </a:lnSpc>
                        <a:spcBef>
                          <a:spcPts val="620"/>
                        </a:spcBef>
                      </a:pPr>
                      <a:r>
                        <a:rPr sz="1400" dirty="0">
                          <a:latin typeface="Arial"/>
                          <a:cs typeface="Arial"/>
                        </a:rPr>
                        <a:t>0</a:t>
                      </a:r>
                      <a:endParaRPr sz="1400">
                        <a:latin typeface="Arial"/>
                        <a:cs typeface="Arial"/>
                      </a:endParaRPr>
                    </a:p>
                  </a:txBody>
                  <a:tcPr marL="0" marR="0" marT="78740" marB="0">
                    <a:lnL w="38100">
                      <a:solidFill>
                        <a:srgbClr val="666666"/>
                      </a:solidFill>
                      <a:prstDash val="solid"/>
                    </a:lnL>
                    <a:lnR w="9525">
                      <a:solidFill>
                        <a:srgbClr val="9E9E9E"/>
                      </a:solidFill>
                      <a:prstDash val="solid"/>
                    </a:lnR>
                    <a:lnT w="9525">
                      <a:solidFill>
                        <a:srgbClr val="9E9E9E"/>
                      </a:solidFill>
                      <a:prstDash val="solid"/>
                    </a:lnT>
                    <a:lnB w="28575">
                      <a:solidFill>
                        <a:srgbClr val="666666"/>
                      </a:solidFill>
                      <a:prstDash val="solid"/>
                    </a:lnB>
                  </a:tcPr>
                </a:tc>
                <a:tc>
                  <a:txBody>
                    <a:bodyPr/>
                    <a:lstStyle/>
                    <a:p>
                      <a:pPr marR="133985" algn="r">
                        <a:lnSpc>
                          <a:spcPct val="100000"/>
                        </a:lnSpc>
                        <a:spcBef>
                          <a:spcPts val="620"/>
                        </a:spcBef>
                      </a:pPr>
                      <a:r>
                        <a:rPr sz="1400" dirty="0">
                          <a:latin typeface="Arial"/>
                          <a:cs typeface="Arial"/>
                        </a:rPr>
                        <a:t>0</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28575">
                      <a:solidFill>
                        <a:srgbClr val="666666"/>
                      </a:solidFill>
                      <a:prstDash val="solid"/>
                    </a:lnB>
                  </a:tcPr>
                </a:tc>
                <a:extLst>
                  <a:ext uri="{0D108BD9-81ED-4DB2-BD59-A6C34878D82A}">
                    <a16:rowId xmlns:a16="http://schemas.microsoft.com/office/drawing/2014/main" val="10001"/>
                  </a:ext>
                </a:extLst>
              </a:tr>
              <a:tr h="391054">
                <a:tc>
                  <a:txBody>
                    <a:bodyPr/>
                    <a:lstStyle/>
                    <a:p>
                      <a:pPr marL="141605">
                        <a:lnSpc>
                          <a:spcPct val="100000"/>
                        </a:lnSpc>
                        <a:spcBef>
                          <a:spcPts val="605"/>
                        </a:spcBef>
                      </a:pPr>
                      <a:r>
                        <a:rPr sz="1400" dirty="0">
                          <a:latin typeface="Arial"/>
                          <a:cs typeface="Arial"/>
                        </a:rPr>
                        <a:t>3</a:t>
                      </a:r>
                      <a:endParaRPr sz="1400">
                        <a:latin typeface="Arial"/>
                        <a:cs typeface="Arial"/>
                      </a:endParaRPr>
                    </a:p>
                  </a:txBody>
                  <a:tcPr marL="0" marR="0" marT="76835" marB="0">
                    <a:lnL w="9525">
                      <a:solidFill>
                        <a:srgbClr val="9E9E9E"/>
                      </a:solidFill>
                      <a:prstDash val="solid"/>
                    </a:lnL>
                    <a:lnR w="9525">
                      <a:solidFill>
                        <a:srgbClr val="9E9E9E"/>
                      </a:solidFill>
                      <a:prstDash val="solid"/>
                    </a:lnR>
                    <a:lnT w="28575">
                      <a:solidFill>
                        <a:srgbClr val="666666"/>
                      </a:solidFill>
                      <a:prstDash val="solid"/>
                    </a:lnT>
                    <a:lnB w="9525">
                      <a:solidFill>
                        <a:srgbClr val="9E9E9E"/>
                      </a:solidFill>
                      <a:prstDash val="solid"/>
                    </a:lnB>
                  </a:tcPr>
                </a:tc>
                <a:tc>
                  <a:txBody>
                    <a:bodyPr/>
                    <a:lstStyle/>
                    <a:p>
                      <a:pPr marR="1905" algn="ctr">
                        <a:lnSpc>
                          <a:spcPct val="100000"/>
                        </a:lnSpc>
                        <a:spcBef>
                          <a:spcPts val="605"/>
                        </a:spcBef>
                      </a:pPr>
                      <a:r>
                        <a:rPr sz="1400" dirty="0">
                          <a:latin typeface="Arial"/>
                          <a:cs typeface="Arial"/>
                        </a:rPr>
                        <a:t>0</a:t>
                      </a:r>
                      <a:endParaRPr sz="1400">
                        <a:latin typeface="Arial"/>
                        <a:cs typeface="Arial"/>
                      </a:endParaRPr>
                    </a:p>
                  </a:txBody>
                  <a:tcPr marL="0" marR="0" marT="76835" marB="0">
                    <a:lnL w="9525">
                      <a:solidFill>
                        <a:srgbClr val="9E9E9E"/>
                      </a:solidFill>
                      <a:prstDash val="solid"/>
                    </a:lnL>
                    <a:lnR w="38100">
                      <a:solidFill>
                        <a:srgbClr val="666666"/>
                      </a:solidFill>
                      <a:prstDash val="solid"/>
                    </a:lnR>
                    <a:lnT w="28575">
                      <a:solidFill>
                        <a:srgbClr val="666666"/>
                      </a:solidFill>
                      <a:prstDash val="solid"/>
                    </a:lnT>
                    <a:lnB w="9525">
                      <a:solidFill>
                        <a:srgbClr val="9E9E9E"/>
                      </a:solidFill>
                      <a:prstDash val="solid"/>
                    </a:lnB>
                  </a:tcPr>
                </a:tc>
                <a:tc>
                  <a:txBody>
                    <a:bodyPr/>
                    <a:lstStyle/>
                    <a:p>
                      <a:pPr marL="131445">
                        <a:lnSpc>
                          <a:spcPct val="100000"/>
                        </a:lnSpc>
                        <a:spcBef>
                          <a:spcPts val="605"/>
                        </a:spcBef>
                      </a:pPr>
                      <a:r>
                        <a:rPr sz="1400" dirty="0">
                          <a:latin typeface="Arial"/>
                          <a:cs typeface="Arial"/>
                        </a:rPr>
                        <a:t>4</a:t>
                      </a:r>
                      <a:endParaRPr sz="1400">
                        <a:latin typeface="Arial"/>
                        <a:cs typeface="Arial"/>
                      </a:endParaRPr>
                    </a:p>
                  </a:txBody>
                  <a:tcPr marL="0" marR="0" marT="76835" marB="0">
                    <a:lnL w="38100">
                      <a:solidFill>
                        <a:srgbClr val="666666"/>
                      </a:solidFill>
                      <a:prstDash val="solid"/>
                    </a:lnL>
                    <a:lnR w="9525">
                      <a:solidFill>
                        <a:srgbClr val="9E9E9E"/>
                      </a:solidFill>
                      <a:prstDash val="solid"/>
                    </a:lnR>
                    <a:lnT w="28575">
                      <a:solidFill>
                        <a:srgbClr val="666666"/>
                      </a:solidFill>
                      <a:prstDash val="solid"/>
                    </a:lnT>
                    <a:lnB w="9525">
                      <a:solidFill>
                        <a:srgbClr val="9E9E9E"/>
                      </a:solidFill>
                      <a:prstDash val="solid"/>
                    </a:lnB>
                  </a:tcPr>
                </a:tc>
                <a:tc>
                  <a:txBody>
                    <a:bodyPr/>
                    <a:lstStyle/>
                    <a:p>
                      <a:pPr marR="133985" algn="r">
                        <a:lnSpc>
                          <a:spcPct val="100000"/>
                        </a:lnSpc>
                        <a:spcBef>
                          <a:spcPts val="605"/>
                        </a:spcBef>
                      </a:pPr>
                      <a:r>
                        <a:rPr sz="1400" dirty="0">
                          <a:latin typeface="Arial"/>
                          <a:cs typeface="Arial"/>
                        </a:rPr>
                        <a:t>0</a:t>
                      </a:r>
                      <a:endParaRPr sz="1400">
                        <a:latin typeface="Arial"/>
                        <a:cs typeface="Arial"/>
                      </a:endParaRPr>
                    </a:p>
                  </a:txBody>
                  <a:tcPr marL="0" marR="0" marT="76835" marB="0">
                    <a:lnL w="9525">
                      <a:solidFill>
                        <a:srgbClr val="9E9E9E"/>
                      </a:solidFill>
                      <a:prstDash val="solid"/>
                    </a:lnL>
                    <a:lnR w="9525">
                      <a:solidFill>
                        <a:srgbClr val="9E9E9E"/>
                      </a:solidFill>
                      <a:prstDash val="solid"/>
                    </a:lnR>
                    <a:lnT w="28575">
                      <a:solidFill>
                        <a:srgbClr val="666666"/>
                      </a:solidFill>
                      <a:prstDash val="solid"/>
                    </a:lnT>
                    <a:lnB w="9525">
                      <a:solidFill>
                        <a:srgbClr val="9E9E9E"/>
                      </a:solidFill>
                      <a:prstDash val="solid"/>
                    </a:lnB>
                  </a:tcPr>
                </a:tc>
                <a:extLst>
                  <a:ext uri="{0D108BD9-81ED-4DB2-BD59-A6C34878D82A}">
                    <a16:rowId xmlns:a16="http://schemas.microsoft.com/office/drawing/2014/main" val="10002"/>
                  </a:ext>
                </a:extLst>
              </a:tr>
              <a:tr h="392399">
                <a:tc>
                  <a:txBody>
                    <a:bodyPr/>
                    <a:lstStyle/>
                    <a:p>
                      <a:pPr marL="141605">
                        <a:lnSpc>
                          <a:spcPct val="100000"/>
                        </a:lnSpc>
                        <a:spcBef>
                          <a:spcPts val="620"/>
                        </a:spcBef>
                      </a:pPr>
                      <a:r>
                        <a:rPr sz="1400" dirty="0">
                          <a:latin typeface="Arial"/>
                          <a:cs typeface="Arial"/>
                        </a:rPr>
                        <a:t>0</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R="1905" algn="ctr">
                        <a:lnSpc>
                          <a:spcPct val="100000"/>
                        </a:lnSpc>
                        <a:spcBef>
                          <a:spcPts val="620"/>
                        </a:spcBef>
                      </a:pPr>
                      <a:r>
                        <a:rPr sz="1400" dirty="0">
                          <a:latin typeface="Arial"/>
                          <a:cs typeface="Arial"/>
                        </a:rPr>
                        <a:t>0</a:t>
                      </a:r>
                      <a:endParaRPr sz="1400">
                        <a:latin typeface="Arial"/>
                        <a:cs typeface="Arial"/>
                      </a:endParaRPr>
                    </a:p>
                  </a:txBody>
                  <a:tcPr marL="0" marR="0" marT="78740" marB="0">
                    <a:lnL w="9525">
                      <a:solidFill>
                        <a:srgbClr val="9E9E9E"/>
                      </a:solidFill>
                      <a:prstDash val="solid"/>
                    </a:lnL>
                    <a:lnR w="38100">
                      <a:solidFill>
                        <a:srgbClr val="666666"/>
                      </a:solidFill>
                      <a:prstDash val="solid"/>
                    </a:lnR>
                    <a:lnT w="9525">
                      <a:solidFill>
                        <a:srgbClr val="9E9E9E"/>
                      </a:solidFill>
                      <a:prstDash val="solid"/>
                    </a:lnT>
                    <a:lnB w="9525">
                      <a:solidFill>
                        <a:srgbClr val="9E9E9E"/>
                      </a:solidFill>
                      <a:prstDash val="solid"/>
                    </a:lnB>
                  </a:tcPr>
                </a:tc>
                <a:tc>
                  <a:txBody>
                    <a:bodyPr/>
                    <a:lstStyle/>
                    <a:p>
                      <a:pPr marL="131445">
                        <a:lnSpc>
                          <a:spcPct val="100000"/>
                        </a:lnSpc>
                        <a:spcBef>
                          <a:spcPts val="620"/>
                        </a:spcBef>
                      </a:pPr>
                      <a:r>
                        <a:rPr sz="1400" dirty="0">
                          <a:latin typeface="Arial"/>
                          <a:cs typeface="Arial"/>
                        </a:rPr>
                        <a:t>0</a:t>
                      </a:r>
                      <a:endParaRPr sz="1400">
                        <a:latin typeface="Arial"/>
                        <a:cs typeface="Arial"/>
                      </a:endParaRPr>
                    </a:p>
                  </a:txBody>
                  <a:tcPr marL="0" marR="0" marT="78740" marB="0">
                    <a:lnL w="38100">
                      <a:solidFill>
                        <a:srgbClr val="666666"/>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dirty="0">
                          <a:latin typeface="Arial"/>
                          <a:cs typeface="Arial"/>
                        </a:rPr>
                        <a:t>0</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bl>
          </a:graphicData>
        </a:graphic>
      </p:graphicFrame>
      <p:sp>
        <p:nvSpPr>
          <p:cNvPr id="19" name="Footer Placeholder 18">
            <a:extLst>
              <a:ext uri="{FF2B5EF4-FFF2-40B4-BE49-F238E27FC236}">
                <a16:creationId xmlns:a16="http://schemas.microsoft.com/office/drawing/2014/main" id="{A77B913E-7C64-442F-A425-4A85BF7D3212}"/>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C2E80-B0C2-4CCC-A8A1-EE77643F7071}"/>
              </a:ext>
            </a:extLst>
          </p:cNvPr>
          <p:cNvSpPr>
            <a:spLocks noGrp="1"/>
          </p:cNvSpPr>
          <p:nvPr>
            <p:ph type="title"/>
          </p:nvPr>
        </p:nvSpPr>
        <p:spPr/>
        <p:txBody>
          <a:bodyPr/>
          <a:lstStyle/>
          <a:p>
            <a:r>
              <a:rPr lang="en-US"/>
              <a:t>Haar like feature</a:t>
            </a:r>
          </a:p>
        </p:txBody>
      </p:sp>
      <p:sp>
        <p:nvSpPr>
          <p:cNvPr id="3" name="Content Placeholder 2">
            <a:extLst>
              <a:ext uri="{FF2B5EF4-FFF2-40B4-BE49-F238E27FC236}">
                <a16:creationId xmlns:a16="http://schemas.microsoft.com/office/drawing/2014/main" id="{17DD2158-84CF-40D8-A6C8-F0F4A9E2FC50}"/>
              </a:ext>
            </a:extLst>
          </p:cNvPr>
          <p:cNvSpPr>
            <a:spLocks noGrp="1"/>
          </p:cNvSpPr>
          <p:nvPr>
            <p:ph idx="1"/>
          </p:nvPr>
        </p:nvSpPr>
        <p:spPr/>
        <p:txBody>
          <a:bodyPr/>
          <a:lstStyle/>
          <a:p>
            <a:endParaRPr lang="en-US"/>
          </a:p>
        </p:txBody>
      </p:sp>
      <p:pic>
        <p:nvPicPr>
          <p:cNvPr id="2050" name="Picture 2" descr="Haar-Like Features in Face Detection With Python - YouTube">
            <a:extLst>
              <a:ext uri="{FF2B5EF4-FFF2-40B4-BE49-F238E27FC236}">
                <a16:creationId xmlns:a16="http://schemas.microsoft.com/office/drawing/2014/main" id="{75118ECB-846D-4C10-A388-6F0DDDD79DAA}"/>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982980" y="2038350"/>
            <a:ext cx="2255573" cy="184546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715ECC2-B95F-4ACF-AB4C-A61EB148BF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00600" y="1428750"/>
            <a:ext cx="3510263" cy="2792009"/>
          </a:xfrm>
          <a:prstGeom prst="rect">
            <a:avLst/>
          </a:prstGeom>
        </p:spPr>
      </p:pic>
      <p:sp>
        <p:nvSpPr>
          <p:cNvPr id="5" name="Footer Placeholder 4">
            <a:extLst>
              <a:ext uri="{FF2B5EF4-FFF2-40B4-BE49-F238E27FC236}">
                <a16:creationId xmlns:a16="http://schemas.microsoft.com/office/drawing/2014/main" id="{FD988D09-E7D1-4391-89D4-B32B0BCCD8AA}"/>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379304994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2950" y="280697"/>
            <a:ext cx="6459855" cy="443711"/>
          </a:xfrm>
          <a:prstGeom prst="rect">
            <a:avLst/>
          </a:prstGeom>
        </p:spPr>
        <p:txBody>
          <a:bodyPr vert="horz" wrap="square" lIns="0" tIns="12700" rIns="0" bIns="0" rtlCol="0">
            <a:spAutoFit/>
          </a:bodyPr>
          <a:lstStyle/>
          <a:p>
            <a:pPr marL="12700">
              <a:lnSpc>
                <a:spcPct val="100000"/>
              </a:lnSpc>
              <a:spcBef>
                <a:spcPts val="100"/>
              </a:spcBef>
            </a:pPr>
            <a:r>
              <a:rPr sz="2800" spc="-5" dirty="0"/>
              <a:t>In-Network upsampling: </a:t>
            </a:r>
            <a:r>
              <a:rPr sz="2800" dirty="0"/>
              <a:t>“Max</a:t>
            </a:r>
            <a:r>
              <a:rPr sz="2800" spc="-95" dirty="0"/>
              <a:t> </a:t>
            </a:r>
            <a:r>
              <a:rPr sz="2800" spc="-5" dirty="0"/>
              <a:t>Unpooling”</a:t>
            </a:r>
          </a:p>
        </p:txBody>
      </p:sp>
      <p:sp>
        <p:nvSpPr>
          <p:cNvPr id="3" name="object 3"/>
          <p:cNvSpPr txBox="1"/>
          <p:nvPr/>
        </p:nvSpPr>
        <p:spPr>
          <a:xfrm>
            <a:off x="745190" y="3100513"/>
            <a:ext cx="902969"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Input: </a:t>
            </a:r>
            <a:r>
              <a:rPr sz="1400" dirty="0">
                <a:latin typeface="Arial"/>
                <a:cs typeface="Arial"/>
              </a:rPr>
              <a:t>4 x</a:t>
            </a:r>
            <a:r>
              <a:rPr sz="1400" spc="-100" dirty="0">
                <a:latin typeface="Arial"/>
                <a:cs typeface="Arial"/>
              </a:rPr>
              <a:t> </a:t>
            </a:r>
            <a:r>
              <a:rPr sz="1400" dirty="0">
                <a:latin typeface="Arial"/>
                <a:cs typeface="Arial"/>
              </a:rPr>
              <a:t>4</a:t>
            </a:r>
            <a:endParaRPr sz="1400">
              <a:latin typeface="Arial"/>
              <a:cs typeface="Arial"/>
            </a:endParaRPr>
          </a:p>
        </p:txBody>
      </p:sp>
      <p:sp>
        <p:nvSpPr>
          <p:cNvPr id="4" name="object 4"/>
          <p:cNvSpPr txBox="1"/>
          <p:nvPr/>
        </p:nvSpPr>
        <p:spPr>
          <a:xfrm>
            <a:off x="2132074" y="1904837"/>
            <a:ext cx="471170" cy="238760"/>
          </a:xfrm>
          <a:prstGeom prst="rect">
            <a:avLst/>
          </a:prstGeom>
        </p:spPr>
        <p:txBody>
          <a:bodyPr vert="horz" wrap="square" lIns="0" tIns="12700" rIns="0" bIns="0" rtlCol="0">
            <a:spAutoFit/>
          </a:bodyPr>
          <a:lstStyle/>
          <a:p>
            <a:pPr marL="12700">
              <a:lnSpc>
                <a:spcPct val="100000"/>
              </a:lnSpc>
              <a:spcBef>
                <a:spcPts val="100"/>
              </a:spcBef>
              <a:tabLst>
                <a:tab pos="457834" algn="l"/>
              </a:tabLst>
            </a:pPr>
            <a:r>
              <a:rPr sz="1400" u="sng" dirty="0">
                <a:uFill>
                  <a:solidFill>
                    <a:srgbClr val="666666"/>
                  </a:solidFill>
                </a:uFill>
                <a:latin typeface="Times New Roman"/>
                <a:cs typeface="Times New Roman"/>
              </a:rPr>
              <a:t> 	</a:t>
            </a:r>
            <a:endParaRPr sz="1400">
              <a:latin typeface="Times New Roman"/>
              <a:cs typeface="Times New Roman"/>
            </a:endParaRPr>
          </a:p>
        </p:txBody>
      </p:sp>
      <p:graphicFrame>
        <p:nvGraphicFramePr>
          <p:cNvPr id="5" name="object 5"/>
          <p:cNvGraphicFramePr>
            <a:graphicFrameLocks noGrp="1"/>
          </p:cNvGraphicFramePr>
          <p:nvPr/>
        </p:nvGraphicFramePr>
        <p:xfrm>
          <a:off x="5572662" y="1769112"/>
          <a:ext cx="765810" cy="784798"/>
        </p:xfrm>
        <a:graphic>
          <a:graphicData uri="http://schemas.openxmlformats.org/drawingml/2006/table">
            <a:tbl>
              <a:tblPr firstRow="1" bandRow="1">
                <a:tableStyleId>{2D5ABB26-0587-4C30-8999-92F81FD0307C}</a:tableStyleId>
              </a:tblPr>
              <a:tblGrid>
                <a:gridCol w="382905">
                  <a:extLst>
                    <a:ext uri="{9D8B030D-6E8A-4147-A177-3AD203B41FA5}">
                      <a16:colId xmlns:a16="http://schemas.microsoft.com/office/drawing/2014/main" val="20000"/>
                    </a:ext>
                  </a:extLst>
                </a:gridCol>
                <a:gridCol w="382905">
                  <a:extLst>
                    <a:ext uri="{9D8B030D-6E8A-4147-A177-3AD203B41FA5}">
                      <a16:colId xmlns:a16="http://schemas.microsoft.com/office/drawing/2014/main" val="20001"/>
                    </a:ext>
                  </a:extLst>
                </a:gridCol>
              </a:tblGrid>
              <a:tr h="392399">
                <a:tc>
                  <a:txBody>
                    <a:bodyPr/>
                    <a:lstStyle/>
                    <a:p>
                      <a:pPr marR="133985" algn="r">
                        <a:lnSpc>
                          <a:spcPct val="100000"/>
                        </a:lnSpc>
                        <a:spcBef>
                          <a:spcPts val="620"/>
                        </a:spcBef>
                      </a:pPr>
                      <a:r>
                        <a:rPr sz="1400" dirty="0">
                          <a:latin typeface="Arial"/>
                          <a:cs typeface="Arial"/>
                        </a:rPr>
                        <a:t>1</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0"/>
                        </a:spcBef>
                      </a:pPr>
                      <a:r>
                        <a:rPr sz="1400" dirty="0">
                          <a:latin typeface="Arial"/>
                          <a:cs typeface="Arial"/>
                        </a:rPr>
                        <a:t>2</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392399">
                <a:tc>
                  <a:txBody>
                    <a:bodyPr/>
                    <a:lstStyle/>
                    <a:p>
                      <a:pPr marR="133985" algn="r">
                        <a:lnSpc>
                          <a:spcPct val="100000"/>
                        </a:lnSpc>
                        <a:spcBef>
                          <a:spcPts val="620"/>
                        </a:spcBef>
                      </a:pPr>
                      <a:r>
                        <a:rPr sz="1400" dirty="0">
                          <a:latin typeface="Arial"/>
                          <a:cs typeface="Arial"/>
                        </a:rPr>
                        <a:t>3</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0"/>
                        </a:spcBef>
                      </a:pPr>
                      <a:r>
                        <a:rPr sz="1400" dirty="0">
                          <a:latin typeface="Arial"/>
                          <a:cs typeface="Arial"/>
                        </a:rPr>
                        <a:t>4</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bl>
          </a:graphicData>
        </a:graphic>
      </p:graphicFrame>
      <p:sp>
        <p:nvSpPr>
          <p:cNvPr id="6" name="object 6"/>
          <p:cNvSpPr txBox="1"/>
          <p:nvPr/>
        </p:nvSpPr>
        <p:spPr>
          <a:xfrm>
            <a:off x="6551675" y="1839788"/>
            <a:ext cx="471170" cy="238760"/>
          </a:xfrm>
          <a:prstGeom prst="rect">
            <a:avLst/>
          </a:prstGeom>
        </p:spPr>
        <p:txBody>
          <a:bodyPr vert="horz" wrap="square" lIns="0" tIns="12700" rIns="0" bIns="0" rtlCol="0">
            <a:spAutoFit/>
          </a:bodyPr>
          <a:lstStyle/>
          <a:p>
            <a:pPr marL="12700">
              <a:lnSpc>
                <a:spcPct val="100000"/>
              </a:lnSpc>
              <a:spcBef>
                <a:spcPts val="100"/>
              </a:spcBef>
              <a:tabLst>
                <a:tab pos="457834" algn="l"/>
              </a:tabLst>
            </a:pPr>
            <a:r>
              <a:rPr sz="1400" u="sng" dirty="0">
                <a:uFill>
                  <a:solidFill>
                    <a:srgbClr val="666666"/>
                  </a:solidFill>
                </a:uFill>
                <a:latin typeface="Times New Roman"/>
                <a:cs typeface="Times New Roman"/>
              </a:rPr>
              <a:t> 	</a:t>
            </a:r>
            <a:endParaRPr sz="1400">
              <a:latin typeface="Times New Roman"/>
              <a:cs typeface="Times New Roman"/>
            </a:endParaRPr>
          </a:p>
        </p:txBody>
      </p:sp>
      <p:sp>
        <p:nvSpPr>
          <p:cNvPr id="7" name="object 7"/>
          <p:cNvSpPr txBox="1"/>
          <p:nvPr/>
        </p:nvSpPr>
        <p:spPr>
          <a:xfrm>
            <a:off x="5507964" y="3067212"/>
            <a:ext cx="902969"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Input: </a:t>
            </a:r>
            <a:r>
              <a:rPr sz="1400" dirty="0">
                <a:latin typeface="Arial"/>
                <a:cs typeface="Arial"/>
              </a:rPr>
              <a:t>2 x</a:t>
            </a:r>
            <a:r>
              <a:rPr sz="1400" spc="-100" dirty="0">
                <a:latin typeface="Arial"/>
                <a:cs typeface="Arial"/>
              </a:rPr>
              <a:t> </a:t>
            </a:r>
            <a:r>
              <a:rPr sz="1400" dirty="0">
                <a:latin typeface="Arial"/>
                <a:cs typeface="Arial"/>
              </a:rPr>
              <a:t>2</a:t>
            </a:r>
            <a:endParaRPr sz="1400">
              <a:latin typeface="Arial"/>
              <a:cs typeface="Arial"/>
            </a:endParaRPr>
          </a:p>
        </p:txBody>
      </p:sp>
      <p:sp>
        <p:nvSpPr>
          <p:cNvPr id="8" name="object 8"/>
          <p:cNvSpPr txBox="1"/>
          <p:nvPr/>
        </p:nvSpPr>
        <p:spPr>
          <a:xfrm>
            <a:off x="7432754" y="3067212"/>
            <a:ext cx="104140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Output: </a:t>
            </a:r>
            <a:r>
              <a:rPr sz="1400" dirty="0">
                <a:latin typeface="Arial"/>
                <a:cs typeface="Arial"/>
              </a:rPr>
              <a:t>4 x</a:t>
            </a:r>
            <a:r>
              <a:rPr sz="1400" spc="-100" dirty="0">
                <a:latin typeface="Arial"/>
                <a:cs typeface="Arial"/>
              </a:rPr>
              <a:t> </a:t>
            </a:r>
            <a:r>
              <a:rPr sz="1400" dirty="0">
                <a:latin typeface="Arial"/>
                <a:cs typeface="Arial"/>
              </a:rPr>
              <a:t>4</a:t>
            </a:r>
            <a:endParaRPr sz="1400">
              <a:latin typeface="Arial"/>
              <a:cs typeface="Arial"/>
            </a:endParaRPr>
          </a:p>
        </p:txBody>
      </p:sp>
      <p:graphicFrame>
        <p:nvGraphicFramePr>
          <p:cNvPr id="9" name="object 9"/>
          <p:cNvGraphicFramePr>
            <a:graphicFrameLocks noGrp="1"/>
          </p:cNvGraphicFramePr>
          <p:nvPr/>
        </p:nvGraphicFramePr>
        <p:xfrm>
          <a:off x="7183712" y="1408462"/>
          <a:ext cx="1531619" cy="1569596"/>
        </p:xfrm>
        <a:graphic>
          <a:graphicData uri="http://schemas.openxmlformats.org/drawingml/2006/table">
            <a:tbl>
              <a:tblPr firstRow="1" bandRow="1">
                <a:tableStyleId>{2D5ABB26-0587-4C30-8999-92F81FD0307C}</a:tableStyleId>
              </a:tblPr>
              <a:tblGrid>
                <a:gridCol w="382905">
                  <a:extLst>
                    <a:ext uri="{9D8B030D-6E8A-4147-A177-3AD203B41FA5}">
                      <a16:colId xmlns:a16="http://schemas.microsoft.com/office/drawing/2014/main" val="20000"/>
                    </a:ext>
                  </a:extLst>
                </a:gridCol>
                <a:gridCol w="382905">
                  <a:extLst>
                    <a:ext uri="{9D8B030D-6E8A-4147-A177-3AD203B41FA5}">
                      <a16:colId xmlns:a16="http://schemas.microsoft.com/office/drawing/2014/main" val="20001"/>
                    </a:ext>
                  </a:extLst>
                </a:gridCol>
                <a:gridCol w="382904">
                  <a:extLst>
                    <a:ext uri="{9D8B030D-6E8A-4147-A177-3AD203B41FA5}">
                      <a16:colId xmlns:a16="http://schemas.microsoft.com/office/drawing/2014/main" val="20002"/>
                    </a:ext>
                  </a:extLst>
                </a:gridCol>
                <a:gridCol w="382905">
                  <a:extLst>
                    <a:ext uri="{9D8B030D-6E8A-4147-A177-3AD203B41FA5}">
                      <a16:colId xmlns:a16="http://schemas.microsoft.com/office/drawing/2014/main" val="20003"/>
                    </a:ext>
                  </a:extLst>
                </a:gridCol>
              </a:tblGrid>
              <a:tr h="392399">
                <a:tc>
                  <a:txBody>
                    <a:bodyPr/>
                    <a:lstStyle/>
                    <a:p>
                      <a:pPr marL="141605">
                        <a:lnSpc>
                          <a:spcPct val="100000"/>
                        </a:lnSpc>
                        <a:spcBef>
                          <a:spcPts val="620"/>
                        </a:spcBef>
                      </a:pPr>
                      <a:r>
                        <a:rPr sz="1400" dirty="0">
                          <a:latin typeface="Arial"/>
                          <a:cs typeface="Arial"/>
                        </a:rPr>
                        <a:t>0</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0"/>
                        </a:spcBef>
                      </a:pPr>
                      <a:r>
                        <a:rPr sz="1400" dirty="0">
                          <a:latin typeface="Arial"/>
                          <a:cs typeface="Arial"/>
                        </a:rPr>
                        <a:t>0</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141605">
                        <a:lnSpc>
                          <a:spcPct val="100000"/>
                        </a:lnSpc>
                        <a:spcBef>
                          <a:spcPts val="620"/>
                        </a:spcBef>
                      </a:pPr>
                      <a:r>
                        <a:rPr sz="1400" dirty="0">
                          <a:latin typeface="Arial"/>
                          <a:cs typeface="Arial"/>
                        </a:rPr>
                        <a:t>2</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D9D1E9"/>
                    </a:solidFill>
                  </a:tcPr>
                </a:tc>
                <a:tc>
                  <a:txBody>
                    <a:bodyPr/>
                    <a:lstStyle/>
                    <a:p>
                      <a:pPr marR="133985" algn="r">
                        <a:lnSpc>
                          <a:spcPct val="100000"/>
                        </a:lnSpc>
                        <a:spcBef>
                          <a:spcPts val="620"/>
                        </a:spcBef>
                      </a:pPr>
                      <a:r>
                        <a:rPr sz="1400" dirty="0">
                          <a:latin typeface="Arial"/>
                          <a:cs typeface="Arial"/>
                        </a:rPr>
                        <a:t>0</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392399">
                <a:tc>
                  <a:txBody>
                    <a:bodyPr/>
                    <a:lstStyle/>
                    <a:p>
                      <a:pPr marL="141605">
                        <a:lnSpc>
                          <a:spcPct val="100000"/>
                        </a:lnSpc>
                        <a:spcBef>
                          <a:spcPts val="620"/>
                        </a:spcBef>
                      </a:pPr>
                      <a:r>
                        <a:rPr sz="1400" dirty="0">
                          <a:latin typeface="Arial"/>
                          <a:cs typeface="Arial"/>
                        </a:rPr>
                        <a:t>0</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0"/>
                        </a:spcBef>
                      </a:pPr>
                      <a:r>
                        <a:rPr sz="1400" dirty="0">
                          <a:latin typeface="Arial"/>
                          <a:cs typeface="Arial"/>
                        </a:rPr>
                        <a:t>1</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C9DAF7"/>
                    </a:solidFill>
                  </a:tcPr>
                </a:tc>
                <a:tc>
                  <a:txBody>
                    <a:bodyPr/>
                    <a:lstStyle/>
                    <a:p>
                      <a:pPr marL="141605">
                        <a:lnSpc>
                          <a:spcPct val="100000"/>
                        </a:lnSpc>
                        <a:spcBef>
                          <a:spcPts val="620"/>
                        </a:spcBef>
                      </a:pPr>
                      <a:r>
                        <a:rPr sz="1400" dirty="0">
                          <a:latin typeface="Arial"/>
                          <a:cs typeface="Arial"/>
                        </a:rPr>
                        <a:t>0</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R="133985" algn="r">
                        <a:lnSpc>
                          <a:spcPct val="100000"/>
                        </a:lnSpc>
                        <a:spcBef>
                          <a:spcPts val="620"/>
                        </a:spcBef>
                      </a:pPr>
                      <a:r>
                        <a:rPr sz="1400" dirty="0">
                          <a:latin typeface="Arial"/>
                          <a:cs typeface="Arial"/>
                        </a:rPr>
                        <a:t>0</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392399">
                <a:tc>
                  <a:txBody>
                    <a:bodyPr/>
                    <a:lstStyle/>
                    <a:p>
                      <a:pPr marL="141605">
                        <a:lnSpc>
                          <a:spcPct val="100000"/>
                        </a:lnSpc>
                        <a:spcBef>
                          <a:spcPts val="615"/>
                        </a:spcBef>
                      </a:pPr>
                      <a:r>
                        <a:rPr sz="1400" dirty="0">
                          <a:latin typeface="Arial"/>
                          <a:cs typeface="Arial"/>
                        </a:rPr>
                        <a:t>0</a:t>
                      </a:r>
                      <a:endParaRPr sz="1400">
                        <a:latin typeface="Arial"/>
                        <a:cs typeface="Arial"/>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15"/>
                        </a:spcBef>
                      </a:pPr>
                      <a:r>
                        <a:rPr sz="1400" dirty="0">
                          <a:latin typeface="Arial"/>
                          <a:cs typeface="Arial"/>
                        </a:rPr>
                        <a:t>0</a:t>
                      </a:r>
                      <a:endParaRPr sz="1400">
                        <a:latin typeface="Arial"/>
                        <a:cs typeface="Arial"/>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141605">
                        <a:lnSpc>
                          <a:spcPct val="100000"/>
                        </a:lnSpc>
                        <a:spcBef>
                          <a:spcPts val="615"/>
                        </a:spcBef>
                      </a:pPr>
                      <a:r>
                        <a:rPr sz="1400" dirty="0">
                          <a:latin typeface="Arial"/>
                          <a:cs typeface="Arial"/>
                        </a:rPr>
                        <a:t>0</a:t>
                      </a:r>
                      <a:endParaRPr sz="1400">
                        <a:latin typeface="Arial"/>
                        <a:cs typeface="Arial"/>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R="133985" algn="r">
                        <a:lnSpc>
                          <a:spcPct val="100000"/>
                        </a:lnSpc>
                        <a:spcBef>
                          <a:spcPts val="615"/>
                        </a:spcBef>
                      </a:pPr>
                      <a:r>
                        <a:rPr sz="1400" dirty="0">
                          <a:latin typeface="Arial"/>
                          <a:cs typeface="Arial"/>
                        </a:rPr>
                        <a:t>0</a:t>
                      </a:r>
                      <a:endParaRPr sz="1400">
                        <a:latin typeface="Arial"/>
                        <a:cs typeface="Arial"/>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392399">
                <a:tc>
                  <a:txBody>
                    <a:bodyPr/>
                    <a:lstStyle/>
                    <a:p>
                      <a:pPr marL="141605">
                        <a:lnSpc>
                          <a:spcPct val="100000"/>
                        </a:lnSpc>
                        <a:spcBef>
                          <a:spcPts val="620"/>
                        </a:spcBef>
                      </a:pPr>
                      <a:r>
                        <a:rPr sz="1400" dirty="0">
                          <a:latin typeface="Arial"/>
                          <a:cs typeface="Arial"/>
                        </a:rPr>
                        <a:t>3</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D9EAD3"/>
                    </a:solidFill>
                  </a:tcPr>
                </a:tc>
                <a:tc>
                  <a:txBody>
                    <a:bodyPr/>
                    <a:lstStyle/>
                    <a:p>
                      <a:pPr algn="ctr">
                        <a:lnSpc>
                          <a:spcPct val="100000"/>
                        </a:lnSpc>
                        <a:spcBef>
                          <a:spcPts val="620"/>
                        </a:spcBef>
                      </a:pPr>
                      <a:r>
                        <a:rPr sz="1400" dirty="0">
                          <a:latin typeface="Arial"/>
                          <a:cs typeface="Arial"/>
                        </a:rPr>
                        <a:t>0</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141605">
                        <a:lnSpc>
                          <a:spcPct val="100000"/>
                        </a:lnSpc>
                        <a:spcBef>
                          <a:spcPts val="620"/>
                        </a:spcBef>
                      </a:pPr>
                      <a:r>
                        <a:rPr sz="1400" dirty="0">
                          <a:latin typeface="Arial"/>
                          <a:cs typeface="Arial"/>
                        </a:rPr>
                        <a:t>0</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dirty="0">
                          <a:latin typeface="Arial"/>
                          <a:cs typeface="Arial"/>
                        </a:rPr>
                        <a:t>4</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4CCCC"/>
                    </a:solidFill>
                  </a:tcPr>
                </a:tc>
                <a:extLst>
                  <a:ext uri="{0D108BD9-81ED-4DB2-BD59-A6C34878D82A}">
                    <a16:rowId xmlns:a16="http://schemas.microsoft.com/office/drawing/2014/main" val="10003"/>
                  </a:ext>
                </a:extLst>
              </a:tr>
            </a:tbl>
          </a:graphicData>
        </a:graphic>
      </p:graphicFrame>
      <p:sp>
        <p:nvSpPr>
          <p:cNvPr id="10" name="object 10"/>
          <p:cNvSpPr txBox="1"/>
          <p:nvPr/>
        </p:nvSpPr>
        <p:spPr>
          <a:xfrm>
            <a:off x="5572349" y="998463"/>
            <a:ext cx="1496060" cy="657860"/>
          </a:xfrm>
          <a:prstGeom prst="rect">
            <a:avLst/>
          </a:prstGeom>
        </p:spPr>
        <p:txBody>
          <a:bodyPr vert="horz" wrap="square" lIns="0" tIns="22860" rIns="0" bIns="0" rtlCol="0">
            <a:spAutoFit/>
          </a:bodyPr>
          <a:lstStyle/>
          <a:p>
            <a:pPr marL="12700" marR="5080">
              <a:lnSpc>
                <a:spcPts val="1650"/>
              </a:lnSpc>
              <a:spcBef>
                <a:spcPts val="180"/>
              </a:spcBef>
            </a:pPr>
            <a:r>
              <a:rPr sz="1400" b="1" dirty="0">
                <a:latin typeface="Arial"/>
                <a:cs typeface="Arial"/>
              </a:rPr>
              <a:t>Max </a:t>
            </a:r>
            <a:r>
              <a:rPr sz="1400" b="1" spc="-5" dirty="0">
                <a:latin typeface="Arial"/>
                <a:cs typeface="Arial"/>
              </a:rPr>
              <a:t>Unpooling  </a:t>
            </a:r>
            <a:r>
              <a:rPr sz="1400" spc="-5" dirty="0">
                <a:latin typeface="Arial"/>
                <a:cs typeface="Arial"/>
              </a:rPr>
              <a:t>Use positions</a:t>
            </a:r>
            <a:r>
              <a:rPr sz="1400" spc="-90" dirty="0">
                <a:latin typeface="Arial"/>
                <a:cs typeface="Arial"/>
              </a:rPr>
              <a:t> </a:t>
            </a:r>
            <a:r>
              <a:rPr sz="1400" spc="-5" dirty="0">
                <a:latin typeface="Arial"/>
                <a:cs typeface="Arial"/>
              </a:rPr>
              <a:t>from  pooling</a:t>
            </a:r>
            <a:r>
              <a:rPr sz="1400" spc="-15" dirty="0">
                <a:latin typeface="Arial"/>
                <a:cs typeface="Arial"/>
              </a:rPr>
              <a:t> </a:t>
            </a:r>
            <a:r>
              <a:rPr sz="1400" spc="-5" dirty="0">
                <a:latin typeface="Arial"/>
                <a:cs typeface="Arial"/>
              </a:rPr>
              <a:t>layer</a:t>
            </a:r>
            <a:endParaRPr sz="1400">
              <a:latin typeface="Arial"/>
              <a:cs typeface="Arial"/>
            </a:endParaRPr>
          </a:p>
        </p:txBody>
      </p:sp>
      <p:sp>
        <p:nvSpPr>
          <p:cNvPr id="11" name="object 11"/>
          <p:cNvSpPr/>
          <p:nvPr/>
        </p:nvSpPr>
        <p:spPr>
          <a:xfrm>
            <a:off x="6967725" y="2145417"/>
            <a:ext cx="43815" cy="31750"/>
          </a:xfrm>
          <a:custGeom>
            <a:avLst/>
            <a:gdLst/>
            <a:ahLst/>
            <a:cxnLst/>
            <a:rect l="l" t="t" r="r" b="b"/>
            <a:pathLst>
              <a:path w="43815" h="31750">
                <a:moveTo>
                  <a:pt x="0" y="31465"/>
                </a:moveTo>
                <a:lnTo>
                  <a:pt x="0" y="0"/>
                </a:lnTo>
                <a:lnTo>
                  <a:pt x="43224" y="15732"/>
                </a:lnTo>
                <a:lnTo>
                  <a:pt x="0" y="31465"/>
                </a:lnTo>
                <a:close/>
              </a:path>
            </a:pathLst>
          </a:custGeom>
          <a:solidFill>
            <a:srgbClr val="666666"/>
          </a:solidFill>
        </p:spPr>
        <p:txBody>
          <a:bodyPr wrap="square" lIns="0" tIns="0" rIns="0" bIns="0" rtlCol="0"/>
          <a:lstStyle/>
          <a:p>
            <a:endParaRPr/>
          </a:p>
        </p:txBody>
      </p:sp>
      <p:sp>
        <p:nvSpPr>
          <p:cNvPr id="12" name="object 12"/>
          <p:cNvSpPr/>
          <p:nvPr/>
        </p:nvSpPr>
        <p:spPr>
          <a:xfrm>
            <a:off x="6967725" y="2145417"/>
            <a:ext cx="43815" cy="31750"/>
          </a:xfrm>
          <a:custGeom>
            <a:avLst/>
            <a:gdLst/>
            <a:ahLst/>
            <a:cxnLst/>
            <a:rect l="l" t="t" r="r" b="b"/>
            <a:pathLst>
              <a:path w="43815" h="31750">
                <a:moveTo>
                  <a:pt x="0" y="31465"/>
                </a:moveTo>
                <a:lnTo>
                  <a:pt x="43224" y="15732"/>
                </a:lnTo>
                <a:lnTo>
                  <a:pt x="0" y="0"/>
                </a:lnTo>
                <a:lnTo>
                  <a:pt x="0" y="31465"/>
                </a:lnTo>
                <a:close/>
              </a:path>
            </a:pathLst>
          </a:custGeom>
          <a:ln w="9524">
            <a:solidFill>
              <a:srgbClr val="666666"/>
            </a:solidFill>
          </a:ln>
        </p:spPr>
        <p:txBody>
          <a:bodyPr wrap="square" lIns="0" tIns="0" rIns="0" bIns="0" rtlCol="0"/>
          <a:lstStyle/>
          <a:p>
            <a:endParaRPr/>
          </a:p>
        </p:txBody>
      </p:sp>
      <p:graphicFrame>
        <p:nvGraphicFramePr>
          <p:cNvPr id="13" name="object 13"/>
          <p:cNvGraphicFramePr>
            <a:graphicFrameLocks noGrp="1"/>
          </p:cNvGraphicFramePr>
          <p:nvPr/>
        </p:nvGraphicFramePr>
        <p:xfrm>
          <a:off x="2677062" y="1845312"/>
          <a:ext cx="765810" cy="784798"/>
        </p:xfrm>
        <a:graphic>
          <a:graphicData uri="http://schemas.openxmlformats.org/drawingml/2006/table">
            <a:tbl>
              <a:tblPr firstRow="1" bandRow="1">
                <a:tableStyleId>{2D5ABB26-0587-4C30-8999-92F81FD0307C}</a:tableStyleId>
              </a:tblPr>
              <a:tblGrid>
                <a:gridCol w="382905">
                  <a:extLst>
                    <a:ext uri="{9D8B030D-6E8A-4147-A177-3AD203B41FA5}">
                      <a16:colId xmlns:a16="http://schemas.microsoft.com/office/drawing/2014/main" val="20000"/>
                    </a:ext>
                  </a:extLst>
                </a:gridCol>
                <a:gridCol w="382905">
                  <a:extLst>
                    <a:ext uri="{9D8B030D-6E8A-4147-A177-3AD203B41FA5}">
                      <a16:colId xmlns:a16="http://schemas.microsoft.com/office/drawing/2014/main" val="20001"/>
                    </a:ext>
                  </a:extLst>
                </a:gridCol>
              </a:tblGrid>
              <a:tr h="392399">
                <a:tc>
                  <a:txBody>
                    <a:bodyPr/>
                    <a:lstStyle/>
                    <a:p>
                      <a:pPr marR="133985" algn="r">
                        <a:lnSpc>
                          <a:spcPct val="100000"/>
                        </a:lnSpc>
                        <a:spcBef>
                          <a:spcPts val="620"/>
                        </a:spcBef>
                      </a:pPr>
                      <a:r>
                        <a:rPr sz="1400" dirty="0">
                          <a:latin typeface="Arial"/>
                          <a:cs typeface="Arial"/>
                        </a:rPr>
                        <a:t>5</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0"/>
                        </a:spcBef>
                      </a:pPr>
                      <a:r>
                        <a:rPr sz="1400" dirty="0">
                          <a:latin typeface="Arial"/>
                          <a:cs typeface="Arial"/>
                        </a:rPr>
                        <a:t>6</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392399">
                <a:tc>
                  <a:txBody>
                    <a:bodyPr/>
                    <a:lstStyle/>
                    <a:p>
                      <a:pPr marR="133985" algn="r">
                        <a:lnSpc>
                          <a:spcPct val="100000"/>
                        </a:lnSpc>
                        <a:spcBef>
                          <a:spcPts val="620"/>
                        </a:spcBef>
                      </a:pPr>
                      <a:r>
                        <a:rPr sz="1400" dirty="0">
                          <a:latin typeface="Arial"/>
                          <a:cs typeface="Arial"/>
                        </a:rPr>
                        <a:t>7</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0"/>
                        </a:spcBef>
                      </a:pPr>
                      <a:r>
                        <a:rPr sz="1400" dirty="0">
                          <a:latin typeface="Arial"/>
                          <a:cs typeface="Arial"/>
                        </a:rPr>
                        <a:t>8</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bl>
          </a:graphicData>
        </a:graphic>
      </p:graphicFrame>
      <p:sp>
        <p:nvSpPr>
          <p:cNvPr id="14" name="object 14"/>
          <p:cNvSpPr/>
          <p:nvPr/>
        </p:nvSpPr>
        <p:spPr>
          <a:xfrm>
            <a:off x="2548124" y="2221617"/>
            <a:ext cx="43815" cy="31750"/>
          </a:xfrm>
          <a:custGeom>
            <a:avLst/>
            <a:gdLst/>
            <a:ahLst/>
            <a:cxnLst/>
            <a:rect l="l" t="t" r="r" b="b"/>
            <a:pathLst>
              <a:path w="43814" h="31750">
                <a:moveTo>
                  <a:pt x="0" y="31465"/>
                </a:moveTo>
                <a:lnTo>
                  <a:pt x="0" y="0"/>
                </a:lnTo>
                <a:lnTo>
                  <a:pt x="43225" y="15732"/>
                </a:lnTo>
                <a:lnTo>
                  <a:pt x="0" y="31465"/>
                </a:lnTo>
                <a:close/>
              </a:path>
            </a:pathLst>
          </a:custGeom>
          <a:solidFill>
            <a:srgbClr val="666666"/>
          </a:solidFill>
        </p:spPr>
        <p:txBody>
          <a:bodyPr wrap="square" lIns="0" tIns="0" rIns="0" bIns="0" rtlCol="0"/>
          <a:lstStyle/>
          <a:p>
            <a:endParaRPr/>
          </a:p>
        </p:txBody>
      </p:sp>
      <p:sp>
        <p:nvSpPr>
          <p:cNvPr id="15" name="object 15"/>
          <p:cNvSpPr/>
          <p:nvPr/>
        </p:nvSpPr>
        <p:spPr>
          <a:xfrm>
            <a:off x="2548125" y="222161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666666"/>
            </a:solidFill>
          </a:ln>
        </p:spPr>
        <p:txBody>
          <a:bodyPr wrap="square" lIns="0" tIns="0" rIns="0" bIns="0" rtlCol="0"/>
          <a:lstStyle/>
          <a:p>
            <a:endParaRPr/>
          </a:p>
        </p:txBody>
      </p:sp>
      <p:graphicFrame>
        <p:nvGraphicFramePr>
          <p:cNvPr id="16" name="object 16"/>
          <p:cNvGraphicFramePr>
            <a:graphicFrameLocks noGrp="1"/>
          </p:cNvGraphicFramePr>
          <p:nvPr/>
        </p:nvGraphicFramePr>
        <p:xfrm>
          <a:off x="427037" y="1441762"/>
          <a:ext cx="1531619" cy="1569596"/>
        </p:xfrm>
        <a:graphic>
          <a:graphicData uri="http://schemas.openxmlformats.org/drawingml/2006/table">
            <a:tbl>
              <a:tblPr firstRow="1" bandRow="1">
                <a:tableStyleId>{2D5ABB26-0587-4C30-8999-92F81FD0307C}</a:tableStyleId>
              </a:tblPr>
              <a:tblGrid>
                <a:gridCol w="382905">
                  <a:extLst>
                    <a:ext uri="{9D8B030D-6E8A-4147-A177-3AD203B41FA5}">
                      <a16:colId xmlns:a16="http://schemas.microsoft.com/office/drawing/2014/main" val="20000"/>
                    </a:ext>
                  </a:extLst>
                </a:gridCol>
                <a:gridCol w="382905">
                  <a:extLst>
                    <a:ext uri="{9D8B030D-6E8A-4147-A177-3AD203B41FA5}">
                      <a16:colId xmlns:a16="http://schemas.microsoft.com/office/drawing/2014/main" val="20001"/>
                    </a:ext>
                  </a:extLst>
                </a:gridCol>
                <a:gridCol w="382904">
                  <a:extLst>
                    <a:ext uri="{9D8B030D-6E8A-4147-A177-3AD203B41FA5}">
                      <a16:colId xmlns:a16="http://schemas.microsoft.com/office/drawing/2014/main" val="20002"/>
                    </a:ext>
                  </a:extLst>
                </a:gridCol>
                <a:gridCol w="382905">
                  <a:extLst>
                    <a:ext uri="{9D8B030D-6E8A-4147-A177-3AD203B41FA5}">
                      <a16:colId xmlns:a16="http://schemas.microsoft.com/office/drawing/2014/main" val="20003"/>
                    </a:ext>
                  </a:extLst>
                </a:gridCol>
              </a:tblGrid>
              <a:tr h="392399">
                <a:tc>
                  <a:txBody>
                    <a:bodyPr/>
                    <a:lstStyle/>
                    <a:p>
                      <a:pPr algn="ctr">
                        <a:lnSpc>
                          <a:spcPct val="100000"/>
                        </a:lnSpc>
                        <a:spcBef>
                          <a:spcPts val="615"/>
                        </a:spcBef>
                      </a:pPr>
                      <a:r>
                        <a:rPr sz="1400" dirty="0">
                          <a:latin typeface="Arial"/>
                          <a:cs typeface="Arial"/>
                        </a:rPr>
                        <a:t>1</a:t>
                      </a:r>
                      <a:endParaRPr sz="1400">
                        <a:latin typeface="Arial"/>
                        <a:cs typeface="Arial"/>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15"/>
                        </a:spcBef>
                      </a:pPr>
                      <a:r>
                        <a:rPr sz="1400" dirty="0">
                          <a:latin typeface="Arial"/>
                          <a:cs typeface="Arial"/>
                        </a:rPr>
                        <a:t>2</a:t>
                      </a:r>
                      <a:endParaRPr sz="1400">
                        <a:latin typeface="Arial"/>
                        <a:cs typeface="Arial"/>
                      </a:endParaRPr>
                    </a:p>
                  </a:txBody>
                  <a:tcPr marL="0" marR="0" marT="78105" marB="0">
                    <a:lnL w="9525">
                      <a:solidFill>
                        <a:srgbClr val="9E9E9E"/>
                      </a:solidFill>
                      <a:prstDash val="solid"/>
                    </a:lnL>
                    <a:lnR w="28575">
                      <a:solidFill>
                        <a:srgbClr val="666666"/>
                      </a:solidFill>
                      <a:prstDash val="solid"/>
                    </a:lnR>
                    <a:lnT w="9525">
                      <a:solidFill>
                        <a:srgbClr val="9E9E9E"/>
                      </a:solidFill>
                      <a:prstDash val="solid"/>
                    </a:lnT>
                    <a:lnB w="9525">
                      <a:solidFill>
                        <a:srgbClr val="9E9E9E"/>
                      </a:solidFill>
                      <a:prstDash val="solid"/>
                    </a:lnB>
                  </a:tcPr>
                </a:tc>
                <a:tc>
                  <a:txBody>
                    <a:bodyPr/>
                    <a:lstStyle/>
                    <a:p>
                      <a:pPr marL="141605">
                        <a:lnSpc>
                          <a:spcPct val="100000"/>
                        </a:lnSpc>
                        <a:spcBef>
                          <a:spcPts val="615"/>
                        </a:spcBef>
                      </a:pPr>
                      <a:r>
                        <a:rPr sz="1400" dirty="0">
                          <a:latin typeface="Arial"/>
                          <a:cs typeface="Arial"/>
                        </a:rPr>
                        <a:t>6</a:t>
                      </a:r>
                      <a:endParaRPr sz="1400">
                        <a:latin typeface="Arial"/>
                        <a:cs typeface="Arial"/>
                      </a:endParaRPr>
                    </a:p>
                  </a:txBody>
                  <a:tcPr marL="0" marR="0" marT="78105" marB="0">
                    <a:lnL w="28575">
                      <a:solidFill>
                        <a:srgbClr val="666666"/>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D9D1E9"/>
                    </a:solidFill>
                  </a:tcPr>
                </a:tc>
                <a:tc>
                  <a:txBody>
                    <a:bodyPr/>
                    <a:lstStyle/>
                    <a:p>
                      <a:pPr algn="ctr">
                        <a:lnSpc>
                          <a:spcPct val="100000"/>
                        </a:lnSpc>
                        <a:spcBef>
                          <a:spcPts val="615"/>
                        </a:spcBef>
                      </a:pPr>
                      <a:r>
                        <a:rPr sz="1400" dirty="0">
                          <a:latin typeface="Arial"/>
                          <a:cs typeface="Arial"/>
                        </a:rPr>
                        <a:t>3</a:t>
                      </a:r>
                      <a:endParaRPr sz="1400">
                        <a:latin typeface="Arial"/>
                        <a:cs typeface="Arial"/>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398824">
                <a:tc>
                  <a:txBody>
                    <a:bodyPr/>
                    <a:lstStyle/>
                    <a:p>
                      <a:pPr algn="ctr">
                        <a:lnSpc>
                          <a:spcPct val="100000"/>
                        </a:lnSpc>
                        <a:spcBef>
                          <a:spcPts val="620"/>
                        </a:spcBef>
                      </a:pPr>
                      <a:r>
                        <a:rPr sz="1400" dirty="0">
                          <a:latin typeface="Arial"/>
                          <a:cs typeface="Arial"/>
                        </a:rPr>
                        <a:t>3</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28575">
                      <a:solidFill>
                        <a:srgbClr val="666666"/>
                      </a:solidFill>
                      <a:prstDash val="solid"/>
                    </a:lnB>
                  </a:tcPr>
                </a:tc>
                <a:tc>
                  <a:txBody>
                    <a:bodyPr/>
                    <a:lstStyle/>
                    <a:p>
                      <a:pPr algn="ctr">
                        <a:lnSpc>
                          <a:spcPct val="100000"/>
                        </a:lnSpc>
                        <a:spcBef>
                          <a:spcPts val="620"/>
                        </a:spcBef>
                      </a:pPr>
                      <a:r>
                        <a:rPr sz="1400" dirty="0">
                          <a:latin typeface="Arial"/>
                          <a:cs typeface="Arial"/>
                        </a:rPr>
                        <a:t>5</a:t>
                      </a:r>
                      <a:endParaRPr sz="1400">
                        <a:latin typeface="Arial"/>
                        <a:cs typeface="Arial"/>
                      </a:endParaRPr>
                    </a:p>
                  </a:txBody>
                  <a:tcPr marL="0" marR="0" marT="78740" marB="0">
                    <a:lnL w="9525">
                      <a:solidFill>
                        <a:srgbClr val="9E9E9E"/>
                      </a:solidFill>
                      <a:prstDash val="solid"/>
                    </a:lnL>
                    <a:lnR w="28575">
                      <a:solidFill>
                        <a:srgbClr val="666666"/>
                      </a:solidFill>
                      <a:prstDash val="solid"/>
                    </a:lnR>
                    <a:lnT w="9525">
                      <a:solidFill>
                        <a:srgbClr val="9E9E9E"/>
                      </a:solidFill>
                      <a:prstDash val="solid"/>
                    </a:lnT>
                    <a:lnB w="28575">
                      <a:solidFill>
                        <a:srgbClr val="666666"/>
                      </a:solidFill>
                      <a:prstDash val="solid"/>
                    </a:lnB>
                    <a:solidFill>
                      <a:srgbClr val="CEE1F3"/>
                    </a:solidFill>
                  </a:tcPr>
                </a:tc>
                <a:tc>
                  <a:txBody>
                    <a:bodyPr/>
                    <a:lstStyle/>
                    <a:p>
                      <a:pPr marL="141605">
                        <a:lnSpc>
                          <a:spcPct val="100000"/>
                        </a:lnSpc>
                        <a:spcBef>
                          <a:spcPts val="620"/>
                        </a:spcBef>
                      </a:pPr>
                      <a:r>
                        <a:rPr sz="1400" dirty="0">
                          <a:latin typeface="Arial"/>
                          <a:cs typeface="Arial"/>
                        </a:rPr>
                        <a:t>2</a:t>
                      </a:r>
                      <a:endParaRPr sz="1400">
                        <a:latin typeface="Arial"/>
                        <a:cs typeface="Arial"/>
                      </a:endParaRPr>
                    </a:p>
                  </a:txBody>
                  <a:tcPr marL="0" marR="0" marT="78740" marB="0">
                    <a:lnL w="28575">
                      <a:solidFill>
                        <a:srgbClr val="666666"/>
                      </a:solidFill>
                      <a:prstDash val="solid"/>
                    </a:lnL>
                    <a:lnR w="9525">
                      <a:solidFill>
                        <a:srgbClr val="9E9E9E"/>
                      </a:solidFill>
                      <a:prstDash val="solid"/>
                    </a:lnR>
                    <a:lnT w="9525">
                      <a:solidFill>
                        <a:srgbClr val="9E9E9E"/>
                      </a:solidFill>
                      <a:prstDash val="solid"/>
                    </a:lnT>
                    <a:lnB w="28575">
                      <a:solidFill>
                        <a:srgbClr val="666666"/>
                      </a:solidFill>
                      <a:prstDash val="solid"/>
                    </a:lnB>
                  </a:tcPr>
                </a:tc>
                <a:tc>
                  <a:txBody>
                    <a:bodyPr/>
                    <a:lstStyle/>
                    <a:p>
                      <a:pPr algn="ctr">
                        <a:lnSpc>
                          <a:spcPct val="100000"/>
                        </a:lnSpc>
                        <a:spcBef>
                          <a:spcPts val="620"/>
                        </a:spcBef>
                      </a:pPr>
                      <a:r>
                        <a:rPr sz="1400" dirty="0">
                          <a:latin typeface="Arial"/>
                          <a:cs typeface="Arial"/>
                        </a:rPr>
                        <a:t>1</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28575">
                      <a:solidFill>
                        <a:srgbClr val="666666"/>
                      </a:solidFill>
                      <a:prstDash val="solid"/>
                    </a:lnB>
                  </a:tcPr>
                </a:tc>
                <a:extLst>
                  <a:ext uri="{0D108BD9-81ED-4DB2-BD59-A6C34878D82A}">
                    <a16:rowId xmlns:a16="http://schemas.microsoft.com/office/drawing/2014/main" val="10001"/>
                  </a:ext>
                </a:extLst>
              </a:tr>
              <a:tr h="385974">
                <a:tc>
                  <a:txBody>
                    <a:bodyPr/>
                    <a:lstStyle/>
                    <a:p>
                      <a:pPr algn="ctr">
                        <a:lnSpc>
                          <a:spcPct val="100000"/>
                        </a:lnSpc>
                        <a:spcBef>
                          <a:spcPts val="565"/>
                        </a:spcBef>
                      </a:pPr>
                      <a:r>
                        <a:rPr sz="1400" dirty="0">
                          <a:latin typeface="Arial"/>
                          <a:cs typeface="Arial"/>
                        </a:rPr>
                        <a:t>1</a:t>
                      </a:r>
                      <a:endParaRPr sz="1400">
                        <a:latin typeface="Arial"/>
                        <a:cs typeface="Arial"/>
                      </a:endParaRPr>
                    </a:p>
                  </a:txBody>
                  <a:tcPr marL="0" marR="0" marT="71755" marB="0">
                    <a:lnL w="9525">
                      <a:solidFill>
                        <a:srgbClr val="9E9E9E"/>
                      </a:solidFill>
                      <a:prstDash val="solid"/>
                    </a:lnL>
                    <a:lnR w="9525">
                      <a:solidFill>
                        <a:srgbClr val="9E9E9E"/>
                      </a:solidFill>
                      <a:prstDash val="solid"/>
                    </a:lnR>
                    <a:lnT w="28575">
                      <a:solidFill>
                        <a:srgbClr val="666666"/>
                      </a:solidFill>
                      <a:prstDash val="solid"/>
                    </a:lnT>
                    <a:lnB w="9525">
                      <a:solidFill>
                        <a:srgbClr val="9E9E9E"/>
                      </a:solidFill>
                      <a:prstDash val="solid"/>
                    </a:lnB>
                  </a:tcPr>
                </a:tc>
                <a:tc>
                  <a:txBody>
                    <a:bodyPr/>
                    <a:lstStyle/>
                    <a:p>
                      <a:pPr algn="ctr">
                        <a:lnSpc>
                          <a:spcPct val="100000"/>
                        </a:lnSpc>
                        <a:spcBef>
                          <a:spcPts val="565"/>
                        </a:spcBef>
                      </a:pPr>
                      <a:r>
                        <a:rPr sz="1400" dirty="0">
                          <a:latin typeface="Arial"/>
                          <a:cs typeface="Arial"/>
                        </a:rPr>
                        <a:t>2</a:t>
                      </a:r>
                      <a:endParaRPr sz="1400">
                        <a:latin typeface="Arial"/>
                        <a:cs typeface="Arial"/>
                      </a:endParaRPr>
                    </a:p>
                  </a:txBody>
                  <a:tcPr marL="0" marR="0" marT="71755" marB="0">
                    <a:lnL w="9525">
                      <a:solidFill>
                        <a:srgbClr val="9E9E9E"/>
                      </a:solidFill>
                      <a:prstDash val="solid"/>
                    </a:lnL>
                    <a:lnR w="28575">
                      <a:solidFill>
                        <a:srgbClr val="666666"/>
                      </a:solidFill>
                      <a:prstDash val="solid"/>
                    </a:lnR>
                    <a:lnT w="28575">
                      <a:solidFill>
                        <a:srgbClr val="666666"/>
                      </a:solidFill>
                      <a:prstDash val="solid"/>
                    </a:lnT>
                    <a:lnB w="9525">
                      <a:solidFill>
                        <a:srgbClr val="9E9E9E"/>
                      </a:solidFill>
                      <a:prstDash val="solid"/>
                    </a:lnB>
                  </a:tcPr>
                </a:tc>
                <a:tc>
                  <a:txBody>
                    <a:bodyPr/>
                    <a:lstStyle/>
                    <a:p>
                      <a:pPr marL="141605">
                        <a:lnSpc>
                          <a:spcPct val="100000"/>
                        </a:lnSpc>
                        <a:spcBef>
                          <a:spcPts val="565"/>
                        </a:spcBef>
                      </a:pPr>
                      <a:r>
                        <a:rPr sz="1400" dirty="0">
                          <a:latin typeface="Arial"/>
                          <a:cs typeface="Arial"/>
                        </a:rPr>
                        <a:t>2</a:t>
                      </a:r>
                      <a:endParaRPr sz="1400">
                        <a:latin typeface="Arial"/>
                        <a:cs typeface="Arial"/>
                      </a:endParaRPr>
                    </a:p>
                  </a:txBody>
                  <a:tcPr marL="0" marR="0" marT="71755" marB="0">
                    <a:lnL w="28575">
                      <a:solidFill>
                        <a:srgbClr val="666666"/>
                      </a:solidFill>
                      <a:prstDash val="solid"/>
                    </a:lnL>
                    <a:lnR w="9525">
                      <a:solidFill>
                        <a:srgbClr val="9E9E9E"/>
                      </a:solidFill>
                      <a:prstDash val="solid"/>
                    </a:lnR>
                    <a:lnT w="28575">
                      <a:solidFill>
                        <a:srgbClr val="666666"/>
                      </a:solidFill>
                      <a:prstDash val="solid"/>
                    </a:lnT>
                    <a:lnB w="9525">
                      <a:solidFill>
                        <a:srgbClr val="9E9E9E"/>
                      </a:solidFill>
                      <a:prstDash val="solid"/>
                    </a:lnB>
                  </a:tcPr>
                </a:tc>
                <a:tc>
                  <a:txBody>
                    <a:bodyPr/>
                    <a:lstStyle/>
                    <a:p>
                      <a:pPr algn="ctr">
                        <a:lnSpc>
                          <a:spcPct val="100000"/>
                        </a:lnSpc>
                        <a:spcBef>
                          <a:spcPts val="565"/>
                        </a:spcBef>
                      </a:pPr>
                      <a:r>
                        <a:rPr sz="1400" dirty="0">
                          <a:latin typeface="Arial"/>
                          <a:cs typeface="Arial"/>
                        </a:rPr>
                        <a:t>1</a:t>
                      </a:r>
                      <a:endParaRPr sz="1400">
                        <a:latin typeface="Arial"/>
                        <a:cs typeface="Arial"/>
                      </a:endParaRPr>
                    </a:p>
                  </a:txBody>
                  <a:tcPr marL="0" marR="0" marT="71755" marB="0">
                    <a:lnL w="9525">
                      <a:solidFill>
                        <a:srgbClr val="9E9E9E"/>
                      </a:solidFill>
                      <a:prstDash val="solid"/>
                    </a:lnL>
                    <a:lnR w="9525">
                      <a:solidFill>
                        <a:srgbClr val="9E9E9E"/>
                      </a:solidFill>
                      <a:prstDash val="solid"/>
                    </a:lnR>
                    <a:lnT w="28575">
                      <a:solidFill>
                        <a:srgbClr val="666666"/>
                      </a:solidFill>
                      <a:prstDash val="solid"/>
                    </a:lnT>
                    <a:lnB w="9525">
                      <a:solidFill>
                        <a:srgbClr val="9E9E9E"/>
                      </a:solidFill>
                      <a:prstDash val="solid"/>
                    </a:lnB>
                  </a:tcPr>
                </a:tc>
                <a:extLst>
                  <a:ext uri="{0D108BD9-81ED-4DB2-BD59-A6C34878D82A}">
                    <a16:rowId xmlns:a16="http://schemas.microsoft.com/office/drawing/2014/main" val="10002"/>
                  </a:ext>
                </a:extLst>
              </a:tr>
              <a:tr h="392399">
                <a:tc>
                  <a:txBody>
                    <a:bodyPr/>
                    <a:lstStyle/>
                    <a:p>
                      <a:pPr algn="ctr">
                        <a:lnSpc>
                          <a:spcPct val="100000"/>
                        </a:lnSpc>
                        <a:spcBef>
                          <a:spcPts val="620"/>
                        </a:spcBef>
                      </a:pPr>
                      <a:r>
                        <a:rPr sz="1400" dirty="0">
                          <a:latin typeface="Arial"/>
                          <a:cs typeface="Arial"/>
                        </a:rPr>
                        <a:t>7</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D9EAD3"/>
                    </a:solidFill>
                  </a:tcPr>
                </a:tc>
                <a:tc>
                  <a:txBody>
                    <a:bodyPr/>
                    <a:lstStyle/>
                    <a:p>
                      <a:pPr algn="ctr">
                        <a:lnSpc>
                          <a:spcPct val="100000"/>
                        </a:lnSpc>
                        <a:spcBef>
                          <a:spcPts val="620"/>
                        </a:spcBef>
                      </a:pPr>
                      <a:r>
                        <a:rPr sz="1400" dirty="0">
                          <a:latin typeface="Arial"/>
                          <a:cs typeface="Arial"/>
                        </a:rPr>
                        <a:t>3</a:t>
                      </a:r>
                      <a:endParaRPr sz="1400">
                        <a:latin typeface="Arial"/>
                        <a:cs typeface="Arial"/>
                      </a:endParaRPr>
                    </a:p>
                  </a:txBody>
                  <a:tcPr marL="0" marR="0" marT="78740" marB="0">
                    <a:lnL w="9525">
                      <a:solidFill>
                        <a:srgbClr val="9E9E9E"/>
                      </a:solidFill>
                      <a:prstDash val="solid"/>
                    </a:lnL>
                    <a:lnR w="28575">
                      <a:solidFill>
                        <a:srgbClr val="666666"/>
                      </a:solidFill>
                      <a:prstDash val="solid"/>
                    </a:lnR>
                    <a:lnT w="9525">
                      <a:solidFill>
                        <a:srgbClr val="9E9E9E"/>
                      </a:solidFill>
                      <a:prstDash val="solid"/>
                    </a:lnT>
                    <a:lnB w="9525">
                      <a:solidFill>
                        <a:srgbClr val="9E9E9E"/>
                      </a:solidFill>
                      <a:prstDash val="solid"/>
                    </a:lnB>
                  </a:tcPr>
                </a:tc>
                <a:tc>
                  <a:txBody>
                    <a:bodyPr/>
                    <a:lstStyle/>
                    <a:p>
                      <a:pPr marL="141605">
                        <a:lnSpc>
                          <a:spcPct val="100000"/>
                        </a:lnSpc>
                        <a:spcBef>
                          <a:spcPts val="620"/>
                        </a:spcBef>
                      </a:pPr>
                      <a:r>
                        <a:rPr sz="1400" dirty="0">
                          <a:latin typeface="Arial"/>
                          <a:cs typeface="Arial"/>
                        </a:rPr>
                        <a:t>4</a:t>
                      </a:r>
                      <a:endParaRPr sz="1400">
                        <a:latin typeface="Arial"/>
                        <a:cs typeface="Arial"/>
                      </a:endParaRPr>
                    </a:p>
                  </a:txBody>
                  <a:tcPr marL="0" marR="0" marT="78740" marB="0">
                    <a:lnL w="28575">
                      <a:solidFill>
                        <a:srgbClr val="666666"/>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0"/>
                        </a:spcBef>
                      </a:pPr>
                      <a:r>
                        <a:rPr sz="1400" dirty="0">
                          <a:latin typeface="Arial"/>
                          <a:cs typeface="Arial"/>
                        </a:rPr>
                        <a:t>8</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4CCCC"/>
                    </a:solidFill>
                  </a:tcPr>
                </a:tc>
                <a:extLst>
                  <a:ext uri="{0D108BD9-81ED-4DB2-BD59-A6C34878D82A}">
                    <a16:rowId xmlns:a16="http://schemas.microsoft.com/office/drawing/2014/main" val="10003"/>
                  </a:ext>
                </a:extLst>
              </a:tr>
            </a:tbl>
          </a:graphicData>
        </a:graphic>
      </p:graphicFrame>
      <p:sp>
        <p:nvSpPr>
          <p:cNvPr id="17" name="object 17"/>
          <p:cNvSpPr txBox="1"/>
          <p:nvPr/>
        </p:nvSpPr>
        <p:spPr>
          <a:xfrm>
            <a:off x="912575" y="909213"/>
            <a:ext cx="1071245"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Max</a:t>
            </a:r>
            <a:r>
              <a:rPr sz="1400" b="1" spc="-80" dirty="0">
                <a:latin typeface="Arial"/>
                <a:cs typeface="Arial"/>
              </a:rPr>
              <a:t> </a:t>
            </a:r>
            <a:r>
              <a:rPr sz="1400" b="1" spc="-5" dirty="0">
                <a:latin typeface="Arial"/>
                <a:cs typeface="Arial"/>
              </a:rPr>
              <a:t>Pooling</a:t>
            </a:r>
            <a:endParaRPr sz="1400">
              <a:latin typeface="Arial"/>
              <a:cs typeface="Arial"/>
            </a:endParaRPr>
          </a:p>
        </p:txBody>
      </p:sp>
      <p:sp>
        <p:nvSpPr>
          <p:cNvPr id="18" name="object 18"/>
          <p:cNvSpPr txBox="1"/>
          <p:nvPr/>
        </p:nvSpPr>
        <p:spPr>
          <a:xfrm>
            <a:off x="912575" y="1118763"/>
            <a:ext cx="288925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Remember which element was</a:t>
            </a:r>
            <a:r>
              <a:rPr sz="1400" spc="-80" dirty="0">
                <a:latin typeface="Arial"/>
                <a:cs typeface="Arial"/>
              </a:rPr>
              <a:t> </a:t>
            </a:r>
            <a:r>
              <a:rPr sz="1400" dirty="0">
                <a:latin typeface="Arial"/>
                <a:cs typeface="Arial"/>
              </a:rPr>
              <a:t>max!</a:t>
            </a:r>
            <a:endParaRPr sz="1400">
              <a:latin typeface="Arial"/>
              <a:cs typeface="Arial"/>
            </a:endParaRPr>
          </a:p>
        </p:txBody>
      </p:sp>
      <p:sp>
        <p:nvSpPr>
          <p:cNvPr id="19" name="object 19"/>
          <p:cNvSpPr/>
          <p:nvPr/>
        </p:nvSpPr>
        <p:spPr>
          <a:xfrm>
            <a:off x="3995849" y="2211517"/>
            <a:ext cx="43815" cy="31750"/>
          </a:xfrm>
          <a:custGeom>
            <a:avLst/>
            <a:gdLst/>
            <a:ahLst/>
            <a:cxnLst/>
            <a:rect l="l" t="t" r="r" b="b"/>
            <a:pathLst>
              <a:path w="43814" h="31750">
                <a:moveTo>
                  <a:pt x="0" y="31465"/>
                </a:moveTo>
                <a:lnTo>
                  <a:pt x="0" y="0"/>
                </a:lnTo>
                <a:lnTo>
                  <a:pt x="43225" y="15732"/>
                </a:lnTo>
                <a:lnTo>
                  <a:pt x="0" y="31465"/>
                </a:lnTo>
                <a:close/>
              </a:path>
            </a:pathLst>
          </a:custGeom>
          <a:solidFill>
            <a:srgbClr val="666666"/>
          </a:solidFill>
        </p:spPr>
        <p:txBody>
          <a:bodyPr wrap="square" lIns="0" tIns="0" rIns="0" bIns="0" rtlCol="0"/>
          <a:lstStyle/>
          <a:p>
            <a:endParaRPr/>
          </a:p>
        </p:txBody>
      </p:sp>
      <p:sp>
        <p:nvSpPr>
          <p:cNvPr id="20" name="object 20"/>
          <p:cNvSpPr/>
          <p:nvPr/>
        </p:nvSpPr>
        <p:spPr>
          <a:xfrm>
            <a:off x="3995849" y="221151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666666"/>
            </a:solidFill>
          </a:ln>
        </p:spPr>
        <p:txBody>
          <a:bodyPr wrap="square" lIns="0" tIns="0" rIns="0" bIns="0" rtlCol="0"/>
          <a:lstStyle/>
          <a:p>
            <a:endParaRPr/>
          </a:p>
        </p:txBody>
      </p:sp>
      <p:sp>
        <p:nvSpPr>
          <p:cNvPr id="21" name="object 21"/>
          <p:cNvSpPr/>
          <p:nvPr/>
        </p:nvSpPr>
        <p:spPr>
          <a:xfrm>
            <a:off x="4986449" y="2211517"/>
            <a:ext cx="43815" cy="31750"/>
          </a:xfrm>
          <a:custGeom>
            <a:avLst/>
            <a:gdLst/>
            <a:ahLst/>
            <a:cxnLst/>
            <a:rect l="l" t="t" r="r" b="b"/>
            <a:pathLst>
              <a:path w="43814" h="31750">
                <a:moveTo>
                  <a:pt x="0" y="31465"/>
                </a:moveTo>
                <a:lnTo>
                  <a:pt x="0" y="0"/>
                </a:lnTo>
                <a:lnTo>
                  <a:pt x="43225" y="15732"/>
                </a:lnTo>
                <a:lnTo>
                  <a:pt x="0" y="31465"/>
                </a:lnTo>
                <a:close/>
              </a:path>
            </a:pathLst>
          </a:custGeom>
          <a:solidFill>
            <a:srgbClr val="666666"/>
          </a:solidFill>
        </p:spPr>
        <p:txBody>
          <a:bodyPr wrap="square" lIns="0" tIns="0" rIns="0" bIns="0" rtlCol="0"/>
          <a:lstStyle/>
          <a:p>
            <a:endParaRPr/>
          </a:p>
        </p:txBody>
      </p:sp>
      <p:sp>
        <p:nvSpPr>
          <p:cNvPr id="22" name="object 22"/>
          <p:cNvSpPr/>
          <p:nvPr/>
        </p:nvSpPr>
        <p:spPr>
          <a:xfrm>
            <a:off x="4986449" y="221151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666666"/>
            </a:solidFill>
          </a:ln>
        </p:spPr>
        <p:txBody>
          <a:bodyPr wrap="square" lIns="0" tIns="0" rIns="0" bIns="0" rtlCol="0"/>
          <a:lstStyle/>
          <a:p>
            <a:endParaRPr/>
          </a:p>
        </p:txBody>
      </p:sp>
      <p:sp>
        <p:nvSpPr>
          <p:cNvPr id="23" name="object 23"/>
          <p:cNvSpPr txBox="1"/>
          <p:nvPr/>
        </p:nvSpPr>
        <p:spPr>
          <a:xfrm>
            <a:off x="3554400" y="1682093"/>
            <a:ext cx="1663064" cy="943610"/>
          </a:xfrm>
          <a:prstGeom prst="rect">
            <a:avLst/>
          </a:prstGeom>
        </p:spPr>
        <p:txBody>
          <a:bodyPr vert="horz" wrap="square" lIns="0" tIns="180975" rIns="0" bIns="0" rtlCol="0">
            <a:spAutoFit/>
          </a:bodyPr>
          <a:lstStyle/>
          <a:p>
            <a:pPr marL="38100">
              <a:lnSpc>
                <a:spcPct val="100000"/>
              </a:lnSpc>
              <a:spcBef>
                <a:spcPts val="1425"/>
              </a:spcBef>
              <a:tabLst>
                <a:tab pos="483234" algn="l"/>
                <a:tab pos="1524635" algn="l"/>
              </a:tabLst>
            </a:pPr>
            <a:r>
              <a:rPr sz="2100" u="sng" baseline="43650" dirty="0">
                <a:uFill>
                  <a:solidFill>
                    <a:srgbClr val="666666"/>
                  </a:solidFill>
                </a:uFill>
                <a:latin typeface="Times New Roman"/>
                <a:cs typeface="Times New Roman"/>
              </a:rPr>
              <a:t> 	</a:t>
            </a:r>
            <a:r>
              <a:rPr sz="2100" baseline="43650" dirty="0">
                <a:latin typeface="Times New Roman"/>
                <a:cs typeface="Times New Roman"/>
              </a:rPr>
              <a:t> </a:t>
            </a:r>
            <a:r>
              <a:rPr sz="2100" spc="-157" baseline="43650" dirty="0">
                <a:latin typeface="Times New Roman"/>
                <a:cs typeface="Times New Roman"/>
              </a:rPr>
              <a:t> </a:t>
            </a:r>
            <a:r>
              <a:rPr sz="3000" dirty="0">
                <a:latin typeface="Arial"/>
                <a:cs typeface="Arial"/>
              </a:rPr>
              <a:t>…</a:t>
            </a:r>
            <a:r>
              <a:rPr sz="3000" spc="-140" dirty="0">
                <a:latin typeface="Arial"/>
                <a:cs typeface="Arial"/>
              </a:rPr>
              <a:t> </a:t>
            </a:r>
            <a:r>
              <a:rPr sz="3000" u="sng" dirty="0">
                <a:uFill>
                  <a:solidFill>
                    <a:srgbClr val="666666"/>
                  </a:solidFill>
                </a:uFill>
                <a:latin typeface="Times New Roman"/>
                <a:cs typeface="Times New Roman"/>
              </a:rPr>
              <a:t> 	</a:t>
            </a:r>
            <a:endParaRPr sz="3000">
              <a:latin typeface="Times New Roman"/>
              <a:cs typeface="Times New Roman"/>
            </a:endParaRPr>
          </a:p>
          <a:p>
            <a:pPr marL="94615">
              <a:lnSpc>
                <a:spcPct val="100000"/>
              </a:lnSpc>
              <a:spcBef>
                <a:spcPts val="620"/>
              </a:spcBef>
            </a:pPr>
            <a:r>
              <a:rPr sz="1400" spc="-5" dirty="0">
                <a:latin typeface="Arial"/>
                <a:cs typeface="Arial"/>
              </a:rPr>
              <a:t>Rest of the</a:t>
            </a:r>
            <a:r>
              <a:rPr sz="1400" spc="-70" dirty="0">
                <a:latin typeface="Arial"/>
                <a:cs typeface="Arial"/>
              </a:rPr>
              <a:t> </a:t>
            </a:r>
            <a:r>
              <a:rPr sz="1400" spc="-5" dirty="0">
                <a:latin typeface="Arial"/>
                <a:cs typeface="Arial"/>
              </a:rPr>
              <a:t>network</a:t>
            </a:r>
            <a:endParaRPr sz="1400">
              <a:latin typeface="Arial"/>
              <a:cs typeface="Arial"/>
            </a:endParaRPr>
          </a:p>
        </p:txBody>
      </p:sp>
      <p:sp>
        <p:nvSpPr>
          <p:cNvPr id="24" name="object 24"/>
          <p:cNvSpPr txBox="1"/>
          <p:nvPr/>
        </p:nvSpPr>
        <p:spPr>
          <a:xfrm>
            <a:off x="2543254" y="3100513"/>
            <a:ext cx="104140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Output: </a:t>
            </a:r>
            <a:r>
              <a:rPr sz="1400" dirty="0">
                <a:latin typeface="Arial"/>
                <a:cs typeface="Arial"/>
              </a:rPr>
              <a:t>2 x</a:t>
            </a:r>
            <a:r>
              <a:rPr sz="1400" spc="-100" dirty="0">
                <a:latin typeface="Arial"/>
                <a:cs typeface="Arial"/>
              </a:rPr>
              <a:t> </a:t>
            </a:r>
            <a:r>
              <a:rPr sz="1400" dirty="0">
                <a:latin typeface="Arial"/>
                <a:cs typeface="Arial"/>
              </a:rPr>
              <a:t>2</a:t>
            </a:r>
            <a:endParaRPr sz="1400">
              <a:latin typeface="Arial"/>
              <a:cs typeface="Arial"/>
            </a:endParaRPr>
          </a:p>
        </p:txBody>
      </p:sp>
      <p:sp>
        <p:nvSpPr>
          <p:cNvPr id="25" name="object 25"/>
          <p:cNvSpPr/>
          <p:nvPr/>
        </p:nvSpPr>
        <p:spPr>
          <a:xfrm>
            <a:off x="4052269" y="3860134"/>
            <a:ext cx="0" cy="707390"/>
          </a:xfrm>
          <a:custGeom>
            <a:avLst/>
            <a:gdLst/>
            <a:ahLst/>
            <a:cxnLst/>
            <a:rect l="l" t="t" r="r" b="b"/>
            <a:pathLst>
              <a:path h="707389">
                <a:moveTo>
                  <a:pt x="0" y="0"/>
                </a:moveTo>
                <a:lnTo>
                  <a:pt x="0" y="707202"/>
                </a:lnTo>
              </a:path>
            </a:pathLst>
          </a:custGeom>
          <a:ln w="47984">
            <a:solidFill>
              <a:srgbClr val="CCCCCC"/>
            </a:solidFill>
          </a:ln>
        </p:spPr>
        <p:txBody>
          <a:bodyPr wrap="square" lIns="0" tIns="0" rIns="0" bIns="0" rtlCol="0"/>
          <a:lstStyle/>
          <a:p>
            <a:endParaRPr/>
          </a:p>
        </p:txBody>
      </p:sp>
      <p:sp>
        <p:nvSpPr>
          <p:cNvPr id="26" name="object 26"/>
          <p:cNvSpPr/>
          <p:nvPr/>
        </p:nvSpPr>
        <p:spPr>
          <a:xfrm>
            <a:off x="4076262" y="3681937"/>
            <a:ext cx="178435" cy="885825"/>
          </a:xfrm>
          <a:custGeom>
            <a:avLst/>
            <a:gdLst/>
            <a:ahLst/>
            <a:cxnLst/>
            <a:rect l="l" t="t" r="r" b="b"/>
            <a:pathLst>
              <a:path w="178435" h="885825">
                <a:moveTo>
                  <a:pt x="0" y="885399"/>
                </a:moveTo>
                <a:lnTo>
                  <a:pt x="0" y="178197"/>
                </a:lnTo>
                <a:lnTo>
                  <a:pt x="178197" y="0"/>
                </a:lnTo>
                <a:lnTo>
                  <a:pt x="178197" y="707202"/>
                </a:lnTo>
                <a:lnTo>
                  <a:pt x="0" y="885399"/>
                </a:lnTo>
                <a:close/>
              </a:path>
            </a:pathLst>
          </a:custGeom>
          <a:solidFill>
            <a:srgbClr val="A3A3A3"/>
          </a:solidFill>
        </p:spPr>
        <p:txBody>
          <a:bodyPr wrap="square" lIns="0" tIns="0" rIns="0" bIns="0" rtlCol="0"/>
          <a:lstStyle/>
          <a:p>
            <a:endParaRPr/>
          </a:p>
        </p:txBody>
      </p:sp>
      <p:sp>
        <p:nvSpPr>
          <p:cNvPr id="27" name="object 27"/>
          <p:cNvSpPr/>
          <p:nvPr/>
        </p:nvSpPr>
        <p:spPr>
          <a:xfrm>
            <a:off x="4028277" y="3681937"/>
            <a:ext cx="226695" cy="178435"/>
          </a:xfrm>
          <a:custGeom>
            <a:avLst/>
            <a:gdLst/>
            <a:ahLst/>
            <a:cxnLst/>
            <a:rect l="l" t="t" r="r" b="b"/>
            <a:pathLst>
              <a:path w="226695" h="178435">
                <a:moveTo>
                  <a:pt x="47984" y="178197"/>
                </a:moveTo>
                <a:lnTo>
                  <a:pt x="0" y="178197"/>
                </a:lnTo>
                <a:lnTo>
                  <a:pt x="178197" y="0"/>
                </a:lnTo>
                <a:lnTo>
                  <a:pt x="226181" y="0"/>
                </a:lnTo>
                <a:lnTo>
                  <a:pt x="47984" y="178197"/>
                </a:lnTo>
                <a:close/>
              </a:path>
            </a:pathLst>
          </a:custGeom>
          <a:solidFill>
            <a:srgbClr val="D6D6D6"/>
          </a:solidFill>
        </p:spPr>
        <p:txBody>
          <a:bodyPr wrap="square" lIns="0" tIns="0" rIns="0" bIns="0" rtlCol="0"/>
          <a:lstStyle/>
          <a:p>
            <a:endParaRPr/>
          </a:p>
        </p:txBody>
      </p:sp>
      <p:sp>
        <p:nvSpPr>
          <p:cNvPr id="28" name="object 28"/>
          <p:cNvSpPr/>
          <p:nvPr/>
        </p:nvSpPr>
        <p:spPr>
          <a:xfrm>
            <a:off x="4028277" y="3681937"/>
            <a:ext cx="226695" cy="885825"/>
          </a:xfrm>
          <a:custGeom>
            <a:avLst/>
            <a:gdLst/>
            <a:ahLst/>
            <a:cxnLst/>
            <a:rect l="l" t="t" r="r" b="b"/>
            <a:pathLst>
              <a:path w="226695" h="885825">
                <a:moveTo>
                  <a:pt x="0" y="178197"/>
                </a:moveTo>
                <a:lnTo>
                  <a:pt x="178197" y="0"/>
                </a:lnTo>
                <a:lnTo>
                  <a:pt x="226181" y="0"/>
                </a:lnTo>
                <a:lnTo>
                  <a:pt x="226181" y="707202"/>
                </a:lnTo>
                <a:lnTo>
                  <a:pt x="47984" y="885399"/>
                </a:lnTo>
                <a:lnTo>
                  <a:pt x="0" y="885399"/>
                </a:lnTo>
                <a:lnTo>
                  <a:pt x="0" y="178197"/>
                </a:lnTo>
                <a:close/>
              </a:path>
            </a:pathLst>
          </a:custGeom>
          <a:ln w="9524">
            <a:solidFill>
              <a:srgbClr val="666666"/>
            </a:solidFill>
          </a:ln>
        </p:spPr>
        <p:txBody>
          <a:bodyPr wrap="square" lIns="0" tIns="0" rIns="0" bIns="0" rtlCol="0"/>
          <a:lstStyle/>
          <a:p>
            <a:endParaRPr/>
          </a:p>
        </p:txBody>
      </p:sp>
      <p:sp>
        <p:nvSpPr>
          <p:cNvPr id="29" name="object 29"/>
          <p:cNvSpPr/>
          <p:nvPr/>
        </p:nvSpPr>
        <p:spPr>
          <a:xfrm>
            <a:off x="4028277" y="3681937"/>
            <a:ext cx="226695" cy="178435"/>
          </a:xfrm>
          <a:custGeom>
            <a:avLst/>
            <a:gdLst/>
            <a:ahLst/>
            <a:cxnLst/>
            <a:rect l="l" t="t" r="r" b="b"/>
            <a:pathLst>
              <a:path w="226695" h="178435">
                <a:moveTo>
                  <a:pt x="0" y="178197"/>
                </a:moveTo>
                <a:lnTo>
                  <a:pt x="47984" y="178197"/>
                </a:lnTo>
                <a:lnTo>
                  <a:pt x="226181" y="0"/>
                </a:lnTo>
              </a:path>
            </a:pathLst>
          </a:custGeom>
          <a:ln w="9524">
            <a:solidFill>
              <a:srgbClr val="666666"/>
            </a:solidFill>
          </a:ln>
        </p:spPr>
        <p:txBody>
          <a:bodyPr wrap="square" lIns="0" tIns="0" rIns="0" bIns="0" rtlCol="0"/>
          <a:lstStyle/>
          <a:p>
            <a:endParaRPr/>
          </a:p>
        </p:txBody>
      </p:sp>
      <p:sp>
        <p:nvSpPr>
          <p:cNvPr id="30" name="object 30"/>
          <p:cNvSpPr/>
          <p:nvPr/>
        </p:nvSpPr>
        <p:spPr>
          <a:xfrm>
            <a:off x="4076262" y="3860134"/>
            <a:ext cx="0" cy="707390"/>
          </a:xfrm>
          <a:custGeom>
            <a:avLst/>
            <a:gdLst/>
            <a:ahLst/>
            <a:cxnLst/>
            <a:rect l="l" t="t" r="r" b="b"/>
            <a:pathLst>
              <a:path h="707389">
                <a:moveTo>
                  <a:pt x="0" y="0"/>
                </a:moveTo>
                <a:lnTo>
                  <a:pt x="0" y="707202"/>
                </a:lnTo>
              </a:path>
            </a:pathLst>
          </a:custGeom>
          <a:ln w="9524">
            <a:solidFill>
              <a:srgbClr val="666666"/>
            </a:solidFill>
          </a:ln>
        </p:spPr>
        <p:txBody>
          <a:bodyPr wrap="square" lIns="0" tIns="0" rIns="0" bIns="0" rtlCol="0"/>
          <a:lstStyle/>
          <a:p>
            <a:endParaRPr/>
          </a:p>
        </p:txBody>
      </p:sp>
      <p:sp>
        <p:nvSpPr>
          <p:cNvPr id="31" name="object 31"/>
          <p:cNvSpPr/>
          <p:nvPr/>
        </p:nvSpPr>
        <p:spPr>
          <a:xfrm>
            <a:off x="4140722" y="3860134"/>
            <a:ext cx="0" cy="707390"/>
          </a:xfrm>
          <a:custGeom>
            <a:avLst/>
            <a:gdLst/>
            <a:ahLst/>
            <a:cxnLst/>
            <a:rect l="l" t="t" r="r" b="b"/>
            <a:pathLst>
              <a:path h="707389">
                <a:moveTo>
                  <a:pt x="0" y="0"/>
                </a:moveTo>
                <a:lnTo>
                  <a:pt x="0" y="707202"/>
                </a:lnTo>
              </a:path>
            </a:pathLst>
          </a:custGeom>
          <a:ln w="47984">
            <a:solidFill>
              <a:srgbClr val="F4CCCC"/>
            </a:solidFill>
          </a:ln>
        </p:spPr>
        <p:txBody>
          <a:bodyPr wrap="square" lIns="0" tIns="0" rIns="0" bIns="0" rtlCol="0"/>
          <a:lstStyle/>
          <a:p>
            <a:endParaRPr/>
          </a:p>
        </p:txBody>
      </p:sp>
      <p:sp>
        <p:nvSpPr>
          <p:cNvPr id="32" name="object 32"/>
          <p:cNvSpPr/>
          <p:nvPr/>
        </p:nvSpPr>
        <p:spPr>
          <a:xfrm>
            <a:off x="4164714" y="3681937"/>
            <a:ext cx="178435" cy="885825"/>
          </a:xfrm>
          <a:custGeom>
            <a:avLst/>
            <a:gdLst/>
            <a:ahLst/>
            <a:cxnLst/>
            <a:rect l="l" t="t" r="r" b="b"/>
            <a:pathLst>
              <a:path w="178435" h="885825">
                <a:moveTo>
                  <a:pt x="0" y="885399"/>
                </a:moveTo>
                <a:lnTo>
                  <a:pt x="0" y="178197"/>
                </a:lnTo>
                <a:lnTo>
                  <a:pt x="178197" y="0"/>
                </a:lnTo>
                <a:lnTo>
                  <a:pt x="178197" y="707202"/>
                </a:lnTo>
                <a:lnTo>
                  <a:pt x="0" y="885399"/>
                </a:lnTo>
                <a:close/>
              </a:path>
            </a:pathLst>
          </a:custGeom>
          <a:solidFill>
            <a:srgbClr val="C3A3A3"/>
          </a:solidFill>
        </p:spPr>
        <p:txBody>
          <a:bodyPr wrap="square" lIns="0" tIns="0" rIns="0" bIns="0" rtlCol="0"/>
          <a:lstStyle/>
          <a:p>
            <a:endParaRPr/>
          </a:p>
        </p:txBody>
      </p:sp>
      <p:sp>
        <p:nvSpPr>
          <p:cNvPr id="33" name="object 33"/>
          <p:cNvSpPr/>
          <p:nvPr/>
        </p:nvSpPr>
        <p:spPr>
          <a:xfrm>
            <a:off x="4116730" y="3681937"/>
            <a:ext cx="226695" cy="178435"/>
          </a:xfrm>
          <a:custGeom>
            <a:avLst/>
            <a:gdLst/>
            <a:ahLst/>
            <a:cxnLst/>
            <a:rect l="l" t="t" r="r" b="b"/>
            <a:pathLst>
              <a:path w="226695" h="178435">
                <a:moveTo>
                  <a:pt x="47984" y="178197"/>
                </a:moveTo>
                <a:lnTo>
                  <a:pt x="0" y="178197"/>
                </a:lnTo>
                <a:lnTo>
                  <a:pt x="178197" y="0"/>
                </a:lnTo>
                <a:lnTo>
                  <a:pt x="226181" y="0"/>
                </a:lnTo>
                <a:lnTo>
                  <a:pt x="47984" y="178197"/>
                </a:lnTo>
                <a:close/>
              </a:path>
            </a:pathLst>
          </a:custGeom>
          <a:solidFill>
            <a:srgbClr val="F6D6D6"/>
          </a:solidFill>
        </p:spPr>
        <p:txBody>
          <a:bodyPr wrap="square" lIns="0" tIns="0" rIns="0" bIns="0" rtlCol="0"/>
          <a:lstStyle/>
          <a:p>
            <a:endParaRPr/>
          </a:p>
        </p:txBody>
      </p:sp>
      <p:sp>
        <p:nvSpPr>
          <p:cNvPr id="34" name="object 34"/>
          <p:cNvSpPr/>
          <p:nvPr/>
        </p:nvSpPr>
        <p:spPr>
          <a:xfrm>
            <a:off x="4116730" y="3681937"/>
            <a:ext cx="226695" cy="885825"/>
          </a:xfrm>
          <a:custGeom>
            <a:avLst/>
            <a:gdLst/>
            <a:ahLst/>
            <a:cxnLst/>
            <a:rect l="l" t="t" r="r" b="b"/>
            <a:pathLst>
              <a:path w="226695" h="885825">
                <a:moveTo>
                  <a:pt x="0" y="178197"/>
                </a:moveTo>
                <a:lnTo>
                  <a:pt x="178197" y="0"/>
                </a:lnTo>
                <a:lnTo>
                  <a:pt x="226181" y="0"/>
                </a:lnTo>
                <a:lnTo>
                  <a:pt x="226181" y="707202"/>
                </a:lnTo>
                <a:lnTo>
                  <a:pt x="47984" y="885399"/>
                </a:lnTo>
                <a:lnTo>
                  <a:pt x="0" y="885399"/>
                </a:lnTo>
                <a:lnTo>
                  <a:pt x="0" y="178197"/>
                </a:lnTo>
                <a:close/>
              </a:path>
            </a:pathLst>
          </a:custGeom>
          <a:ln w="9524">
            <a:solidFill>
              <a:srgbClr val="666666"/>
            </a:solidFill>
          </a:ln>
        </p:spPr>
        <p:txBody>
          <a:bodyPr wrap="square" lIns="0" tIns="0" rIns="0" bIns="0" rtlCol="0"/>
          <a:lstStyle/>
          <a:p>
            <a:endParaRPr/>
          </a:p>
        </p:txBody>
      </p:sp>
      <p:sp>
        <p:nvSpPr>
          <p:cNvPr id="35" name="object 35"/>
          <p:cNvSpPr/>
          <p:nvPr/>
        </p:nvSpPr>
        <p:spPr>
          <a:xfrm>
            <a:off x="4116730" y="3681937"/>
            <a:ext cx="226695" cy="178435"/>
          </a:xfrm>
          <a:custGeom>
            <a:avLst/>
            <a:gdLst/>
            <a:ahLst/>
            <a:cxnLst/>
            <a:rect l="l" t="t" r="r" b="b"/>
            <a:pathLst>
              <a:path w="226695" h="178435">
                <a:moveTo>
                  <a:pt x="0" y="178197"/>
                </a:moveTo>
                <a:lnTo>
                  <a:pt x="47984" y="178197"/>
                </a:lnTo>
                <a:lnTo>
                  <a:pt x="226181" y="0"/>
                </a:lnTo>
              </a:path>
            </a:pathLst>
          </a:custGeom>
          <a:ln w="9524">
            <a:solidFill>
              <a:srgbClr val="666666"/>
            </a:solidFill>
          </a:ln>
        </p:spPr>
        <p:txBody>
          <a:bodyPr wrap="square" lIns="0" tIns="0" rIns="0" bIns="0" rtlCol="0"/>
          <a:lstStyle/>
          <a:p>
            <a:endParaRPr/>
          </a:p>
        </p:txBody>
      </p:sp>
      <p:sp>
        <p:nvSpPr>
          <p:cNvPr id="36" name="object 36"/>
          <p:cNvSpPr/>
          <p:nvPr/>
        </p:nvSpPr>
        <p:spPr>
          <a:xfrm>
            <a:off x="4164715" y="3860134"/>
            <a:ext cx="0" cy="707390"/>
          </a:xfrm>
          <a:custGeom>
            <a:avLst/>
            <a:gdLst/>
            <a:ahLst/>
            <a:cxnLst/>
            <a:rect l="l" t="t" r="r" b="b"/>
            <a:pathLst>
              <a:path h="707389">
                <a:moveTo>
                  <a:pt x="0" y="0"/>
                </a:moveTo>
                <a:lnTo>
                  <a:pt x="0" y="707202"/>
                </a:lnTo>
              </a:path>
            </a:pathLst>
          </a:custGeom>
          <a:ln w="9524">
            <a:solidFill>
              <a:srgbClr val="666666"/>
            </a:solidFill>
          </a:ln>
        </p:spPr>
        <p:txBody>
          <a:bodyPr wrap="square" lIns="0" tIns="0" rIns="0" bIns="0" rtlCol="0"/>
          <a:lstStyle/>
          <a:p>
            <a:endParaRPr/>
          </a:p>
        </p:txBody>
      </p:sp>
      <p:sp>
        <p:nvSpPr>
          <p:cNvPr id="37" name="object 37"/>
          <p:cNvSpPr/>
          <p:nvPr/>
        </p:nvSpPr>
        <p:spPr>
          <a:xfrm>
            <a:off x="4231388" y="4034978"/>
            <a:ext cx="144145" cy="361315"/>
          </a:xfrm>
          <a:custGeom>
            <a:avLst/>
            <a:gdLst/>
            <a:ahLst/>
            <a:cxnLst/>
            <a:rect l="l" t="t" r="r" b="b"/>
            <a:pathLst>
              <a:path w="144145" h="361314">
                <a:moveTo>
                  <a:pt x="0" y="0"/>
                </a:moveTo>
                <a:lnTo>
                  <a:pt x="143809" y="0"/>
                </a:lnTo>
                <a:lnTo>
                  <a:pt x="143809" y="360763"/>
                </a:lnTo>
                <a:lnTo>
                  <a:pt x="0" y="360763"/>
                </a:lnTo>
                <a:lnTo>
                  <a:pt x="0" y="0"/>
                </a:lnTo>
                <a:close/>
              </a:path>
            </a:pathLst>
          </a:custGeom>
          <a:solidFill>
            <a:srgbClr val="CCCCCC"/>
          </a:solidFill>
        </p:spPr>
        <p:txBody>
          <a:bodyPr wrap="square" lIns="0" tIns="0" rIns="0" bIns="0" rtlCol="0"/>
          <a:lstStyle/>
          <a:p>
            <a:endParaRPr/>
          </a:p>
        </p:txBody>
      </p:sp>
      <p:sp>
        <p:nvSpPr>
          <p:cNvPr id="38" name="object 38"/>
          <p:cNvSpPr/>
          <p:nvPr/>
        </p:nvSpPr>
        <p:spPr>
          <a:xfrm>
            <a:off x="4375198" y="3898107"/>
            <a:ext cx="137160" cy="497840"/>
          </a:xfrm>
          <a:custGeom>
            <a:avLst/>
            <a:gdLst/>
            <a:ahLst/>
            <a:cxnLst/>
            <a:rect l="l" t="t" r="r" b="b"/>
            <a:pathLst>
              <a:path w="137160" h="497839">
                <a:moveTo>
                  <a:pt x="0" y="497634"/>
                </a:moveTo>
                <a:lnTo>
                  <a:pt x="0" y="136871"/>
                </a:lnTo>
                <a:lnTo>
                  <a:pt x="136871" y="0"/>
                </a:lnTo>
                <a:lnTo>
                  <a:pt x="136871" y="360763"/>
                </a:lnTo>
                <a:lnTo>
                  <a:pt x="0" y="497634"/>
                </a:lnTo>
                <a:close/>
              </a:path>
            </a:pathLst>
          </a:custGeom>
          <a:solidFill>
            <a:srgbClr val="A3A3A3"/>
          </a:solidFill>
        </p:spPr>
        <p:txBody>
          <a:bodyPr wrap="square" lIns="0" tIns="0" rIns="0" bIns="0" rtlCol="0"/>
          <a:lstStyle/>
          <a:p>
            <a:endParaRPr/>
          </a:p>
        </p:txBody>
      </p:sp>
      <p:sp>
        <p:nvSpPr>
          <p:cNvPr id="39" name="object 39"/>
          <p:cNvSpPr/>
          <p:nvPr/>
        </p:nvSpPr>
        <p:spPr>
          <a:xfrm>
            <a:off x="4231388" y="3898107"/>
            <a:ext cx="281305" cy="137160"/>
          </a:xfrm>
          <a:custGeom>
            <a:avLst/>
            <a:gdLst/>
            <a:ahLst/>
            <a:cxnLst/>
            <a:rect l="l" t="t" r="r" b="b"/>
            <a:pathLst>
              <a:path w="281304" h="137160">
                <a:moveTo>
                  <a:pt x="143809" y="136871"/>
                </a:moveTo>
                <a:lnTo>
                  <a:pt x="0" y="136871"/>
                </a:lnTo>
                <a:lnTo>
                  <a:pt x="136871" y="0"/>
                </a:lnTo>
                <a:lnTo>
                  <a:pt x="280681" y="0"/>
                </a:lnTo>
                <a:lnTo>
                  <a:pt x="143809" y="136871"/>
                </a:lnTo>
                <a:close/>
              </a:path>
            </a:pathLst>
          </a:custGeom>
          <a:solidFill>
            <a:srgbClr val="D6D6D6"/>
          </a:solidFill>
        </p:spPr>
        <p:txBody>
          <a:bodyPr wrap="square" lIns="0" tIns="0" rIns="0" bIns="0" rtlCol="0"/>
          <a:lstStyle/>
          <a:p>
            <a:endParaRPr/>
          </a:p>
        </p:txBody>
      </p:sp>
      <p:sp>
        <p:nvSpPr>
          <p:cNvPr id="40" name="object 40"/>
          <p:cNvSpPr/>
          <p:nvPr/>
        </p:nvSpPr>
        <p:spPr>
          <a:xfrm>
            <a:off x="4231388" y="3898107"/>
            <a:ext cx="281305" cy="497840"/>
          </a:xfrm>
          <a:custGeom>
            <a:avLst/>
            <a:gdLst/>
            <a:ahLst/>
            <a:cxnLst/>
            <a:rect l="l" t="t" r="r" b="b"/>
            <a:pathLst>
              <a:path w="281304" h="497839">
                <a:moveTo>
                  <a:pt x="0" y="136871"/>
                </a:moveTo>
                <a:lnTo>
                  <a:pt x="136871" y="0"/>
                </a:lnTo>
                <a:lnTo>
                  <a:pt x="280681" y="0"/>
                </a:lnTo>
                <a:lnTo>
                  <a:pt x="280681" y="360763"/>
                </a:lnTo>
                <a:lnTo>
                  <a:pt x="143809" y="497634"/>
                </a:lnTo>
                <a:lnTo>
                  <a:pt x="0" y="497634"/>
                </a:lnTo>
                <a:lnTo>
                  <a:pt x="0" y="136871"/>
                </a:lnTo>
                <a:close/>
              </a:path>
            </a:pathLst>
          </a:custGeom>
          <a:ln w="9524">
            <a:solidFill>
              <a:srgbClr val="666666"/>
            </a:solidFill>
          </a:ln>
        </p:spPr>
        <p:txBody>
          <a:bodyPr wrap="square" lIns="0" tIns="0" rIns="0" bIns="0" rtlCol="0"/>
          <a:lstStyle/>
          <a:p>
            <a:endParaRPr/>
          </a:p>
        </p:txBody>
      </p:sp>
      <p:sp>
        <p:nvSpPr>
          <p:cNvPr id="41" name="object 41"/>
          <p:cNvSpPr/>
          <p:nvPr/>
        </p:nvSpPr>
        <p:spPr>
          <a:xfrm>
            <a:off x="4231388" y="3898107"/>
            <a:ext cx="281305" cy="137160"/>
          </a:xfrm>
          <a:custGeom>
            <a:avLst/>
            <a:gdLst/>
            <a:ahLst/>
            <a:cxnLst/>
            <a:rect l="l" t="t" r="r" b="b"/>
            <a:pathLst>
              <a:path w="281304" h="137160">
                <a:moveTo>
                  <a:pt x="0" y="136871"/>
                </a:moveTo>
                <a:lnTo>
                  <a:pt x="143809" y="136871"/>
                </a:lnTo>
                <a:lnTo>
                  <a:pt x="280681" y="0"/>
                </a:lnTo>
              </a:path>
            </a:pathLst>
          </a:custGeom>
          <a:ln w="9524">
            <a:solidFill>
              <a:srgbClr val="666666"/>
            </a:solidFill>
          </a:ln>
        </p:spPr>
        <p:txBody>
          <a:bodyPr wrap="square" lIns="0" tIns="0" rIns="0" bIns="0" rtlCol="0"/>
          <a:lstStyle/>
          <a:p>
            <a:endParaRPr/>
          </a:p>
        </p:txBody>
      </p:sp>
      <p:sp>
        <p:nvSpPr>
          <p:cNvPr id="42" name="object 42"/>
          <p:cNvSpPr/>
          <p:nvPr/>
        </p:nvSpPr>
        <p:spPr>
          <a:xfrm>
            <a:off x="4375198" y="4034978"/>
            <a:ext cx="0" cy="361315"/>
          </a:xfrm>
          <a:custGeom>
            <a:avLst/>
            <a:gdLst/>
            <a:ahLst/>
            <a:cxnLst/>
            <a:rect l="l" t="t" r="r" b="b"/>
            <a:pathLst>
              <a:path h="361314">
                <a:moveTo>
                  <a:pt x="0" y="0"/>
                </a:moveTo>
                <a:lnTo>
                  <a:pt x="0" y="360763"/>
                </a:lnTo>
              </a:path>
            </a:pathLst>
          </a:custGeom>
          <a:ln w="9524">
            <a:solidFill>
              <a:srgbClr val="666666"/>
            </a:solidFill>
          </a:ln>
        </p:spPr>
        <p:txBody>
          <a:bodyPr wrap="square" lIns="0" tIns="0" rIns="0" bIns="0" rtlCol="0"/>
          <a:lstStyle/>
          <a:p>
            <a:endParaRPr/>
          </a:p>
        </p:txBody>
      </p:sp>
      <p:sp>
        <p:nvSpPr>
          <p:cNvPr id="43" name="object 43"/>
          <p:cNvSpPr/>
          <p:nvPr/>
        </p:nvSpPr>
        <p:spPr>
          <a:xfrm>
            <a:off x="4408294" y="4034978"/>
            <a:ext cx="144145" cy="361315"/>
          </a:xfrm>
          <a:custGeom>
            <a:avLst/>
            <a:gdLst/>
            <a:ahLst/>
            <a:cxnLst/>
            <a:rect l="l" t="t" r="r" b="b"/>
            <a:pathLst>
              <a:path w="144145" h="361314">
                <a:moveTo>
                  <a:pt x="0" y="0"/>
                </a:moveTo>
                <a:lnTo>
                  <a:pt x="143809" y="0"/>
                </a:lnTo>
                <a:lnTo>
                  <a:pt x="143809" y="360763"/>
                </a:lnTo>
                <a:lnTo>
                  <a:pt x="0" y="360763"/>
                </a:lnTo>
                <a:lnTo>
                  <a:pt x="0" y="0"/>
                </a:lnTo>
                <a:close/>
              </a:path>
            </a:pathLst>
          </a:custGeom>
          <a:solidFill>
            <a:srgbClr val="CCCCCC"/>
          </a:solidFill>
        </p:spPr>
        <p:txBody>
          <a:bodyPr wrap="square" lIns="0" tIns="0" rIns="0" bIns="0" rtlCol="0"/>
          <a:lstStyle/>
          <a:p>
            <a:endParaRPr/>
          </a:p>
        </p:txBody>
      </p:sp>
      <p:sp>
        <p:nvSpPr>
          <p:cNvPr id="44" name="object 44"/>
          <p:cNvSpPr/>
          <p:nvPr/>
        </p:nvSpPr>
        <p:spPr>
          <a:xfrm>
            <a:off x="4552104" y="3898107"/>
            <a:ext cx="137160" cy="497840"/>
          </a:xfrm>
          <a:custGeom>
            <a:avLst/>
            <a:gdLst/>
            <a:ahLst/>
            <a:cxnLst/>
            <a:rect l="l" t="t" r="r" b="b"/>
            <a:pathLst>
              <a:path w="137160" h="497839">
                <a:moveTo>
                  <a:pt x="0" y="497634"/>
                </a:moveTo>
                <a:lnTo>
                  <a:pt x="0" y="136871"/>
                </a:lnTo>
                <a:lnTo>
                  <a:pt x="136871" y="0"/>
                </a:lnTo>
                <a:lnTo>
                  <a:pt x="136871" y="360763"/>
                </a:lnTo>
                <a:lnTo>
                  <a:pt x="0" y="497634"/>
                </a:lnTo>
                <a:close/>
              </a:path>
            </a:pathLst>
          </a:custGeom>
          <a:solidFill>
            <a:srgbClr val="A3A3A3"/>
          </a:solidFill>
        </p:spPr>
        <p:txBody>
          <a:bodyPr wrap="square" lIns="0" tIns="0" rIns="0" bIns="0" rtlCol="0"/>
          <a:lstStyle/>
          <a:p>
            <a:endParaRPr/>
          </a:p>
        </p:txBody>
      </p:sp>
      <p:sp>
        <p:nvSpPr>
          <p:cNvPr id="45" name="object 45"/>
          <p:cNvSpPr/>
          <p:nvPr/>
        </p:nvSpPr>
        <p:spPr>
          <a:xfrm>
            <a:off x="4408294" y="3898107"/>
            <a:ext cx="281305" cy="137160"/>
          </a:xfrm>
          <a:custGeom>
            <a:avLst/>
            <a:gdLst/>
            <a:ahLst/>
            <a:cxnLst/>
            <a:rect l="l" t="t" r="r" b="b"/>
            <a:pathLst>
              <a:path w="281304" h="137160">
                <a:moveTo>
                  <a:pt x="143809" y="136871"/>
                </a:moveTo>
                <a:lnTo>
                  <a:pt x="0" y="136871"/>
                </a:lnTo>
                <a:lnTo>
                  <a:pt x="136871" y="0"/>
                </a:lnTo>
                <a:lnTo>
                  <a:pt x="280681" y="0"/>
                </a:lnTo>
                <a:lnTo>
                  <a:pt x="143809" y="136871"/>
                </a:lnTo>
                <a:close/>
              </a:path>
            </a:pathLst>
          </a:custGeom>
          <a:solidFill>
            <a:srgbClr val="D6D6D6"/>
          </a:solidFill>
        </p:spPr>
        <p:txBody>
          <a:bodyPr wrap="square" lIns="0" tIns="0" rIns="0" bIns="0" rtlCol="0"/>
          <a:lstStyle/>
          <a:p>
            <a:endParaRPr/>
          </a:p>
        </p:txBody>
      </p:sp>
      <p:sp>
        <p:nvSpPr>
          <p:cNvPr id="46" name="object 46"/>
          <p:cNvSpPr/>
          <p:nvPr/>
        </p:nvSpPr>
        <p:spPr>
          <a:xfrm>
            <a:off x="4408294" y="3898107"/>
            <a:ext cx="281305" cy="497840"/>
          </a:xfrm>
          <a:custGeom>
            <a:avLst/>
            <a:gdLst/>
            <a:ahLst/>
            <a:cxnLst/>
            <a:rect l="l" t="t" r="r" b="b"/>
            <a:pathLst>
              <a:path w="281304" h="497839">
                <a:moveTo>
                  <a:pt x="0" y="136871"/>
                </a:moveTo>
                <a:lnTo>
                  <a:pt x="136871" y="0"/>
                </a:lnTo>
                <a:lnTo>
                  <a:pt x="280681" y="0"/>
                </a:lnTo>
                <a:lnTo>
                  <a:pt x="280681" y="360763"/>
                </a:lnTo>
                <a:lnTo>
                  <a:pt x="143809" y="497634"/>
                </a:lnTo>
                <a:lnTo>
                  <a:pt x="0" y="497634"/>
                </a:lnTo>
                <a:lnTo>
                  <a:pt x="0" y="136871"/>
                </a:lnTo>
                <a:close/>
              </a:path>
            </a:pathLst>
          </a:custGeom>
          <a:ln w="9524">
            <a:solidFill>
              <a:srgbClr val="666666"/>
            </a:solidFill>
          </a:ln>
        </p:spPr>
        <p:txBody>
          <a:bodyPr wrap="square" lIns="0" tIns="0" rIns="0" bIns="0" rtlCol="0"/>
          <a:lstStyle/>
          <a:p>
            <a:endParaRPr/>
          </a:p>
        </p:txBody>
      </p:sp>
      <p:sp>
        <p:nvSpPr>
          <p:cNvPr id="47" name="object 47"/>
          <p:cNvSpPr/>
          <p:nvPr/>
        </p:nvSpPr>
        <p:spPr>
          <a:xfrm>
            <a:off x="4408294" y="3898107"/>
            <a:ext cx="281305" cy="137160"/>
          </a:xfrm>
          <a:custGeom>
            <a:avLst/>
            <a:gdLst/>
            <a:ahLst/>
            <a:cxnLst/>
            <a:rect l="l" t="t" r="r" b="b"/>
            <a:pathLst>
              <a:path w="281304" h="137160">
                <a:moveTo>
                  <a:pt x="0" y="136871"/>
                </a:moveTo>
                <a:lnTo>
                  <a:pt x="143809" y="136871"/>
                </a:lnTo>
                <a:lnTo>
                  <a:pt x="280681" y="0"/>
                </a:lnTo>
              </a:path>
            </a:pathLst>
          </a:custGeom>
          <a:ln w="9524">
            <a:solidFill>
              <a:srgbClr val="666666"/>
            </a:solidFill>
          </a:ln>
        </p:spPr>
        <p:txBody>
          <a:bodyPr wrap="square" lIns="0" tIns="0" rIns="0" bIns="0" rtlCol="0"/>
          <a:lstStyle/>
          <a:p>
            <a:endParaRPr/>
          </a:p>
        </p:txBody>
      </p:sp>
      <p:sp>
        <p:nvSpPr>
          <p:cNvPr id="48" name="object 48"/>
          <p:cNvSpPr/>
          <p:nvPr/>
        </p:nvSpPr>
        <p:spPr>
          <a:xfrm>
            <a:off x="4552104" y="4034978"/>
            <a:ext cx="0" cy="361315"/>
          </a:xfrm>
          <a:custGeom>
            <a:avLst/>
            <a:gdLst/>
            <a:ahLst/>
            <a:cxnLst/>
            <a:rect l="l" t="t" r="r" b="b"/>
            <a:pathLst>
              <a:path h="361314">
                <a:moveTo>
                  <a:pt x="0" y="0"/>
                </a:moveTo>
                <a:lnTo>
                  <a:pt x="0" y="360763"/>
                </a:lnTo>
              </a:path>
            </a:pathLst>
          </a:custGeom>
          <a:ln w="9524">
            <a:solidFill>
              <a:srgbClr val="666666"/>
            </a:solidFill>
          </a:ln>
        </p:spPr>
        <p:txBody>
          <a:bodyPr wrap="square" lIns="0" tIns="0" rIns="0" bIns="0" rtlCol="0"/>
          <a:lstStyle/>
          <a:p>
            <a:endParaRPr/>
          </a:p>
        </p:txBody>
      </p:sp>
      <p:sp>
        <p:nvSpPr>
          <p:cNvPr id="49" name="object 49"/>
          <p:cNvSpPr/>
          <p:nvPr/>
        </p:nvSpPr>
        <p:spPr>
          <a:xfrm>
            <a:off x="4585200" y="4034978"/>
            <a:ext cx="144145" cy="361315"/>
          </a:xfrm>
          <a:custGeom>
            <a:avLst/>
            <a:gdLst/>
            <a:ahLst/>
            <a:cxnLst/>
            <a:rect l="l" t="t" r="r" b="b"/>
            <a:pathLst>
              <a:path w="144145" h="361314">
                <a:moveTo>
                  <a:pt x="0" y="0"/>
                </a:moveTo>
                <a:lnTo>
                  <a:pt x="143809" y="0"/>
                </a:lnTo>
                <a:lnTo>
                  <a:pt x="143809" y="360763"/>
                </a:lnTo>
                <a:lnTo>
                  <a:pt x="0" y="360763"/>
                </a:lnTo>
                <a:lnTo>
                  <a:pt x="0" y="0"/>
                </a:lnTo>
                <a:close/>
              </a:path>
            </a:pathLst>
          </a:custGeom>
          <a:solidFill>
            <a:srgbClr val="F4CCCC"/>
          </a:solidFill>
        </p:spPr>
        <p:txBody>
          <a:bodyPr wrap="square" lIns="0" tIns="0" rIns="0" bIns="0" rtlCol="0"/>
          <a:lstStyle/>
          <a:p>
            <a:endParaRPr/>
          </a:p>
        </p:txBody>
      </p:sp>
      <p:sp>
        <p:nvSpPr>
          <p:cNvPr id="50" name="object 50"/>
          <p:cNvSpPr/>
          <p:nvPr/>
        </p:nvSpPr>
        <p:spPr>
          <a:xfrm>
            <a:off x="4729009" y="3898107"/>
            <a:ext cx="137160" cy="497840"/>
          </a:xfrm>
          <a:custGeom>
            <a:avLst/>
            <a:gdLst/>
            <a:ahLst/>
            <a:cxnLst/>
            <a:rect l="l" t="t" r="r" b="b"/>
            <a:pathLst>
              <a:path w="137160" h="497839">
                <a:moveTo>
                  <a:pt x="0" y="497634"/>
                </a:moveTo>
                <a:lnTo>
                  <a:pt x="0" y="136871"/>
                </a:lnTo>
                <a:lnTo>
                  <a:pt x="136871" y="0"/>
                </a:lnTo>
                <a:lnTo>
                  <a:pt x="136871" y="360763"/>
                </a:lnTo>
                <a:lnTo>
                  <a:pt x="0" y="497634"/>
                </a:lnTo>
                <a:close/>
              </a:path>
            </a:pathLst>
          </a:custGeom>
          <a:solidFill>
            <a:srgbClr val="C3A3A3"/>
          </a:solidFill>
        </p:spPr>
        <p:txBody>
          <a:bodyPr wrap="square" lIns="0" tIns="0" rIns="0" bIns="0" rtlCol="0"/>
          <a:lstStyle/>
          <a:p>
            <a:endParaRPr/>
          </a:p>
        </p:txBody>
      </p:sp>
      <p:sp>
        <p:nvSpPr>
          <p:cNvPr id="51" name="object 51"/>
          <p:cNvSpPr/>
          <p:nvPr/>
        </p:nvSpPr>
        <p:spPr>
          <a:xfrm>
            <a:off x="4585200" y="3898107"/>
            <a:ext cx="281305" cy="137160"/>
          </a:xfrm>
          <a:custGeom>
            <a:avLst/>
            <a:gdLst/>
            <a:ahLst/>
            <a:cxnLst/>
            <a:rect l="l" t="t" r="r" b="b"/>
            <a:pathLst>
              <a:path w="281304" h="137160">
                <a:moveTo>
                  <a:pt x="143809" y="136871"/>
                </a:moveTo>
                <a:lnTo>
                  <a:pt x="0" y="136871"/>
                </a:lnTo>
                <a:lnTo>
                  <a:pt x="136871" y="0"/>
                </a:lnTo>
                <a:lnTo>
                  <a:pt x="280681" y="0"/>
                </a:lnTo>
                <a:lnTo>
                  <a:pt x="143809" y="136871"/>
                </a:lnTo>
                <a:close/>
              </a:path>
            </a:pathLst>
          </a:custGeom>
          <a:solidFill>
            <a:srgbClr val="F6D6D6"/>
          </a:solidFill>
        </p:spPr>
        <p:txBody>
          <a:bodyPr wrap="square" lIns="0" tIns="0" rIns="0" bIns="0" rtlCol="0"/>
          <a:lstStyle/>
          <a:p>
            <a:endParaRPr/>
          </a:p>
        </p:txBody>
      </p:sp>
      <p:sp>
        <p:nvSpPr>
          <p:cNvPr id="52" name="object 52"/>
          <p:cNvSpPr/>
          <p:nvPr/>
        </p:nvSpPr>
        <p:spPr>
          <a:xfrm>
            <a:off x="4585200" y="3898107"/>
            <a:ext cx="281305" cy="497840"/>
          </a:xfrm>
          <a:custGeom>
            <a:avLst/>
            <a:gdLst/>
            <a:ahLst/>
            <a:cxnLst/>
            <a:rect l="l" t="t" r="r" b="b"/>
            <a:pathLst>
              <a:path w="281304" h="497839">
                <a:moveTo>
                  <a:pt x="0" y="136871"/>
                </a:moveTo>
                <a:lnTo>
                  <a:pt x="136871" y="0"/>
                </a:lnTo>
                <a:lnTo>
                  <a:pt x="280681" y="0"/>
                </a:lnTo>
                <a:lnTo>
                  <a:pt x="280681" y="360763"/>
                </a:lnTo>
                <a:lnTo>
                  <a:pt x="143809" y="497634"/>
                </a:lnTo>
                <a:lnTo>
                  <a:pt x="0" y="497634"/>
                </a:lnTo>
                <a:lnTo>
                  <a:pt x="0" y="136871"/>
                </a:lnTo>
                <a:close/>
              </a:path>
            </a:pathLst>
          </a:custGeom>
          <a:ln w="9524">
            <a:solidFill>
              <a:srgbClr val="666666"/>
            </a:solidFill>
          </a:ln>
        </p:spPr>
        <p:txBody>
          <a:bodyPr wrap="square" lIns="0" tIns="0" rIns="0" bIns="0" rtlCol="0"/>
          <a:lstStyle/>
          <a:p>
            <a:endParaRPr/>
          </a:p>
        </p:txBody>
      </p:sp>
      <p:sp>
        <p:nvSpPr>
          <p:cNvPr id="53" name="object 53"/>
          <p:cNvSpPr/>
          <p:nvPr/>
        </p:nvSpPr>
        <p:spPr>
          <a:xfrm>
            <a:off x="4585200" y="3898107"/>
            <a:ext cx="281305" cy="137160"/>
          </a:xfrm>
          <a:custGeom>
            <a:avLst/>
            <a:gdLst/>
            <a:ahLst/>
            <a:cxnLst/>
            <a:rect l="l" t="t" r="r" b="b"/>
            <a:pathLst>
              <a:path w="281304" h="137160">
                <a:moveTo>
                  <a:pt x="0" y="136871"/>
                </a:moveTo>
                <a:lnTo>
                  <a:pt x="143809" y="136871"/>
                </a:lnTo>
                <a:lnTo>
                  <a:pt x="280681" y="0"/>
                </a:lnTo>
              </a:path>
            </a:pathLst>
          </a:custGeom>
          <a:ln w="9524">
            <a:solidFill>
              <a:srgbClr val="666666"/>
            </a:solidFill>
          </a:ln>
        </p:spPr>
        <p:txBody>
          <a:bodyPr wrap="square" lIns="0" tIns="0" rIns="0" bIns="0" rtlCol="0"/>
          <a:lstStyle/>
          <a:p>
            <a:endParaRPr/>
          </a:p>
        </p:txBody>
      </p:sp>
      <p:sp>
        <p:nvSpPr>
          <p:cNvPr id="54" name="object 54"/>
          <p:cNvSpPr/>
          <p:nvPr/>
        </p:nvSpPr>
        <p:spPr>
          <a:xfrm>
            <a:off x="4729009" y="4034978"/>
            <a:ext cx="0" cy="361315"/>
          </a:xfrm>
          <a:custGeom>
            <a:avLst/>
            <a:gdLst/>
            <a:ahLst/>
            <a:cxnLst/>
            <a:rect l="l" t="t" r="r" b="b"/>
            <a:pathLst>
              <a:path h="361314">
                <a:moveTo>
                  <a:pt x="0" y="0"/>
                </a:moveTo>
                <a:lnTo>
                  <a:pt x="0" y="360763"/>
                </a:lnTo>
              </a:path>
            </a:pathLst>
          </a:custGeom>
          <a:ln w="9524">
            <a:solidFill>
              <a:srgbClr val="666666"/>
            </a:solidFill>
          </a:ln>
        </p:spPr>
        <p:txBody>
          <a:bodyPr wrap="square" lIns="0" tIns="0" rIns="0" bIns="0" rtlCol="0"/>
          <a:lstStyle/>
          <a:p>
            <a:endParaRPr/>
          </a:p>
        </p:txBody>
      </p:sp>
      <p:sp>
        <p:nvSpPr>
          <p:cNvPr id="55" name="object 55"/>
          <p:cNvSpPr/>
          <p:nvPr/>
        </p:nvSpPr>
        <p:spPr>
          <a:xfrm>
            <a:off x="4754350" y="4105118"/>
            <a:ext cx="285115" cy="213360"/>
          </a:xfrm>
          <a:custGeom>
            <a:avLst/>
            <a:gdLst/>
            <a:ahLst/>
            <a:cxnLst/>
            <a:rect l="l" t="t" r="r" b="b"/>
            <a:pathLst>
              <a:path w="285114" h="213360">
                <a:moveTo>
                  <a:pt x="0" y="0"/>
                </a:moveTo>
                <a:lnTo>
                  <a:pt x="284833" y="0"/>
                </a:lnTo>
                <a:lnTo>
                  <a:pt x="284833" y="212922"/>
                </a:lnTo>
                <a:lnTo>
                  <a:pt x="0" y="212922"/>
                </a:lnTo>
                <a:lnTo>
                  <a:pt x="0" y="0"/>
                </a:lnTo>
                <a:close/>
              </a:path>
            </a:pathLst>
          </a:custGeom>
          <a:solidFill>
            <a:srgbClr val="CCCCCC"/>
          </a:solidFill>
        </p:spPr>
        <p:txBody>
          <a:bodyPr wrap="square" lIns="0" tIns="0" rIns="0" bIns="0" rtlCol="0"/>
          <a:lstStyle/>
          <a:p>
            <a:endParaRPr/>
          </a:p>
        </p:txBody>
      </p:sp>
      <p:sp>
        <p:nvSpPr>
          <p:cNvPr id="56" name="object 56"/>
          <p:cNvSpPr/>
          <p:nvPr/>
        </p:nvSpPr>
        <p:spPr>
          <a:xfrm>
            <a:off x="5039184" y="4012460"/>
            <a:ext cx="92710" cy="306070"/>
          </a:xfrm>
          <a:custGeom>
            <a:avLst/>
            <a:gdLst/>
            <a:ahLst/>
            <a:cxnLst/>
            <a:rect l="l" t="t" r="r" b="b"/>
            <a:pathLst>
              <a:path w="92710" h="306070">
                <a:moveTo>
                  <a:pt x="0" y="305580"/>
                </a:moveTo>
                <a:lnTo>
                  <a:pt x="0" y="92657"/>
                </a:lnTo>
                <a:lnTo>
                  <a:pt x="92658" y="0"/>
                </a:lnTo>
                <a:lnTo>
                  <a:pt x="92658" y="212922"/>
                </a:lnTo>
                <a:lnTo>
                  <a:pt x="0" y="305580"/>
                </a:lnTo>
                <a:close/>
              </a:path>
            </a:pathLst>
          </a:custGeom>
          <a:solidFill>
            <a:srgbClr val="A3A3A3"/>
          </a:solidFill>
        </p:spPr>
        <p:txBody>
          <a:bodyPr wrap="square" lIns="0" tIns="0" rIns="0" bIns="0" rtlCol="0"/>
          <a:lstStyle/>
          <a:p>
            <a:endParaRPr/>
          </a:p>
        </p:txBody>
      </p:sp>
      <p:sp>
        <p:nvSpPr>
          <p:cNvPr id="57" name="object 57"/>
          <p:cNvSpPr/>
          <p:nvPr/>
        </p:nvSpPr>
        <p:spPr>
          <a:xfrm>
            <a:off x="4754350" y="4012460"/>
            <a:ext cx="377825" cy="92710"/>
          </a:xfrm>
          <a:custGeom>
            <a:avLst/>
            <a:gdLst/>
            <a:ahLst/>
            <a:cxnLst/>
            <a:rect l="l" t="t" r="r" b="b"/>
            <a:pathLst>
              <a:path w="377825" h="92710">
                <a:moveTo>
                  <a:pt x="284833" y="92657"/>
                </a:moveTo>
                <a:lnTo>
                  <a:pt x="0" y="92657"/>
                </a:lnTo>
                <a:lnTo>
                  <a:pt x="92658" y="0"/>
                </a:lnTo>
                <a:lnTo>
                  <a:pt x="377492" y="0"/>
                </a:lnTo>
                <a:lnTo>
                  <a:pt x="284833" y="92657"/>
                </a:lnTo>
                <a:close/>
              </a:path>
            </a:pathLst>
          </a:custGeom>
          <a:solidFill>
            <a:srgbClr val="D6D6D6"/>
          </a:solidFill>
        </p:spPr>
        <p:txBody>
          <a:bodyPr wrap="square" lIns="0" tIns="0" rIns="0" bIns="0" rtlCol="0"/>
          <a:lstStyle/>
          <a:p>
            <a:endParaRPr/>
          </a:p>
        </p:txBody>
      </p:sp>
      <p:sp>
        <p:nvSpPr>
          <p:cNvPr id="58" name="object 58"/>
          <p:cNvSpPr/>
          <p:nvPr/>
        </p:nvSpPr>
        <p:spPr>
          <a:xfrm>
            <a:off x="4754350" y="4012460"/>
            <a:ext cx="377825" cy="306070"/>
          </a:xfrm>
          <a:custGeom>
            <a:avLst/>
            <a:gdLst/>
            <a:ahLst/>
            <a:cxnLst/>
            <a:rect l="l" t="t" r="r" b="b"/>
            <a:pathLst>
              <a:path w="377825" h="306070">
                <a:moveTo>
                  <a:pt x="0" y="92657"/>
                </a:moveTo>
                <a:lnTo>
                  <a:pt x="92658" y="0"/>
                </a:lnTo>
                <a:lnTo>
                  <a:pt x="377492" y="0"/>
                </a:lnTo>
                <a:lnTo>
                  <a:pt x="377492" y="212922"/>
                </a:lnTo>
                <a:lnTo>
                  <a:pt x="284833" y="305580"/>
                </a:lnTo>
                <a:lnTo>
                  <a:pt x="0" y="305580"/>
                </a:lnTo>
                <a:lnTo>
                  <a:pt x="0" y="92657"/>
                </a:lnTo>
                <a:close/>
              </a:path>
            </a:pathLst>
          </a:custGeom>
          <a:ln w="9524">
            <a:solidFill>
              <a:srgbClr val="666666"/>
            </a:solidFill>
          </a:ln>
        </p:spPr>
        <p:txBody>
          <a:bodyPr wrap="square" lIns="0" tIns="0" rIns="0" bIns="0" rtlCol="0"/>
          <a:lstStyle/>
          <a:p>
            <a:endParaRPr/>
          </a:p>
        </p:txBody>
      </p:sp>
      <p:sp>
        <p:nvSpPr>
          <p:cNvPr id="59" name="object 59"/>
          <p:cNvSpPr/>
          <p:nvPr/>
        </p:nvSpPr>
        <p:spPr>
          <a:xfrm>
            <a:off x="4754350" y="4012460"/>
            <a:ext cx="377825" cy="92710"/>
          </a:xfrm>
          <a:custGeom>
            <a:avLst/>
            <a:gdLst/>
            <a:ahLst/>
            <a:cxnLst/>
            <a:rect l="l" t="t" r="r" b="b"/>
            <a:pathLst>
              <a:path w="377825" h="92710">
                <a:moveTo>
                  <a:pt x="0" y="92657"/>
                </a:moveTo>
                <a:lnTo>
                  <a:pt x="284833" y="92657"/>
                </a:lnTo>
                <a:lnTo>
                  <a:pt x="377492" y="0"/>
                </a:lnTo>
              </a:path>
            </a:pathLst>
          </a:custGeom>
          <a:ln w="9524">
            <a:solidFill>
              <a:srgbClr val="666666"/>
            </a:solidFill>
          </a:ln>
        </p:spPr>
        <p:txBody>
          <a:bodyPr wrap="square" lIns="0" tIns="0" rIns="0" bIns="0" rtlCol="0"/>
          <a:lstStyle/>
          <a:p>
            <a:endParaRPr/>
          </a:p>
        </p:txBody>
      </p:sp>
      <p:sp>
        <p:nvSpPr>
          <p:cNvPr id="60" name="object 60"/>
          <p:cNvSpPr/>
          <p:nvPr/>
        </p:nvSpPr>
        <p:spPr>
          <a:xfrm>
            <a:off x="5039184" y="4105118"/>
            <a:ext cx="0" cy="213360"/>
          </a:xfrm>
          <a:custGeom>
            <a:avLst/>
            <a:gdLst/>
            <a:ahLst/>
            <a:cxnLst/>
            <a:rect l="l" t="t" r="r" b="b"/>
            <a:pathLst>
              <a:path h="213360">
                <a:moveTo>
                  <a:pt x="0" y="0"/>
                </a:moveTo>
                <a:lnTo>
                  <a:pt x="0" y="212922"/>
                </a:lnTo>
              </a:path>
            </a:pathLst>
          </a:custGeom>
          <a:ln w="9524">
            <a:solidFill>
              <a:srgbClr val="666666"/>
            </a:solidFill>
          </a:ln>
        </p:spPr>
        <p:txBody>
          <a:bodyPr wrap="square" lIns="0" tIns="0" rIns="0" bIns="0" rtlCol="0"/>
          <a:lstStyle/>
          <a:p>
            <a:endParaRPr/>
          </a:p>
        </p:txBody>
      </p:sp>
      <p:sp>
        <p:nvSpPr>
          <p:cNvPr id="61" name="object 61"/>
          <p:cNvSpPr/>
          <p:nvPr/>
        </p:nvSpPr>
        <p:spPr>
          <a:xfrm>
            <a:off x="5066214" y="4105118"/>
            <a:ext cx="285115" cy="213360"/>
          </a:xfrm>
          <a:custGeom>
            <a:avLst/>
            <a:gdLst/>
            <a:ahLst/>
            <a:cxnLst/>
            <a:rect l="l" t="t" r="r" b="b"/>
            <a:pathLst>
              <a:path w="285114" h="213360">
                <a:moveTo>
                  <a:pt x="0" y="0"/>
                </a:moveTo>
                <a:lnTo>
                  <a:pt x="284833" y="0"/>
                </a:lnTo>
                <a:lnTo>
                  <a:pt x="284833" y="212922"/>
                </a:lnTo>
                <a:lnTo>
                  <a:pt x="0" y="212922"/>
                </a:lnTo>
                <a:lnTo>
                  <a:pt x="0" y="0"/>
                </a:lnTo>
                <a:close/>
              </a:path>
            </a:pathLst>
          </a:custGeom>
          <a:solidFill>
            <a:srgbClr val="CCCCCC"/>
          </a:solidFill>
        </p:spPr>
        <p:txBody>
          <a:bodyPr wrap="square" lIns="0" tIns="0" rIns="0" bIns="0" rtlCol="0"/>
          <a:lstStyle/>
          <a:p>
            <a:endParaRPr/>
          </a:p>
        </p:txBody>
      </p:sp>
      <p:sp>
        <p:nvSpPr>
          <p:cNvPr id="62" name="object 62"/>
          <p:cNvSpPr/>
          <p:nvPr/>
        </p:nvSpPr>
        <p:spPr>
          <a:xfrm>
            <a:off x="5351047" y="4012460"/>
            <a:ext cx="92710" cy="306070"/>
          </a:xfrm>
          <a:custGeom>
            <a:avLst/>
            <a:gdLst/>
            <a:ahLst/>
            <a:cxnLst/>
            <a:rect l="l" t="t" r="r" b="b"/>
            <a:pathLst>
              <a:path w="92710" h="306070">
                <a:moveTo>
                  <a:pt x="0" y="305580"/>
                </a:moveTo>
                <a:lnTo>
                  <a:pt x="0" y="92657"/>
                </a:lnTo>
                <a:lnTo>
                  <a:pt x="92658" y="0"/>
                </a:lnTo>
                <a:lnTo>
                  <a:pt x="92658" y="212922"/>
                </a:lnTo>
                <a:lnTo>
                  <a:pt x="0" y="305580"/>
                </a:lnTo>
                <a:close/>
              </a:path>
            </a:pathLst>
          </a:custGeom>
          <a:solidFill>
            <a:srgbClr val="A3A3A3"/>
          </a:solidFill>
        </p:spPr>
        <p:txBody>
          <a:bodyPr wrap="square" lIns="0" tIns="0" rIns="0" bIns="0" rtlCol="0"/>
          <a:lstStyle/>
          <a:p>
            <a:endParaRPr/>
          </a:p>
        </p:txBody>
      </p:sp>
      <p:sp>
        <p:nvSpPr>
          <p:cNvPr id="63" name="object 63"/>
          <p:cNvSpPr/>
          <p:nvPr/>
        </p:nvSpPr>
        <p:spPr>
          <a:xfrm>
            <a:off x="5066214" y="4012460"/>
            <a:ext cx="377825" cy="92710"/>
          </a:xfrm>
          <a:custGeom>
            <a:avLst/>
            <a:gdLst/>
            <a:ahLst/>
            <a:cxnLst/>
            <a:rect l="l" t="t" r="r" b="b"/>
            <a:pathLst>
              <a:path w="377825" h="92710">
                <a:moveTo>
                  <a:pt x="284833" y="92657"/>
                </a:moveTo>
                <a:lnTo>
                  <a:pt x="0" y="92657"/>
                </a:lnTo>
                <a:lnTo>
                  <a:pt x="92658" y="0"/>
                </a:lnTo>
                <a:lnTo>
                  <a:pt x="377492" y="0"/>
                </a:lnTo>
                <a:lnTo>
                  <a:pt x="284833" y="92657"/>
                </a:lnTo>
                <a:close/>
              </a:path>
            </a:pathLst>
          </a:custGeom>
          <a:solidFill>
            <a:srgbClr val="D6D6D6"/>
          </a:solidFill>
        </p:spPr>
        <p:txBody>
          <a:bodyPr wrap="square" lIns="0" tIns="0" rIns="0" bIns="0" rtlCol="0"/>
          <a:lstStyle/>
          <a:p>
            <a:endParaRPr/>
          </a:p>
        </p:txBody>
      </p:sp>
      <p:sp>
        <p:nvSpPr>
          <p:cNvPr id="64" name="object 64"/>
          <p:cNvSpPr/>
          <p:nvPr/>
        </p:nvSpPr>
        <p:spPr>
          <a:xfrm>
            <a:off x="5066214" y="4012460"/>
            <a:ext cx="377825" cy="306070"/>
          </a:xfrm>
          <a:custGeom>
            <a:avLst/>
            <a:gdLst/>
            <a:ahLst/>
            <a:cxnLst/>
            <a:rect l="l" t="t" r="r" b="b"/>
            <a:pathLst>
              <a:path w="377825" h="306070">
                <a:moveTo>
                  <a:pt x="0" y="92657"/>
                </a:moveTo>
                <a:lnTo>
                  <a:pt x="92658" y="0"/>
                </a:lnTo>
                <a:lnTo>
                  <a:pt x="377492" y="0"/>
                </a:lnTo>
                <a:lnTo>
                  <a:pt x="377492" y="212922"/>
                </a:lnTo>
                <a:lnTo>
                  <a:pt x="284833" y="305580"/>
                </a:lnTo>
                <a:lnTo>
                  <a:pt x="0" y="305580"/>
                </a:lnTo>
                <a:lnTo>
                  <a:pt x="0" y="92657"/>
                </a:lnTo>
                <a:close/>
              </a:path>
            </a:pathLst>
          </a:custGeom>
          <a:ln w="9524">
            <a:solidFill>
              <a:srgbClr val="666666"/>
            </a:solidFill>
          </a:ln>
        </p:spPr>
        <p:txBody>
          <a:bodyPr wrap="square" lIns="0" tIns="0" rIns="0" bIns="0" rtlCol="0"/>
          <a:lstStyle/>
          <a:p>
            <a:endParaRPr/>
          </a:p>
        </p:txBody>
      </p:sp>
      <p:sp>
        <p:nvSpPr>
          <p:cNvPr id="65" name="object 65"/>
          <p:cNvSpPr/>
          <p:nvPr/>
        </p:nvSpPr>
        <p:spPr>
          <a:xfrm>
            <a:off x="5066214" y="4012460"/>
            <a:ext cx="377825" cy="92710"/>
          </a:xfrm>
          <a:custGeom>
            <a:avLst/>
            <a:gdLst/>
            <a:ahLst/>
            <a:cxnLst/>
            <a:rect l="l" t="t" r="r" b="b"/>
            <a:pathLst>
              <a:path w="377825" h="92710">
                <a:moveTo>
                  <a:pt x="0" y="92657"/>
                </a:moveTo>
                <a:lnTo>
                  <a:pt x="284833" y="92657"/>
                </a:lnTo>
                <a:lnTo>
                  <a:pt x="377492" y="0"/>
                </a:lnTo>
              </a:path>
            </a:pathLst>
          </a:custGeom>
          <a:ln w="9524">
            <a:solidFill>
              <a:srgbClr val="666666"/>
            </a:solidFill>
          </a:ln>
        </p:spPr>
        <p:txBody>
          <a:bodyPr wrap="square" lIns="0" tIns="0" rIns="0" bIns="0" rtlCol="0"/>
          <a:lstStyle/>
          <a:p>
            <a:endParaRPr/>
          </a:p>
        </p:txBody>
      </p:sp>
      <p:sp>
        <p:nvSpPr>
          <p:cNvPr id="66" name="object 66"/>
          <p:cNvSpPr/>
          <p:nvPr/>
        </p:nvSpPr>
        <p:spPr>
          <a:xfrm>
            <a:off x="5351047" y="4105118"/>
            <a:ext cx="0" cy="213360"/>
          </a:xfrm>
          <a:custGeom>
            <a:avLst/>
            <a:gdLst/>
            <a:ahLst/>
            <a:cxnLst/>
            <a:rect l="l" t="t" r="r" b="b"/>
            <a:pathLst>
              <a:path h="213360">
                <a:moveTo>
                  <a:pt x="0" y="0"/>
                </a:moveTo>
                <a:lnTo>
                  <a:pt x="0" y="212922"/>
                </a:lnTo>
              </a:path>
            </a:pathLst>
          </a:custGeom>
          <a:ln w="9524">
            <a:solidFill>
              <a:srgbClr val="666666"/>
            </a:solidFill>
          </a:ln>
        </p:spPr>
        <p:txBody>
          <a:bodyPr wrap="square" lIns="0" tIns="0" rIns="0" bIns="0" rtlCol="0"/>
          <a:lstStyle/>
          <a:p>
            <a:endParaRPr/>
          </a:p>
        </p:txBody>
      </p:sp>
      <p:sp>
        <p:nvSpPr>
          <p:cNvPr id="67" name="object 67"/>
          <p:cNvSpPr/>
          <p:nvPr/>
        </p:nvSpPr>
        <p:spPr>
          <a:xfrm>
            <a:off x="5425503" y="4034978"/>
            <a:ext cx="144145" cy="361315"/>
          </a:xfrm>
          <a:custGeom>
            <a:avLst/>
            <a:gdLst/>
            <a:ahLst/>
            <a:cxnLst/>
            <a:rect l="l" t="t" r="r" b="b"/>
            <a:pathLst>
              <a:path w="144145" h="361314">
                <a:moveTo>
                  <a:pt x="0" y="0"/>
                </a:moveTo>
                <a:lnTo>
                  <a:pt x="143809" y="0"/>
                </a:lnTo>
                <a:lnTo>
                  <a:pt x="143809" y="360763"/>
                </a:lnTo>
                <a:lnTo>
                  <a:pt x="0" y="360763"/>
                </a:lnTo>
                <a:lnTo>
                  <a:pt x="0" y="0"/>
                </a:lnTo>
                <a:close/>
              </a:path>
            </a:pathLst>
          </a:custGeom>
          <a:solidFill>
            <a:srgbClr val="C9DAF7"/>
          </a:solidFill>
        </p:spPr>
        <p:txBody>
          <a:bodyPr wrap="square" lIns="0" tIns="0" rIns="0" bIns="0" rtlCol="0"/>
          <a:lstStyle/>
          <a:p>
            <a:endParaRPr/>
          </a:p>
        </p:txBody>
      </p:sp>
      <p:sp>
        <p:nvSpPr>
          <p:cNvPr id="68" name="object 68"/>
          <p:cNvSpPr/>
          <p:nvPr/>
        </p:nvSpPr>
        <p:spPr>
          <a:xfrm>
            <a:off x="5569313" y="3898107"/>
            <a:ext cx="137160" cy="497840"/>
          </a:xfrm>
          <a:custGeom>
            <a:avLst/>
            <a:gdLst/>
            <a:ahLst/>
            <a:cxnLst/>
            <a:rect l="l" t="t" r="r" b="b"/>
            <a:pathLst>
              <a:path w="137160" h="497839">
                <a:moveTo>
                  <a:pt x="0" y="497634"/>
                </a:moveTo>
                <a:lnTo>
                  <a:pt x="0" y="136871"/>
                </a:lnTo>
                <a:lnTo>
                  <a:pt x="136871" y="0"/>
                </a:lnTo>
                <a:lnTo>
                  <a:pt x="136871" y="360763"/>
                </a:lnTo>
                <a:lnTo>
                  <a:pt x="0" y="497634"/>
                </a:lnTo>
                <a:close/>
              </a:path>
            </a:pathLst>
          </a:custGeom>
          <a:solidFill>
            <a:srgbClr val="A0AEC6"/>
          </a:solidFill>
        </p:spPr>
        <p:txBody>
          <a:bodyPr wrap="square" lIns="0" tIns="0" rIns="0" bIns="0" rtlCol="0"/>
          <a:lstStyle/>
          <a:p>
            <a:endParaRPr/>
          </a:p>
        </p:txBody>
      </p:sp>
      <p:sp>
        <p:nvSpPr>
          <p:cNvPr id="69" name="object 69"/>
          <p:cNvSpPr/>
          <p:nvPr/>
        </p:nvSpPr>
        <p:spPr>
          <a:xfrm>
            <a:off x="5425503" y="3898107"/>
            <a:ext cx="281305" cy="137160"/>
          </a:xfrm>
          <a:custGeom>
            <a:avLst/>
            <a:gdLst/>
            <a:ahLst/>
            <a:cxnLst/>
            <a:rect l="l" t="t" r="r" b="b"/>
            <a:pathLst>
              <a:path w="281304" h="137160">
                <a:moveTo>
                  <a:pt x="143809" y="136871"/>
                </a:moveTo>
                <a:lnTo>
                  <a:pt x="0" y="136871"/>
                </a:lnTo>
                <a:lnTo>
                  <a:pt x="136871" y="0"/>
                </a:lnTo>
                <a:lnTo>
                  <a:pt x="280681" y="0"/>
                </a:lnTo>
                <a:lnTo>
                  <a:pt x="143809" y="136871"/>
                </a:lnTo>
                <a:close/>
              </a:path>
            </a:pathLst>
          </a:custGeom>
          <a:solidFill>
            <a:srgbClr val="D3E1F9"/>
          </a:solidFill>
        </p:spPr>
        <p:txBody>
          <a:bodyPr wrap="square" lIns="0" tIns="0" rIns="0" bIns="0" rtlCol="0"/>
          <a:lstStyle/>
          <a:p>
            <a:endParaRPr/>
          </a:p>
        </p:txBody>
      </p:sp>
      <p:sp>
        <p:nvSpPr>
          <p:cNvPr id="70" name="object 70"/>
          <p:cNvSpPr/>
          <p:nvPr/>
        </p:nvSpPr>
        <p:spPr>
          <a:xfrm>
            <a:off x="5425503" y="3898107"/>
            <a:ext cx="281305" cy="497840"/>
          </a:xfrm>
          <a:custGeom>
            <a:avLst/>
            <a:gdLst/>
            <a:ahLst/>
            <a:cxnLst/>
            <a:rect l="l" t="t" r="r" b="b"/>
            <a:pathLst>
              <a:path w="281304" h="497839">
                <a:moveTo>
                  <a:pt x="0" y="136871"/>
                </a:moveTo>
                <a:lnTo>
                  <a:pt x="136871" y="0"/>
                </a:lnTo>
                <a:lnTo>
                  <a:pt x="280681" y="0"/>
                </a:lnTo>
                <a:lnTo>
                  <a:pt x="280681" y="360763"/>
                </a:lnTo>
                <a:lnTo>
                  <a:pt x="143809" y="497634"/>
                </a:lnTo>
                <a:lnTo>
                  <a:pt x="0" y="497634"/>
                </a:lnTo>
                <a:lnTo>
                  <a:pt x="0" y="136871"/>
                </a:lnTo>
                <a:close/>
              </a:path>
            </a:pathLst>
          </a:custGeom>
          <a:ln w="9524">
            <a:solidFill>
              <a:srgbClr val="666666"/>
            </a:solidFill>
          </a:ln>
        </p:spPr>
        <p:txBody>
          <a:bodyPr wrap="square" lIns="0" tIns="0" rIns="0" bIns="0" rtlCol="0"/>
          <a:lstStyle/>
          <a:p>
            <a:endParaRPr/>
          </a:p>
        </p:txBody>
      </p:sp>
      <p:sp>
        <p:nvSpPr>
          <p:cNvPr id="71" name="object 71"/>
          <p:cNvSpPr/>
          <p:nvPr/>
        </p:nvSpPr>
        <p:spPr>
          <a:xfrm>
            <a:off x="5425503" y="3898107"/>
            <a:ext cx="281305" cy="137160"/>
          </a:xfrm>
          <a:custGeom>
            <a:avLst/>
            <a:gdLst/>
            <a:ahLst/>
            <a:cxnLst/>
            <a:rect l="l" t="t" r="r" b="b"/>
            <a:pathLst>
              <a:path w="281304" h="137160">
                <a:moveTo>
                  <a:pt x="0" y="136871"/>
                </a:moveTo>
                <a:lnTo>
                  <a:pt x="143809" y="136871"/>
                </a:lnTo>
                <a:lnTo>
                  <a:pt x="280681" y="0"/>
                </a:lnTo>
              </a:path>
            </a:pathLst>
          </a:custGeom>
          <a:ln w="9524">
            <a:solidFill>
              <a:srgbClr val="666666"/>
            </a:solidFill>
          </a:ln>
        </p:spPr>
        <p:txBody>
          <a:bodyPr wrap="square" lIns="0" tIns="0" rIns="0" bIns="0" rtlCol="0"/>
          <a:lstStyle/>
          <a:p>
            <a:endParaRPr/>
          </a:p>
        </p:txBody>
      </p:sp>
      <p:sp>
        <p:nvSpPr>
          <p:cNvPr id="72" name="object 72"/>
          <p:cNvSpPr/>
          <p:nvPr/>
        </p:nvSpPr>
        <p:spPr>
          <a:xfrm>
            <a:off x="5569313" y="4034978"/>
            <a:ext cx="0" cy="361315"/>
          </a:xfrm>
          <a:custGeom>
            <a:avLst/>
            <a:gdLst/>
            <a:ahLst/>
            <a:cxnLst/>
            <a:rect l="l" t="t" r="r" b="b"/>
            <a:pathLst>
              <a:path h="361314">
                <a:moveTo>
                  <a:pt x="0" y="0"/>
                </a:moveTo>
                <a:lnTo>
                  <a:pt x="0" y="360763"/>
                </a:lnTo>
              </a:path>
            </a:pathLst>
          </a:custGeom>
          <a:ln w="9524">
            <a:solidFill>
              <a:srgbClr val="666666"/>
            </a:solidFill>
          </a:ln>
        </p:spPr>
        <p:txBody>
          <a:bodyPr wrap="square" lIns="0" tIns="0" rIns="0" bIns="0" rtlCol="0"/>
          <a:lstStyle/>
          <a:p>
            <a:endParaRPr/>
          </a:p>
        </p:txBody>
      </p:sp>
      <p:sp>
        <p:nvSpPr>
          <p:cNvPr id="73" name="object 73"/>
          <p:cNvSpPr/>
          <p:nvPr/>
        </p:nvSpPr>
        <p:spPr>
          <a:xfrm>
            <a:off x="5602409" y="4034978"/>
            <a:ext cx="144145" cy="361315"/>
          </a:xfrm>
          <a:custGeom>
            <a:avLst/>
            <a:gdLst/>
            <a:ahLst/>
            <a:cxnLst/>
            <a:rect l="l" t="t" r="r" b="b"/>
            <a:pathLst>
              <a:path w="144145" h="361314">
                <a:moveTo>
                  <a:pt x="0" y="0"/>
                </a:moveTo>
                <a:lnTo>
                  <a:pt x="143809" y="0"/>
                </a:lnTo>
                <a:lnTo>
                  <a:pt x="143809" y="360763"/>
                </a:lnTo>
                <a:lnTo>
                  <a:pt x="0" y="360763"/>
                </a:lnTo>
                <a:lnTo>
                  <a:pt x="0" y="0"/>
                </a:lnTo>
                <a:close/>
              </a:path>
            </a:pathLst>
          </a:custGeom>
          <a:solidFill>
            <a:srgbClr val="CCCCCC"/>
          </a:solidFill>
        </p:spPr>
        <p:txBody>
          <a:bodyPr wrap="square" lIns="0" tIns="0" rIns="0" bIns="0" rtlCol="0"/>
          <a:lstStyle/>
          <a:p>
            <a:endParaRPr/>
          </a:p>
        </p:txBody>
      </p:sp>
      <p:sp>
        <p:nvSpPr>
          <p:cNvPr id="74" name="object 74"/>
          <p:cNvSpPr/>
          <p:nvPr/>
        </p:nvSpPr>
        <p:spPr>
          <a:xfrm>
            <a:off x="5746219" y="3898107"/>
            <a:ext cx="137160" cy="497840"/>
          </a:xfrm>
          <a:custGeom>
            <a:avLst/>
            <a:gdLst/>
            <a:ahLst/>
            <a:cxnLst/>
            <a:rect l="l" t="t" r="r" b="b"/>
            <a:pathLst>
              <a:path w="137160" h="497839">
                <a:moveTo>
                  <a:pt x="0" y="497634"/>
                </a:moveTo>
                <a:lnTo>
                  <a:pt x="0" y="136871"/>
                </a:lnTo>
                <a:lnTo>
                  <a:pt x="136871" y="0"/>
                </a:lnTo>
                <a:lnTo>
                  <a:pt x="136871" y="360763"/>
                </a:lnTo>
                <a:lnTo>
                  <a:pt x="0" y="497634"/>
                </a:lnTo>
                <a:close/>
              </a:path>
            </a:pathLst>
          </a:custGeom>
          <a:solidFill>
            <a:srgbClr val="A3A3A3"/>
          </a:solidFill>
        </p:spPr>
        <p:txBody>
          <a:bodyPr wrap="square" lIns="0" tIns="0" rIns="0" bIns="0" rtlCol="0"/>
          <a:lstStyle/>
          <a:p>
            <a:endParaRPr/>
          </a:p>
        </p:txBody>
      </p:sp>
      <p:sp>
        <p:nvSpPr>
          <p:cNvPr id="75" name="object 75"/>
          <p:cNvSpPr/>
          <p:nvPr/>
        </p:nvSpPr>
        <p:spPr>
          <a:xfrm>
            <a:off x="5602409" y="3898107"/>
            <a:ext cx="281305" cy="137160"/>
          </a:xfrm>
          <a:custGeom>
            <a:avLst/>
            <a:gdLst/>
            <a:ahLst/>
            <a:cxnLst/>
            <a:rect l="l" t="t" r="r" b="b"/>
            <a:pathLst>
              <a:path w="281304" h="137160">
                <a:moveTo>
                  <a:pt x="143809" y="136871"/>
                </a:moveTo>
                <a:lnTo>
                  <a:pt x="0" y="136871"/>
                </a:lnTo>
                <a:lnTo>
                  <a:pt x="136871" y="0"/>
                </a:lnTo>
                <a:lnTo>
                  <a:pt x="280681" y="0"/>
                </a:lnTo>
                <a:lnTo>
                  <a:pt x="143809" y="136871"/>
                </a:lnTo>
                <a:close/>
              </a:path>
            </a:pathLst>
          </a:custGeom>
          <a:solidFill>
            <a:srgbClr val="D6D6D6"/>
          </a:solidFill>
        </p:spPr>
        <p:txBody>
          <a:bodyPr wrap="square" lIns="0" tIns="0" rIns="0" bIns="0" rtlCol="0"/>
          <a:lstStyle/>
          <a:p>
            <a:endParaRPr/>
          </a:p>
        </p:txBody>
      </p:sp>
      <p:sp>
        <p:nvSpPr>
          <p:cNvPr id="76" name="object 76"/>
          <p:cNvSpPr/>
          <p:nvPr/>
        </p:nvSpPr>
        <p:spPr>
          <a:xfrm>
            <a:off x="5602409" y="3898107"/>
            <a:ext cx="281305" cy="497840"/>
          </a:xfrm>
          <a:custGeom>
            <a:avLst/>
            <a:gdLst/>
            <a:ahLst/>
            <a:cxnLst/>
            <a:rect l="l" t="t" r="r" b="b"/>
            <a:pathLst>
              <a:path w="281304" h="497839">
                <a:moveTo>
                  <a:pt x="0" y="136871"/>
                </a:moveTo>
                <a:lnTo>
                  <a:pt x="136871" y="0"/>
                </a:lnTo>
                <a:lnTo>
                  <a:pt x="280681" y="0"/>
                </a:lnTo>
                <a:lnTo>
                  <a:pt x="280681" y="360763"/>
                </a:lnTo>
                <a:lnTo>
                  <a:pt x="143809" y="497634"/>
                </a:lnTo>
                <a:lnTo>
                  <a:pt x="0" y="497634"/>
                </a:lnTo>
                <a:lnTo>
                  <a:pt x="0" y="136871"/>
                </a:lnTo>
                <a:close/>
              </a:path>
            </a:pathLst>
          </a:custGeom>
          <a:ln w="9524">
            <a:solidFill>
              <a:srgbClr val="666666"/>
            </a:solidFill>
          </a:ln>
        </p:spPr>
        <p:txBody>
          <a:bodyPr wrap="square" lIns="0" tIns="0" rIns="0" bIns="0" rtlCol="0"/>
          <a:lstStyle/>
          <a:p>
            <a:endParaRPr/>
          </a:p>
        </p:txBody>
      </p:sp>
      <p:sp>
        <p:nvSpPr>
          <p:cNvPr id="77" name="object 77"/>
          <p:cNvSpPr/>
          <p:nvPr/>
        </p:nvSpPr>
        <p:spPr>
          <a:xfrm>
            <a:off x="5602409" y="3898107"/>
            <a:ext cx="281305" cy="137160"/>
          </a:xfrm>
          <a:custGeom>
            <a:avLst/>
            <a:gdLst/>
            <a:ahLst/>
            <a:cxnLst/>
            <a:rect l="l" t="t" r="r" b="b"/>
            <a:pathLst>
              <a:path w="281304" h="137160">
                <a:moveTo>
                  <a:pt x="0" y="136871"/>
                </a:moveTo>
                <a:lnTo>
                  <a:pt x="143809" y="136871"/>
                </a:lnTo>
                <a:lnTo>
                  <a:pt x="280681" y="0"/>
                </a:lnTo>
              </a:path>
            </a:pathLst>
          </a:custGeom>
          <a:ln w="9524">
            <a:solidFill>
              <a:srgbClr val="666666"/>
            </a:solidFill>
          </a:ln>
        </p:spPr>
        <p:txBody>
          <a:bodyPr wrap="square" lIns="0" tIns="0" rIns="0" bIns="0" rtlCol="0"/>
          <a:lstStyle/>
          <a:p>
            <a:endParaRPr/>
          </a:p>
        </p:txBody>
      </p:sp>
      <p:sp>
        <p:nvSpPr>
          <p:cNvPr id="78" name="object 78"/>
          <p:cNvSpPr/>
          <p:nvPr/>
        </p:nvSpPr>
        <p:spPr>
          <a:xfrm>
            <a:off x="5746219" y="4034978"/>
            <a:ext cx="0" cy="361315"/>
          </a:xfrm>
          <a:custGeom>
            <a:avLst/>
            <a:gdLst/>
            <a:ahLst/>
            <a:cxnLst/>
            <a:rect l="l" t="t" r="r" b="b"/>
            <a:pathLst>
              <a:path h="361314">
                <a:moveTo>
                  <a:pt x="0" y="0"/>
                </a:moveTo>
                <a:lnTo>
                  <a:pt x="0" y="360763"/>
                </a:lnTo>
              </a:path>
            </a:pathLst>
          </a:custGeom>
          <a:ln w="9524">
            <a:solidFill>
              <a:srgbClr val="666666"/>
            </a:solidFill>
          </a:ln>
        </p:spPr>
        <p:txBody>
          <a:bodyPr wrap="square" lIns="0" tIns="0" rIns="0" bIns="0" rtlCol="0"/>
          <a:lstStyle/>
          <a:p>
            <a:endParaRPr/>
          </a:p>
        </p:txBody>
      </p:sp>
      <p:sp>
        <p:nvSpPr>
          <p:cNvPr id="79" name="object 79"/>
          <p:cNvSpPr/>
          <p:nvPr/>
        </p:nvSpPr>
        <p:spPr>
          <a:xfrm>
            <a:off x="5779315" y="4034978"/>
            <a:ext cx="144145" cy="361315"/>
          </a:xfrm>
          <a:custGeom>
            <a:avLst/>
            <a:gdLst/>
            <a:ahLst/>
            <a:cxnLst/>
            <a:rect l="l" t="t" r="r" b="b"/>
            <a:pathLst>
              <a:path w="144145" h="361314">
                <a:moveTo>
                  <a:pt x="0" y="0"/>
                </a:moveTo>
                <a:lnTo>
                  <a:pt x="143810" y="0"/>
                </a:lnTo>
                <a:lnTo>
                  <a:pt x="143810" y="360763"/>
                </a:lnTo>
                <a:lnTo>
                  <a:pt x="0" y="360763"/>
                </a:lnTo>
                <a:lnTo>
                  <a:pt x="0" y="0"/>
                </a:lnTo>
                <a:close/>
              </a:path>
            </a:pathLst>
          </a:custGeom>
          <a:solidFill>
            <a:srgbClr val="CCCCCC"/>
          </a:solidFill>
        </p:spPr>
        <p:txBody>
          <a:bodyPr wrap="square" lIns="0" tIns="0" rIns="0" bIns="0" rtlCol="0"/>
          <a:lstStyle/>
          <a:p>
            <a:endParaRPr/>
          </a:p>
        </p:txBody>
      </p:sp>
      <p:sp>
        <p:nvSpPr>
          <p:cNvPr id="80" name="object 80"/>
          <p:cNvSpPr/>
          <p:nvPr/>
        </p:nvSpPr>
        <p:spPr>
          <a:xfrm>
            <a:off x="5923125" y="3898107"/>
            <a:ext cx="137160" cy="497840"/>
          </a:xfrm>
          <a:custGeom>
            <a:avLst/>
            <a:gdLst/>
            <a:ahLst/>
            <a:cxnLst/>
            <a:rect l="l" t="t" r="r" b="b"/>
            <a:pathLst>
              <a:path w="137160" h="497839">
                <a:moveTo>
                  <a:pt x="0" y="497634"/>
                </a:moveTo>
                <a:lnTo>
                  <a:pt x="0" y="136871"/>
                </a:lnTo>
                <a:lnTo>
                  <a:pt x="136871" y="0"/>
                </a:lnTo>
                <a:lnTo>
                  <a:pt x="136871" y="360763"/>
                </a:lnTo>
                <a:lnTo>
                  <a:pt x="0" y="497634"/>
                </a:lnTo>
                <a:close/>
              </a:path>
            </a:pathLst>
          </a:custGeom>
          <a:solidFill>
            <a:srgbClr val="A3A3A3"/>
          </a:solidFill>
        </p:spPr>
        <p:txBody>
          <a:bodyPr wrap="square" lIns="0" tIns="0" rIns="0" bIns="0" rtlCol="0"/>
          <a:lstStyle/>
          <a:p>
            <a:endParaRPr/>
          </a:p>
        </p:txBody>
      </p:sp>
      <p:sp>
        <p:nvSpPr>
          <p:cNvPr id="81" name="object 81"/>
          <p:cNvSpPr/>
          <p:nvPr/>
        </p:nvSpPr>
        <p:spPr>
          <a:xfrm>
            <a:off x="5779315" y="3898107"/>
            <a:ext cx="281305" cy="137160"/>
          </a:xfrm>
          <a:custGeom>
            <a:avLst/>
            <a:gdLst/>
            <a:ahLst/>
            <a:cxnLst/>
            <a:rect l="l" t="t" r="r" b="b"/>
            <a:pathLst>
              <a:path w="281304" h="137160">
                <a:moveTo>
                  <a:pt x="143810" y="136871"/>
                </a:moveTo>
                <a:lnTo>
                  <a:pt x="0" y="136871"/>
                </a:lnTo>
                <a:lnTo>
                  <a:pt x="136871" y="0"/>
                </a:lnTo>
                <a:lnTo>
                  <a:pt x="280681" y="0"/>
                </a:lnTo>
                <a:lnTo>
                  <a:pt x="143810" y="136871"/>
                </a:lnTo>
                <a:close/>
              </a:path>
            </a:pathLst>
          </a:custGeom>
          <a:solidFill>
            <a:srgbClr val="D6D6D6"/>
          </a:solidFill>
        </p:spPr>
        <p:txBody>
          <a:bodyPr wrap="square" lIns="0" tIns="0" rIns="0" bIns="0" rtlCol="0"/>
          <a:lstStyle/>
          <a:p>
            <a:endParaRPr/>
          </a:p>
        </p:txBody>
      </p:sp>
      <p:sp>
        <p:nvSpPr>
          <p:cNvPr id="82" name="object 82"/>
          <p:cNvSpPr/>
          <p:nvPr/>
        </p:nvSpPr>
        <p:spPr>
          <a:xfrm>
            <a:off x="5779315" y="3898107"/>
            <a:ext cx="281305" cy="497840"/>
          </a:xfrm>
          <a:custGeom>
            <a:avLst/>
            <a:gdLst/>
            <a:ahLst/>
            <a:cxnLst/>
            <a:rect l="l" t="t" r="r" b="b"/>
            <a:pathLst>
              <a:path w="281304" h="497839">
                <a:moveTo>
                  <a:pt x="0" y="136871"/>
                </a:moveTo>
                <a:lnTo>
                  <a:pt x="136871" y="0"/>
                </a:lnTo>
                <a:lnTo>
                  <a:pt x="280681" y="0"/>
                </a:lnTo>
                <a:lnTo>
                  <a:pt x="280681" y="360763"/>
                </a:lnTo>
                <a:lnTo>
                  <a:pt x="143810" y="497634"/>
                </a:lnTo>
                <a:lnTo>
                  <a:pt x="0" y="497634"/>
                </a:lnTo>
                <a:lnTo>
                  <a:pt x="0" y="136871"/>
                </a:lnTo>
                <a:close/>
              </a:path>
            </a:pathLst>
          </a:custGeom>
          <a:ln w="9524">
            <a:solidFill>
              <a:srgbClr val="666666"/>
            </a:solidFill>
          </a:ln>
        </p:spPr>
        <p:txBody>
          <a:bodyPr wrap="square" lIns="0" tIns="0" rIns="0" bIns="0" rtlCol="0"/>
          <a:lstStyle/>
          <a:p>
            <a:endParaRPr/>
          </a:p>
        </p:txBody>
      </p:sp>
      <p:sp>
        <p:nvSpPr>
          <p:cNvPr id="83" name="object 83"/>
          <p:cNvSpPr/>
          <p:nvPr/>
        </p:nvSpPr>
        <p:spPr>
          <a:xfrm>
            <a:off x="5779315" y="3898107"/>
            <a:ext cx="281305" cy="137160"/>
          </a:xfrm>
          <a:custGeom>
            <a:avLst/>
            <a:gdLst/>
            <a:ahLst/>
            <a:cxnLst/>
            <a:rect l="l" t="t" r="r" b="b"/>
            <a:pathLst>
              <a:path w="281304" h="137160">
                <a:moveTo>
                  <a:pt x="0" y="136871"/>
                </a:moveTo>
                <a:lnTo>
                  <a:pt x="143810" y="136871"/>
                </a:lnTo>
                <a:lnTo>
                  <a:pt x="280681" y="0"/>
                </a:lnTo>
              </a:path>
            </a:pathLst>
          </a:custGeom>
          <a:ln w="9524">
            <a:solidFill>
              <a:srgbClr val="666666"/>
            </a:solidFill>
          </a:ln>
        </p:spPr>
        <p:txBody>
          <a:bodyPr wrap="square" lIns="0" tIns="0" rIns="0" bIns="0" rtlCol="0"/>
          <a:lstStyle/>
          <a:p>
            <a:endParaRPr/>
          </a:p>
        </p:txBody>
      </p:sp>
      <p:sp>
        <p:nvSpPr>
          <p:cNvPr id="84" name="object 84"/>
          <p:cNvSpPr/>
          <p:nvPr/>
        </p:nvSpPr>
        <p:spPr>
          <a:xfrm>
            <a:off x="5923125" y="4034978"/>
            <a:ext cx="0" cy="361315"/>
          </a:xfrm>
          <a:custGeom>
            <a:avLst/>
            <a:gdLst/>
            <a:ahLst/>
            <a:cxnLst/>
            <a:rect l="l" t="t" r="r" b="b"/>
            <a:pathLst>
              <a:path h="361314">
                <a:moveTo>
                  <a:pt x="0" y="0"/>
                </a:moveTo>
                <a:lnTo>
                  <a:pt x="0" y="360763"/>
                </a:lnTo>
              </a:path>
            </a:pathLst>
          </a:custGeom>
          <a:ln w="9524">
            <a:solidFill>
              <a:srgbClr val="666666"/>
            </a:solidFill>
          </a:ln>
        </p:spPr>
        <p:txBody>
          <a:bodyPr wrap="square" lIns="0" tIns="0" rIns="0" bIns="0" rtlCol="0"/>
          <a:lstStyle/>
          <a:p>
            <a:endParaRPr/>
          </a:p>
        </p:txBody>
      </p:sp>
      <p:sp>
        <p:nvSpPr>
          <p:cNvPr id="85" name="object 85"/>
          <p:cNvSpPr/>
          <p:nvPr/>
        </p:nvSpPr>
        <p:spPr>
          <a:xfrm>
            <a:off x="6042461" y="3860134"/>
            <a:ext cx="0" cy="707390"/>
          </a:xfrm>
          <a:custGeom>
            <a:avLst/>
            <a:gdLst/>
            <a:ahLst/>
            <a:cxnLst/>
            <a:rect l="l" t="t" r="r" b="b"/>
            <a:pathLst>
              <a:path h="707389">
                <a:moveTo>
                  <a:pt x="0" y="0"/>
                </a:moveTo>
                <a:lnTo>
                  <a:pt x="0" y="707202"/>
                </a:lnTo>
              </a:path>
            </a:pathLst>
          </a:custGeom>
          <a:ln w="47984">
            <a:solidFill>
              <a:srgbClr val="C9DAF7"/>
            </a:solidFill>
          </a:ln>
        </p:spPr>
        <p:txBody>
          <a:bodyPr wrap="square" lIns="0" tIns="0" rIns="0" bIns="0" rtlCol="0"/>
          <a:lstStyle/>
          <a:p>
            <a:endParaRPr/>
          </a:p>
        </p:txBody>
      </p:sp>
      <p:sp>
        <p:nvSpPr>
          <p:cNvPr id="86" name="object 86"/>
          <p:cNvSpPr/>
          <p:nvPr/>
        </p:nvSpPr>
        <p:spPr>
          <a:xfrm>
            <a:off x="6066453" y="3681937"/>
            <a:ext cx="178435" cy="885825"/>
          </a:xfrm>
          <a:custGeom>
            <a:avLst/>
            <a:gdLst/>
            <a:ahLst/>
            <a:cxnLst/>
            <a:rect l="l" t="t" r="r" b="b"/>
            <a:pathLst>
              <a:path w="178435" h="885825">
                <a:moveTo>
                  <a:pt x="0" y="885399"/>
                </a:moveTo>
                <a:lnTo>
                  <a:pt x="0" y="178197"/>
                </a:lnTo>
                <a:lnTo>
                  <a:pt x="178197" y="0"/>
                </a:lnTo>
                <a:lnTo>
                  <a:pt x="178197" y="707202"/>
                </a:lnTo>
                <a:lnTo>
                  <a:pt x="0" y="885399"/>
                </a:lnTo>
                <a:close/>
              </a:path>
            </a:pathLst>
          </a:custGeom>
          <a:solidFill>
            <a:srgbClr val="A0AEC6"/>
          </a:solidFill>
        </p:spPr>
        <p:txBody>
          <a:bodyPr wrap="square" lIns="0" tIns="0" rIns="0" bIns="0" rtlCol="0"/>
          <a:lstStyle/>
          <a:p>
            <a:endParaRPr/>
          </a:p>
        </p:txBody>
      </p:sp>
      <p:sp>
        <p:nvSpPr>
          <p:cNvPr id="87" name="object 87"/>
          <p:cNvSpPr/>
          <p:nvPr/>
        </p:nvSpPr>
        <p:spPr>
          <a:xfrm>
            <a:off x="6018469" y="3681937"/>
            <a:ext cx="226695" cy="178435"/>
          </a:xfrm>
          <a:custGeom>
            <a:avLst/>
            <a:gdLst/>
            <a:ahLst/>
            <a:cxnLst/>
            <a:rect l="l" t="t" r="r" b="b"/>
            <a:pathLst>
              <a:path w="226695" h="178435">
                <a:moveTo>
                  <a:pt x="47984" y="178197"/>
                </a:moveTo>
                <a:lnTo>
                  <a:pt x="0" y="178197"/>
                </a:lnTo>
                <a:lnTo>
                  <a:pt x="178197" y="0"/>
                </a:lnTo>
                <a:lnTo>
                  <a:pt x="226181" y="0"/>
                </a:lnTo>
                <a:lnTo>
                  <a:pt x="47984" y="178197"/>
                </a:lnTo>
                <a:close/>
              </a:path>
            </a:pathLst>
          </a:custGeom>
          <a:solidFill>
            <a:srgbClr val="D3E1F9"/>
          </a:solidFill>
        </p:spPr>
        <p:txBody>
          <a:bodyPr wrap="square" lIns="0" tIns="0" rIns="0" bIns="0" rtlCol="0"/>
          <a:lstStyle/>
          <a:p>
            <a:endParaRPr/>
          </a:p>
        </p:txBody>
      </p:sp>
      <p:sp>
        <p:nvSpPr>
          <p:cNvPr id="88" name="object 88"/>
          <p:cNvSpPr/>
          <p:nvPr/>
        </p:nvSpPr>
        <p:spPr>
          <a:xfrm>
            <a:off x="6018469" y="3681937"/>
            <a:ext cx="226695" cy="885825"/>
          </a:xfrm>
          <a:custGeom>
            <a:avLst/>
            <a:gdLst/>
            <a:ahLst/>
            <a:cxnLst/>
            <a:rect l="l" t="t" r="r" b="b"/>
            <a:pathLst>
              <a:path w="226695" h="885825">
                <a:moveTo>
                  <a:pt x="0" y="178197"/>
                </a:moveTo>
                <a:lnTo>
                  <a:pt x="178197" y="0"/>
                </a:lnTo>
                <a:lnTo>
                  <a:pt x="226181" y="0"/>
                </a:lnTo>
                <a:lnTo>
                  <a:pt x="226181" y="707202"/>
                </a:lnTo>
                <a:lnTo>
                  <a:pt x="47984" y="885399"/>
                </a:lnTo>
                <a:lnTo>
                  <a:pt x="0" y="885399"/>
                </a:lnTo>
                <a:lnTo>
                  <a:pt x="0" y="178197"/>
                </a:lnTo>
                <a:close/>
              </a:path>
            </a:pathLst>
          </a:custGeom>
          <a:ln w="9524">
            <a:solidFill>
              <a:srgbClr val="666666"/>
            </a:solidFill>
          </a:ln>
        </p:spPr>
        <p:txBody>
          <a:bodyPr wrap="square" lIns="0" tIns="0" rIns="0" bIns="0" rtlCol="0"/>
          <a:lstStyle/>
          <a:p>
            <a:endParaRPr/>
          </a:p>
        </p:txBody>
      </p:sp>
      <p:sp>
        <p:nvSpPr>
          <p:cNvPr id="89" name="object 89"/>
          <p:cNvSpPr/>
          <p:nvPr/>
        </p:nvSpPr>
        <p:spPr>
          <a:xfrm>
            <a:off x="6018469" y="3681937"/>
            <a:ext cx="226695" cy="178435"/>
          </a:xfrm>
          <a:custGeom>
            <a:avLst/>
            <a:gdLst/>
            <a:ahLst/>
            <a:cxnLst/>
            <a:rect l="l" t="t" r="r" b="b"/>
            <a:pathLst>
              <a:path w="226695" h="178435">
                <a:moveTo>
                  <a:pt x="0" y="178197"/>
                </a:moveTo>
                <a:lnTo>
                  <a:pt x="47984" y="178197"/>
                </a:lnTo>
                <a:lnTo>
                  <a:pt x="226181" y="0"/>
                </a:lnTo>
              </a:path>
            </a:pathLst>
          </a:custGeom>
          <a:ln w="9524">
            <a:solidFill>
              <a:srgbClr val="666666"/>
            </a:solidFill>
          </a:ln>
        </p:spPr>
        <p:txBody>
          <a:bodyPr wrap="square" lIns="0" tIns="0" rIns="0" bIns="0" rtlCol="0"/>
          <a:lstStyle/>
          <a:p>
            <a:endParaRPr/>
          </a:p>
        </p:txBody>
      </p:sp>
      <p:sp>
        <p:nvSpPr>
          <p:cNvPr id="90" name="object 90"/>
          <p:cNvSpPr/>
          <p:nvPr/>
        </p:nvSpPr>
        <p:spPr>
          <a:xfrm>
            <a:off x="6066453" y="3860134"/>
            <a:ext cx="0" cy="707390"/>
          </a:xfrm>
          <a:custGeom>
            <a:avLst/>
            <a:gdLst/>
            <a:ahLst/>
            <a:cxnLst/>
            <a:rect l="l" t="t" r="r" b="b"/>
            <a:pathLst>
              <a:path h="707389">
                <a:moveTo>
                  <a:pt x="0" y="0"/>
                </a:moveTo>
                <a:lnTo>
                  <a:pt x="0" y="707202"/>
                </a:lnTo>
              </a:path>
            </a:pathLst>
          </a:custGeom>
          <a:ln w="9524">
            <a:solidFill>
              <a:srgbClr val="666666"/>
            </a:solidFill>
          </a:ln>
        </p:spPr>
        <p:txBody>
          <a:bodyPr wrap="square" lIns="0" tIns="0" rIns="0" bIns="0" rtlCol="0"/>
          <a:lstStyle/>
          <a:p>
            <a:endParaRPr/>
          </a:p>
        </p:txBody>
      </p:sp>
      <p:sp>
        <p:nvSpPr>
          <p:cNvPr id="91" name="object 91"/>
          <p:cNvSpPr/>
          <p:nvPr/>
        </p:nvSpPr>
        <p:spPr>
          <a:xfrm>
            <a:off x="6130914" y="3860134"/>
            <a:ext cx="0" cy="707390"/>
          </a:xfrm>
          <a:custGeom>
            <a:avLst/>
            <a:gdLst/>
            <a:ahLst/>
            <a:cxnLst/>
            <a:rect l="l" t="t" r="r" b="b"/>
            <a:pathLst>
              <a:path h="707389">
                <a:moveTo>
                  <a:pt x="0" y="0"/>
                </a:moveTo>
                <a:lnTo>
                  <a:pt x="0" y="707202"/>
                </a:lnTo>
              </a:path>
            </a:pathLst>
          </a:custGeom>
          <a:ln w="47984">
            <a:solidFill>
              <a:srgbClr val="CCCCCC"/>
            </a:solidFill>
          </a:ln>
        </p:spPr>
        <p:txBody>
          <a:bodyPr wrap="square" lIns="0" tIns="0" rIns="0" bIns="0" rtlCol="0"/>
          <a:lstStyle/>
          <a:p>
            <a:endParaRPr/>
          </a:p>
        </p:txBody>
      </p:sp>
      <p:sp>
        <p:nvSpPr>
          <p:cNvPr id="92" name="object 92"/>
          <p:cNvSpPr/>
          <p:nvPr/>
        </p:nvSpPr>
        <p:spPr>
          <a:xfrm>
            <a:off x="6154906" y="3681937"/>
            <a:ext cx="178435" cy="885825"/>
          </a:xfrm>
          <a:custGeom>
            <a:avLst/>
            <a:gdLst/>
            <a:ahLst/>
            <a:cxnLst/>
            <a:rect l="l" t="t" r="r" b="b"/>
            <a:pathLst>
              <a:path w="178435" h="885825">
                <a:moveTo>
                  <a:pt x="0" y="885399"/>
                </a:moveTo>
                <a:lnTo>
                  <a:pt x="0" y="178197"/>
                </a:lnTo>
                <a:lnTo>
                  <a:pt x="178197" y="0"/>
                </a:lnTo>
                <a:lnTo>
                  <a:pt x="178197" y="707202"/>
                </a:lnTo>
                <a:lnTo>
                  <a:pt x="0" y="885399"/>
                </a:lnTo>
                <a:close/>
              </a:path>
            </a:pathLst>
          </a:custGeom>
          <a:solidFill>
            <a:srgbClr val="A3A3A3"/>
          </a:solidFill>
        </p:spPr>
        <p:txBody>
          <a:bodyPr wrap="square" lIns="0" tIns="0" rIns="0" bIns="0" rtlCol="0"/>
          <a:lstStyle/>
          <a:p>
            <a:endParaRPr/>
          </a:p>
        </p:txBody>
      </p:sp>
      <p:sp>
        <p:nvSpPr>
          <p:cNvPr id="93" name="object 93"/>
          <p:cNvSpPr/>
          <p:nvPr/>
        </p:nvSpPr>
        <p:spPr>
          <a:xfrm>
            <a:off x="6106922" y="3681937"/>
            <a:ext cx="226695" cy="178435"/>
          </a:xfrm>
          <a:custGeom>
            <a:avLst/>
            <a:gdLst/>
            <a:ahLst/>
            <a:cxnLst/>
            <a:rect l="l" t="t" r="r" b="b"/>
            <a:pathLst>
              <a:path w="226695" h="178435">
                <a:moveTo>
                  <a:pt x="47984" y="178197"/>
                </a:moveTo>
                <a:lnTo>
                  <a:pt x="0" y="178197"/>
                </a:lnTo>
                <a:lnTo>
                  <a:pt x="178197" y="0"/>
                </a:lnTo>
                <a:lnTo>
                  <a:pt x="226181" y="0"/>
                </a:lnTo>
                <a:lnTo>
                  <a:pt x="47984" y="178197"/>
                </a:lnTo>
                <a:close/>
              </a:path>
            </a:pathLst>
          </a:custGeom>
          <a:solidFill>
            <a:srgbClr val="D6D6D6"/>
          </a:solidFill>
        </p:spPr>
        <p:txBody>
          <a:bodyPr wrap="square" lIns="0" tIns="0" rIns="0" bIns="0" rtlCol="0"/>
          <a:lstStyle/>
          <a:p>
            <a:endParaRPr/>
          </a:p>
        </p:txBody>
      </p:sp>
      <p:sp>
        <p:nvSpPr>
          <p:cNvPr id="94" name="object 94"/>
          <p:cNvSpPr/>
          <p:nvPr/>
        </p:nvSpPr>
        <p:spPr>
          <a:xfrm>
            <a:off x="6106922" y="3681937"/>
            <a:ext cx="226695" cy="885825"/>
          </a:xfrm>
          <a:custGeom>
            <a:avLst/>
            <a:gdLst/>
            <a:ahLst/>
            <a:cxnLst/>
            <a:rect l="l" t="t" r="r" b="b"/>
            <a:pathLst>
              <a:path w="226695" h="885825">
                <a:moveTo>
                  <a:pt x="0" y="178197"/>
                </a:moveTo>
                <a:lnTo>
                  <a:pt x="178197" y="0"/>
                </a:lnTo>
                <a:lnTo>
                  <a:pt x="226181" y="0"/>
                </a:lnTo>
                <a:lnTo>
                  <a:pt x="226181" y="707202"/>
                </a:lnTo>
                <a:lnTo>
                  <a:pt x="47984" y="885399"/>
                </a:lnTo>
                <a:lnTo>
                  <a:pt x="0" y="885399"/>
                </a:lnTo>
                <a:lnTo>
                  <a:pt x="0" y="178197"/>
                </a:lnTo>
                <a:close/>
              </a:path>
            </a:pathLst>
          </a:custGeom>
          <a:ln w="9524">
            <a:solidFill>
              <a:srgbClr val="666666"/>
            </a:solidFill>
          </a:ln>
        </p:spPr>
        <p:txBody>
          <a:bodyPr wrap="square" lIns="0" tIns="0" rIns="0" bIns="0" rtlCol="0"/>
          <a:lstStyle/>
          <a:p>
            <a:endParaRPr/>
          </a:p>
        </p:txBody>
      </p:sp>
      <p:sp>
        <p:nvSpPr>
          <p:cNvPr id="95" name="object 95"/>
          <p:cNvSpPr/>
          <p:nvPr/>
        </p:nvSpPr>
        <p:spPr>
          <a:xfrm>
            <a:off x="6106922" y="3681937"/>
            <a:ext cx="226695" cy="178435"/>
          </a:xfrm>
          <a:custGeom>
            <a:avLst/>
            <a:gdLst/>
            <a:ahLst/>
            <a:cxnLst/>
            <a:rect l="l" t="t" r="r" b="b"/>
            <a:pathLst>
              <a:path w="226695" h="178435">
                <a:moveTo>
                  <a:pt x="0" y="178197"/>
                </a:moveTo>
                <a:lnTo>
                  <a:pt x="47984" y="178197"/>
                </a:lnTo>
                <a:lnTo>
                  <a:pt x="226181" y="0"/>
                </a:lnTo>
              </a:path>
            </a:pathLst>
          </a:custGeom>
          <a:ln w="9524">
            <a:solidFill>
              <a:srgbClr val="666666"/>
            </a:solidFill>
          </a:ln>
        </p:spPr>
        <p:txBody>
          <a:bodyPr wrap="square" lIns="0" tIns="0" rIns="0" bIns="0" rtlCol="0"/>
          <a:lstStyle/>
          <a:p>
            <a:endParaRPr/>
          </a:p>
        </p:txBody>
      </p:sp>
      <p:sp>
        <p:nvSpPr>
          <p:cNvPr id="96" name="object 96"/>
          <p:cNvSpPr/>
          <p:nvPr/>
        </p:nvSpPr>
        <p:spPr>
          <a:xfrm>
            <a:off x="6154906" y="3860134"/>
            <a:ext cx="0" cy="707390"/>
          </a:xfrm>
          <a:custGeom>
            <a:avLst/>
            <a:gdLst/>
            <a:ahLst/>
            <a:cxnLst/>
            <a:rect l="l" t="t" r="r" b="b"/>
            <a:pathLst>
              <a:path h="707389">
                <a:moveTo>
                  <a:pt x="0" y="0"/>
                </a:moveTo>
                <a:lnTo>
                  <a:pt x="0" y="707202"/>
                </a:lnTo>
              </a:path>
            </a:pathLst>
          </a:custGeom>
          <a:ln w="9524">
            <a:solidFill>
              <a:srgbClr val="666666"/>
            </a:solidFill>
          </a:ln>
        </p:spPr>
        <p:txBody>
          <a:bodyPr wrap="square" lIns="0" tIns="0" rIns="0" bIns="0" rtlCol="0"/>
          <a:lstStyle/>
          <a:p>
            <a:endParaRPr/>
          </a:p>
        </p:txBody>
      </p:sp>
      <p:sp>
        <p:nvSpPr>
          <p:cNvPr id="97" name="object 97"/>
          <p:cNvSpPr/>
          <p:nvPr/>
        </p:nvSpPr>
        <p:spPr>
          <a:xfrm>
            <a:off x="4823593" y="3751074"/>
            <a:ext cx="781685" cy="99060"/>
          </a:xfrm>
          <a:custGeom>
            <a:avLst/>
            <a:gdLst/>
            <a:ahLst/>
            <a:cxnLst/>
            <a:rect l="l" t="t" r="r" b="b"/>
            <a:pathLst>
              <a:path w="781685" h="99060">
                <a:moveTo>
                  <a:pt x="0" y="98154"/>
                </a:moveTo>
                <a:lnTo>
                  <a:pt x="290" y="97910"/>
                </a:lnTo>
                <a:lnTo>
                  <a:pt x="949" y="97365"/>
                </a:lnTo>
                <a:lnTo>
                  <a:pt x="1619" y="96821"/>
                </a:lnTo>
                <a:lnTo>
                  <a:pt x="2298" y="96278"/>
                </a:lnTo>
                <a:lnTo>
                  <a:pt x="3656" y="95192"/>
                </a:lnTo>
                <a:lnTo>
                  <a:pt x="47931" y="68183"/>
                </a:lnTo>
                <a:lnTo>
                  <a:pt x="101680" y="45919"/>
                </a:lnTo>
                <a:lnTo>
                  <a:pt x="143136" y="32939"/>
                </a:lnTo>
                <a:lnTo>
                  <a:pt x="188239" y="21749"/>
                </a:lnTo>
                <a:lnTo>
                  <a:pt x="236260" y="12603"/>
                </a:lnTo>
                <a:lnTo>
                  <a:pt x="286469" y="5759"/>
                </a:lnTo>
                <a:lnTo>
                  <a:pt x="338136" y="1473"/>
                </a:lnTo>
                <a:lnTo>
                  <a:pt x="390533" y="0"/>
                </a:lnTo>
                <a:lnTo>
                  <a:pt x="442931" y="1510"/>
                </a:lnTo>
                <a:lnTo>
                  <a:pt x="494598" y="5835"/>
                </a:lnTo>
                <a:lnTo>
                  <a:pt x="544807" y="12718"/>
                </a:lnTo>
                <a:lnTo>
                  <a:pt x="592828" y="21904"/>
                </a:lnTo>
                <a:lnTo>
                  <a:pt x="637931" y="33138"/>
                </a:lnTo>
                <a:lnTo>
                  <a:pt x="679386" y="46163"/>
                </a:lnTo>
                <a:lnTo>
                  <a:pt x="733136" y="68501"/>
                </a:lnTo>
                <a:lnTo>
                  <a:pt x="774577" y="93434"/>
                </a:lnTo>
                <a:lnTo>
                  <a:pt x="778768" y="96690"/>
                </a:lnTo>
                <a:lnTo>
                  <a:pt x="779448" y="97234"/>
                </a:lnTo>
                <a:lnTo>
                  <a:pt x="780117" y="97780"/>
                </a:lnTo>
                <a:lnTo>
                  <a:pt x="780777" y="98327"/>
                </a:lnTo>
                <a:lnTo>
                  <a:pt x="781193" y="98678"/>
                </a:lnTo>
              </a:path>
            </a:pathLst>
          </a:custGeom>
          <a:ln w="9524">
            <a:solidFill>
              <a:srgbClr val="666666"/>
            </a:solidFill>
          </a:ln>
        </p:spPr>
        <p:txBody>
          <a:bodyPr wrap="square" lIns="0" tIns="0" rIns="0" bIns="0" rtlCol="0"/>
          <a:lstStyle/>
          <a:p>
            <a:endParaRPr/>
          </a:p>
        </p:txBody>
      </p:sp>
      <p:sp>
        <p:nvSpPr>
          <p:cNvPr id="98" name="object 98"/>
          <p:cNvSpPr/>
          <p:nvPr/>
        </p:nvSpPr>
        <p:spPr>
          <a:xfrm>
            <a:off x="4801192" y="3841076"/>
            <a:ext cx="36195" cy="45720"/>
          </a:xfrm>
          <a:custGeom>
            <a:avLst/>
            <a:gdLst/>
            <a:ahLst/>
            <a:cxnLst/>
            <a:rect l="l" t="t" r="r" b="b"/>
            <a:pathLst>
              <a:path w="36195" h="45720">
                <a:moveTo>
                  <a:pt x="0" y="45121"/>
                </a:moveTo>
                <a:lnTo>
                  <a:pt x="8944" y="0"/>
                </a:lnTo>
                <a:lnTo>
                  <a:pt x="35855" y="16305"/>
                </a:lnTo>
                <a:lnTo>
                  <a:pt x="0" y="45121"/>
                </a:lnTo>
                <a:close/>
              </a:path>
            </a:pathLst>
          </a:custGeom>
          <a:solidFill>
            <a:srgbClr val="666666"/>
          </a:solidFill>
        </p:spPr>
        <p:txBody>
          <a:bodyPr wrap="square" lIns="0" tIns="0" rIns="0" bIns="0" rtlCol="0"/>
          <a:lstStyle/>
          <a:p>
            <a:endParaRPr/>
          </a:p>
        </p:txBody>
      </p:sp>
      <p:sp>
        <p:nvSpPr>
          <p:cNvPr id="99" name="object 99"/>
          <p:cNvSpPr/>
          <p:nvPr/>
        </p:nvSpPr>
        <p:spPr>
          <a:xfrm>
            <a:off x="4801192" y="3841077"/>
            <a:ext cx="36195" cy="45720"/>
          </a:xfrm>
          <a:custGeom>
            <a:avLst/>
            <a:gdLst/>
            <a:ahLst/>
            <a:cxnLst/>
            <a:rect l="l" t="t" r="r" b="b"/>
            <a:pathLst>
              <a:path w="36195" h="45720">
                <a:moveTo>
                  <a:pt x="8944" y="0"/>
                </a:moveTo>
                <a:lnTo>
                  <a:pt x="0" y="45121"/>
                </a:lnTo>
                <a:lnTo>
                  <a:pt x="35855" y="16305"/>
                </a:lnTo>
                <a:lnTo>
                  <a:pt x="8944" y="0"/>
                </a:lnTo>
                <a:close/>
              </a:path>
            </a:pathLst>
          </a:custGeom>
          <a:ln w="9524">
            <a:solidFill>
              <a:srgbClr val="666666"/>
            </a:solidFill>
          </a:ln>
        </p:spPr>
        <p:txBody>
          <a:bodyPr wrap="square" lIns="0" tIns="0" rIns="0" bIns="0" rtlCol="0"/>
          <a:lstStyle/>
          <a:p>
            <a:endParaRPr/>
          </a:p>
        </p:txBody>
      </p:sp>
      <p:sp>
        <p:nvSpPr>
          <p:cNvPr id="100" name="object 100"/>
          <p:cNvSpPr/>
          <p:nvPr/>
        </p:nvSpPr>
        <p:spPr>
          <a:xfrm>
            <a:off x="5591309" y="3841635"/>
            <a:ext cx="36195" cy="45720"/>
          </a:xfrm>
          <a:custGeom>
            <a:avLst/>
            <a:gdLst/>
            <a:ahLst/>
            <a:cxnLst/>
            <a:rect l="l" t="t" r="r" b="b"/>
            <a:pathLst>
              <a:path w="36195" h="45720">
                <a:moveTo>
                  <a:pt x="35781" y="45144"/>
                </a:moveTo>
                <a:lnTo>
                  <a:pt x="0" y="16236"/>
                </a:lnTo>
                <a:lnTo>
                  <a:pt x="26952" y="0"/>
                </a:lnTo>
                <a:lnTo>
                  <a:pt x="35781" y="45144"/>
                </a:lnTo>
                <a:close/>
              </a:path>
            </a:pathLst>
          </a:custGeom>
          <a:solidFill>
            <a:srgbClr val="666666"/>
          </a:solidFill>
        </p:spPr>
        <p:txBody>
          <a:bodyPr wrap="square" lIns="0" tIns="0" rIns="0" bIns="0" rtlCol="0"/>
          <a:lstStyle/>
          <a:p>
            <a:endParaRPr/>
          </a:p>
        </p:txBody>
      </p:sp>
      <p:sp>
        <p:nvSpPr>
          <p:cNvPr id="101" name="object 101"/>
          <p:cNvSpPr/>
          <p:nvPr/>
        </p:nvSpPr>
        <p:spPr>
          <a:xfrm>
            <a:off x="5591309" y="3841635"/>
            <a:ext cx="36195" cy="45720"/>
          </a:xfrm>
          <a:custGeom>
            <a:avLst/>
            <a:gdLst/>
            <a:ahLst/>
            <a:cxnLst/>
            <a:rect l="l" t="t" r="r" b="b"/>
            <a:pathLst>
              <a:path w="36195" h="45720">
                <a:moveTo>
                  <a:pt x="0" y="16236"/>
                </a:moveTo>
                <a:lnTo>
                  <a:pt x="35781" y="45144"/>
                </a:lnTo>
                <a:lnTo>
                  <a:pt x="26952" y="0"/>
                </a:lnTo>
                <a:lnTo>
                  <a:pt x="0" y="16236"/>
                </a:lnTo>
                <a:close/>
              </a:path>
            </a:pathLst>
          </a:custGeom>
          <a:ln w="9524">
            <a:solidFill>
              <a:srgbClr val="666666"/>
            </a:solidFill>
          </a:ln>
        </p:spPr>
        <p:txBody>
          <a:bodyPr wrap="square" lIns="0" tIns="0" rIns="0" bIns="0" rtlCol="0"/>
          <a:lstStyle/>
          <a:p>
            <a:endParaRPr/>
          </a:p>
        </p:txBody>
      </p:sp>
      <p:sp>
        <p:nvSpPr>
          <p:cNvPr id="102" name="object 102"/>
          <p:cNvSpPr/>
          <p:nvPr/>
        </p:nvSpPr>
        <p:spPr>
          <a:xfrm>
            <a:off x="4359449" y="3536732"/>
            <a:ext cx="1666875" cy="269240"/>
          </a:xfrm>
          <a:custGeom>
            <a:avLst/>
            <a:gdLst/>
            <a:ahLst/>
            <a:cxnLst/>
            <a:rect l="l" t="t" r="r" b="b"/>
            <a:pathLst>
              <a:path w="1666875" h="269239">
                <a:moveTo>
                  <a:pt x="0" y="104912"/>
                </a:moveTo>
                <a:lnTo>
                  <a:pt x="72554" y="76339"/>
                </a:lnTo>
                <a:lnTo>
                  <a:pt x="118523" y="63220"/>
                </a:lnTo>
                <a:lnTo>
                  <a:pt x="170805" y="50790"/>
                </a:lnTo>
                <a:lnTo>
                  <a:pt x="228767" y="39251"/>
                </a:lnTo>
                <a:lnTo>
                  <a:pt x="270252" y="32154"/>
                </a:lnTo>
                <a:lnTo>
                  <a:pt x="313795" y="25601"/>
                </a:lnTo>
                <a:lnTo>
                  <a:pt x="359207" y="19654"/>
                </a:lnTo>
                <a:lnTo>
                  <a:pt x="406303" y="14373"/>
                </a:lnTo>
                <a:lnTo>
                  <a:pt x="454895" y="9816"/>
                </a:lnTo>
                <a:lnTo>
                  <a:pt x="504796" y="6044"/>
                </a:lnTo>
                <a:lnTo>
                  <a:pt x="555819" y="3116"/>
                </a:lnTo>
                <a:lnTo>
                  <a:pt x="607777" y="1093"/>
                </a:lnTo>
                <a:lnTo>
                  <a:pt x="660483" y="34"/>
                </a:lnTo>
                <a:lnTo>
                  <a:pt x="713750" y="0"/>
                </a:lnTo>
                <a:lnTo>
                  <a:pt x="767392" y="1048"/>
                </a:lnTo>
                <a:lnTo>
                  <a:pt x="821220" y="3241"/>
                </a:lnTo>
                <a:lnTo>
                  <a:pt x="875048" y="6620"/>
                </a:lnTo>
                <a:lnTo>
                  <a:pt x="928689" y="11163"/>
                </a:lnTo>
                <a:lnTo>
                  <a:pt x="981956" y="16828"/>
                </a:lnTo>
                <a:lnTo>
                  <a:pt x="1034662" y="23574"/>
                </a:lnTo>
                <a:lnTo>
                  <a:pt x="1086621" y="31363"/>
                </a:lnTo>
                <a:lnTo>
                  <a:pt x="1137644" y="40152"/>
                </a:lnTo>
                <a:lnTo>
                  <a:pt x="1187545" y="49902"/>
                </a:lnTo>
                <a:lnTo>
                  <a:pt x="1236136" y="60573"/>
                </a:lnTo>
                <a:lnTo>
                  <a:pt x="1283232" y="72123"/>
                </a:lnTo>
                <a:lnTo>
                  <a:pt x="1328645" y="84512"/>
                </a:lnTo>
                <a:lnTo>
                  <a:pt x="1372188" y="97699"/>
                </a:lnTo>
                <a:lnTo>
                  <a:pt x="1413673" y="111645"/>
                </a:lnTo>
                <a:lnTo>
                  <a:pt x="1471635" y="133897"/>
                </a:lnTo>
                <a:lnTo>
                  <a:pt x="1523916" y="157627"/>
                </a:lnTo>
                <a:lnTo>
                  <a:pt x="1569886" y="182699"/>
                </a:lnTo>
                <a:lnTo>
                  <a:pt x="1608913" y="208977"/>
                </a:lnTo>
                <a:lnTo>
                  <a:pt x="1640366" y="236322"/>
                </a:lnTo>
                <a:lnTo>
                  <a:pt x="1665169" y="266993"/>
                </a:lnTo>
                <a:lnTo>
                  <a:pt x="1665911" y="268193"/>
                </a:lnTo>
                <a:lnTo>
                  <a:pt x="1666248" y="268755"/>
                </a:lnTo>
              </a:path>
            </a:pathLst>
          </a:custGeom>
          <a:ln w="9524">
            <a:solidFill>
              <a:srgbClr val="666666"/>
            </a:solidFill>
          </a:ln>
        </p:spPr>
        <p:txBody>
          <a:bodyPr wrap="square" lIns="0" tIns="0" rIns="0" bIns="0" rtlCol="0"/>
          <a:lstStyle/>
          <a:p>
            <a:endParaRPr/>
          </a:p>
        </p:txBody>
      </p:sp>
      <p:sp>
        <p:nvSpPr>
          <p:cNvPr id="103" name="object 103"/>
          <p:cNvSpPr/>
          <p:nvPr/>
        </p:nvSpPr>
        <p:spPr>
          <a:xfrm>
            <a:off x="4328795" y="3630488"/>
            <a:ext cx="41910" cy="41910"/>
          </a:xfrm>
          <a:custGeom>
            <a:avLst/>
            <a:gdLst/>
            <a:ahLst/>
            <a:cxnLst/>
            <a:rect l="l" t="t" r="r" b="b"/>
            <a:pathLst>
              <a:path w="41910" h="41910">
                <a:moveTo>
                  <a:pt x="0" y="41632"/>
                </a:moveTo>
                <a:lnTo>
                  <a:pt x="19562" y="0"/>
                </a:lnTo>
                <a:lnTo>
                  <a:pt x="41746" y="22314"/>
                </a:lnTo>
                <a:lnTo>
                  <a:pt x="0" y="41632"/>
                </a:lnTo>
                <a:close/>
              </a:path>
            </a:pathLst>
          </a:custGeom>
          <a:solidFill>
            <a:srgbClr val="666666"/>
          </a:solidFill>
        </p:spPr>
        <p:txBody>
          <a:bodyPr wrap="square" lIns="0" tIns="0" rIns="0" bIns="0" rtlCol="0"/>
          <a:lstStyle/>
          <a:p>
            <a:endParaRPr/>
          </a:p>
        </p:txBody>
      </p:sp>
      <p:sp>
        <p:nvSpPr>
          <p:cNvPr id="104" name="object 104"/>
          <p:cNvSpPr/>
          <p:nvPr/>
        </p:nvSpPr>
        <p:spPr>
          <a:xfrm>
            <a:off x="4328795" y="3630488"/>
            <a:ext cx="41910" cy="41910"/>
          </a:xfrm>
          <a:custGeom>
            <a:avLst/>
            <a:gdLst/>
            <a:ahLst/>
            <a:cxnLst/>
            <a:rect l="l" t="t" r="r" b="b"/>
            <a:pathLst>
              <a:path w="41910" h="41910">
                <a:moveTo>
                  <a:pt x="19562" y="0"/>
                </a:moveTo>
                <a:lnTo>
                  <a:pt x="0" y="41632"/>
                </a:lnTo>
                <a:lnTo>
                  <a:pt x="41746" y="22314"/>
                </a:lnTo>
                <a:lnTo>
                  <a:pt x="19562" y="0"/>
                </a:lnTo>
                <a:close/>
              </a:path>
            </a:pathLst>
          </a:custGeom>
          <a:ln w="9524">
            <a:solidFill>
              <a:srgbClr val="666666"/>
            </a:solidFill>
          </a:ln>
        </p:spPr>
        <p:txBody>
          <a:bodyPr wrap="square" lIns="0" tIns="0" rIns="0" bIns="0" rtlCol="0"/>
          <a:lstStyle/>
          <a:p>
            <a:endParaRPr/>
          </a:p>
        </p:txBody>
      </p:sp>
      <p:sp>
        <p:nvSpPr>
          <p:cNvPr id="105" name="object 105"/>
          <p:cNvSpPr/>
          <p:nvPr/>
        </p:nvSpPr>
        <p:spPr>
          <a:xfrm>
            <a:off x="6010654" y="3800885"/>
            <a:ext cx="30480" cy="46355"/>
          </a:xfrm>
          <a:custGeom>
            <a:avLst/>
            <a:gdLst/>
            <a:ahLst/>
            <a:cxnLst/>
            <a:rect l="l" t="t" r="r" b="b"/>
            <a:pathLst>
              <a:path w="30479" h="46354">
                <a:moveTo>
                  <a:pt x="27691" y="45937"/>
                </a:moveTo>
                <a:lnTo>
                  <a:pt x="0" y="9206"/>
                </a:lnTo>
                <a:lnTo>
                  <a:pt x="30088" y="0"/>
                </a:lnTo>
                <a:lnTo>
                  <a:pt x="27691" y="45937"/>
                </a:lnTo>
                <a:close/>
              </a:path>
            </a:pathLst>
          </a:custGeom>
          <a:solidFill>
            <a:srgbClr val="666666"/>
          </a:solidFill>
        </p:spPr>
        <p:txBody>
          <a:bodyPr wrap="square" lIns="0" tIns="0" rIns="0" bIns="0" rtlCol="0"/>
          <a:lstStyle/>
          <a:p>
            <a:endParaRPr/>
          </a:p>
        </p:txBody>
      </p:sp>
      <p:sp>
        <p:nvSpPr>
          <p:cNvPr id="106" name="object 106"/>
          <p:cNvSpPr/>
          <p:nvPr/>
        </p:nvSpPr>
        <p:spPr>
          <a:xfrm>
            <a:off x="6010654" y="3800885"/>
            <a:ext cx="30480" cy="46355"/>
          </a:xfrm>
          <a:custGeom>
            <a:avLst/>
            <a:gdLst/>
            <a:ahLst/>
            <a:cxnLst/>
            <a:rect l="l" t="t" r="r" b="b"/>
            <a:pathLst>
              <a:path w="30479" h="46354">
                <a:moveTo>
                  <a:pt x="0" y="9206"/>
                </a:moveTo>
                <a:lnTo>
                  <a:pt x="27691" y="45937"/>
                </a:lnTo>
                <a:lnTo>
                  <a:pt x="30088" y="0"/>
                </a:lnTo>
                <a:lnTo>
                  <a:pt x="0" y="9206"/>
                </a:lnTo>
                <a:close/>
              </a:path>
            </a:pathLst>
          </a:custGeom>
          <a:ln w="9524">
            <a:solidFill>
              <a:srgbClr val="666666"/>
            </a:solidFill>
          </a:ln>
        </p:spPr>
        <p:txBody>
          <a:bodyPr wrap="square" lIns="0" tIns="0" rIns="0" bIns="0" rtlCol="0"/>
          <a:lstStyle/>
          <a:p>
            <a:endParaRPr/>
          </a:p>
        </p:txBody>
      </p:sp>
      <p:sp>
        <p:nvSpPr>
          <p:cNvPr id="107" name="object 107"/>
          <p:cNvSpPr txBox="1"/>
          <p:nvPr/>
        </p:nvSpPr>
        <p:spPr>
          <a:xfrm>
            <a:off x="1647450" y="3854613"/>
            <a:ext cx="1823085" cy="657860"/>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Arial"/>
                <a:cs typeface="Arial"/>
              </a:rPr>
              <a:t>Corresponding pairs of  downsampling and  upsampling</a:t>
            </a:r>
            <a:r>
              <a:rPr sz="1400" spc="-20" dirty="0">
                <a:latin typeface="Arial"/>
                <a:cs typeface="Arial"/>
              </a:rPr>
              <a:t> </a:t>
            </a:r>
            <a:r>
              <a:rPr sz="1400" spc="-5" dirty="0">
                <a:latin typeface="Arial"/>
                <a:cs typeface="Arial"/>
              </a:rPr>
              <a:t>layers</a:t>
            </a:r>
            <a:endParaRPr sz="1400">
              <a:latin typeface="Arial"/>
              <a:cs typeface="Arial"/>
            </a:endParaRPr>
          </a:p>
        </p:txBody>
      </p:sp>
      <p:sp>
        <p:nvSpPr>
          <p:cNvPr id="109" name="object 109"/>
          <p:cNvSpPr txBox="1"/>
          <p:nvPr/>
        </p:nvSpPr>
        <p:spPr>
          <a:xfrm>
            <a:off x="7456525" y="4704900"/>
            <a:ext cx="1564005" cy="309245"/>
          </a:xfrm>
          <a:prstGeom prst="rect">
            <a:avLst/>
          </a:prstGeom>
        </p:spPr>
        <p:txBody>
          <a:bodyPr vert="horz" wrap="square" lIns="0" tIns="0" rIns="0" bIns="0" rtlCol="0">
            <a:spAutoFit/>
          </a:bodyPr>
          <a:lstStyle/>
          <a:p>
            <a:pPr marL="12700">
              <a:lnSpc>
                <a:spcPts val="2310"/>
              </a:lnSpc>
            </a:pPr>
            <a:r>
              <a:rPr sz="2000" dirty="0">
                <a:solidFill>
                  <a:srgbClr val="FFFFFF"/>
                </a:solidFill>
                <a:latin typeface="Arial"/>
                <a:cs typeface="Arial"/>
              </a:rPr>
              <a:t>May </a:t>
            </a:r>
            <a:r>
              <a:rPr sz="2000" spc="-5" dirty="0">
                <a:solidFill>
                  <a:srgbClr val="FFFFFF"/>
                </a:solidFill>
                <a:latin typeface="Arial"/>
                <a:cs typeface="Arial"/>
              </a:rPr>
              <a:t>10,</a:t>
            </a:r>
            <a:r>
              <a:rPr sz="2000" spc="-95" dirty="0">
                <a:solidFill>
                  <a:srgbClr val="FFFFFF"/>
                </a:solidFill>
                <a:latin typeface="Arial"/>
                <a:cs typeface="Arial"/>
              </a:rPr>
              <a:t> </a:t>
            </a:r>
            <a:r>
              <a:rPr sz="2000" spc="-5" dirty="0">
                <a:solidFill>
                  <a:srgbClr val="FFFFFF"/>
                </a:solidFill>
                <a:latin typeface="Arial"/>
                <a:cs typeface="Arial"/>
              </a:rPr>
              <a:t>2017</a:t>
            </a:r>
            <a:endParaRPr sz="2000">
              <a:latin typeface="Arial"/>
              <a:cs typeface="Arial"/>
            </a:endParaRPr>
          </a:p>
        </p:txBody>
      </p:sp>
      <p:sp>
        <p:nvSpPr>
          <p:cNvPr id="108" name="Footer Placeholder 107">
            <a:extLst>
              <a:ext uri="{FF2B5EF4-FFF2-40B4-BE49-F238E27FC236}">
                <a16:creationId xmlns:a16="http://schemas.microsoft.com/office/drawing/2014/main" id="{FF0347FF-8117-4797-BDA4-987E9F1B0AE4}"/>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2950" y="280697"/>
            <a:ext cx="7429500" cy="443711"/>
          </a:xfrm>
          <a:prstGeom prst="rect">
            <a:avLst/>
          </a:prstGeom>
        </p:spPr>
        <p:txBody>
          <a:bodyPr vert="horz" wrap="square" lIns="0" tIns="12700" rIns="0" bIns="0" rtlCol="0">
            <a:spAutoFit/>
          </a:bodyPr>
          <a:lstStyle/>
          <a:p>
            <a:pPr marL="12700">
              <a:lnSpc>
                <a:spcPct val="100000"/>
              </a:lnSpc>
              <a:spcBef>
                <a:spcPts val="100"/>
              </a:spcBef>
            </a:pPr>
            <a:r>
              <a:rPr sz="2800" spc="-5" dirty="0"/>
              <a:t>Learnable Upsampling: Transpose</a:t>
            </a:r>
            <a:r>
              <a:rPr sz="2800" spc="-90" dirty="0"/>
              <a:t> </a:t>
            </a:r>
            <a:r>
              <a:rPr sz="2800" spc="-5" dirty="0"/>
              <a:t>Convolution</a:t>
            </a:r>
          </a:p>
        </p:txBody>
      </p:sp>
      <p:sp>
        <p:nvSpPr>
          <p:cNvPr id="9" name="object 9"/>
          <p:cNvSpPr txBox="1"/>
          <p:nvPr/>
        </p:nvSpPr>
        <p:spPr>
          <a:xfrm>
            <a:off x="7456525" y="4704900"/>
            <a:ext cx="1564005" cy="309245"/>
          </a:xfrm>
          <a:prstGeom prst="rect">
            <a:avLst/>
          </a:prstGeom>
        </p:spPr>
        <p:txBody>
          <a:bodyPr vert="horz" wrap="square" lIns="0" tIns="0" rIns="0" bIns="0" rtlCol="0">
            <a:spAutoFit/>
          </a:bodyPr>
          <a:lstStyle/>
          <a:p>
            <a:pPr marL="12700">
              <a:lnSpc>
                <a:spcPts val="2310"/>
              </a:lnSpc>
            </a:pPr>
            <a:r>
              <a:rPr sz="2000" dirty="0">
                <a:solidFill>
                  <a:srgbClr val="FFFFFF"/>
                </a:solidFill>
                <a:latin typeface="Arial"/>
                <a:cs typeface="Arial"/>
              </a:rPr>
              <a:t>May </a:t>
            </a:r>
            <a:r>
              <a:rPr sz="2000" spc="-5" dirty="0">
                <a:solidFill>
                  <a:srgbClr val="FFFFFF"/>
                </a:solidFill>
                <a:latin typeface="Arial"/>
                <a:cs typeface="Arial"/>
              </a:rPr>
              <a:t>10,</a:t>
            </a:r>
            <a:r>
              <a:rPr sz="2000" spc="-95" dirty="0">
                <a:solidFill>
                  <a:srgbClr val="FFFFFF"/>
                </a:solidFill>
                <a:latin typeface="Arial"/>
                <a:cs typeface="Arial"/>
              </a:rPr>
              <a:t> </a:t>
            </a:r>
            <a:r>
              <a:rPr sz="2000" spc="-5" dirty="0">
                <a:solidFill>
                  <a:srgbClr val="FFFFFF"/>
                </a:solidFill>
                <a:latin typeface="Arial"/>
                <a:cs typeface="Arial"/>
              </a:rPr>
              <a:t>2017</a:t>
            </a:r>
            <a:endParaRPr sz="2000">
              <a:latin typeface="Arial"/>
              <a:cs typeface="Arial"/>
            </a:endParaRPr>
          </a:p>
        </p:txBody>
      </p:sp>
      <p:graphicFrame>
        <p:nvGraphicFramePr>
          <p:cNvPr id="3" name="object 3"/>
          <p:cNvGraphicFramePr>
            <a:graphicFrameLocks noGrp="1"/>
          </p:cNvGraphicFramePr>
          <p:nvPr/>
        </p:nvGraphicFramePr>
        <p:xfrm>
          <a:off x="1557337" y="2033587"/>
          <a:ext cx="1531619" cy="1569596"/>
        </p:xfrm>
        <a:graphic>
          <a:graphicData uri="http://schemas.openxmlformats.org/drawingml/2006/table">
            <a:tbl>
              <a:tblPr firstRow="1" bandRow="1">
                <a:tableStyleId>{2D5ABB26-0587-4C30-8999-92F81FD0307C}</a:tableStyleId>
              </a:tblPr>
              <a:tblGrid>
                <a:gridCol w="382905">
                  <a:extLst>
                    <a:ext uri="{9D8B030D-6E8A-4147-A177-3AD203B41FA5}">
                      <a16:colId xmlns:a16="http://schemas.microsoft.com/office/drawing/2014/main" val="20000"/>
                    </a:ext>
                  </a:extLst>
                </a:gridCol>
                <a:gridCol w="382905">
                  <a:extLst>
                    <a:ext uri="{9D8B030D-6E8A-4147-A177-3AD203B41FA5}">
                      <a16:colId xmlns:a16="http://schemas.microsoft.com/office/drawing/2014/main" val="20001"/>
                    </a:ext>
                  </a:extLst>
                </a:gridCol>
                <a:gridCol w="382904">
                  <a:extLst>
                    <a:ext uri="{9D8B030D-6E8A-4147-A177-3AD203B41FA5}">
                      <a16:colId xmlns:a16="http://schemas.microsoft.com/office/drawing/2014/main" val="20002"/>
                    </a:ext>
                  </a:extLst>
                </a:gridCol>
                <a:gridCol w="382905">
                  <a:extLst>
                    <a:ext uri="{9D8B030D-6E8A-4147-A177-3AD203B41FA5}">
                      <a16:colId xmlns:a16="http://schemas.microsoft.com/office/drawing/2014/main" val="20003"/>
                    </a:ext>
                  </a:extLst>
                </a:gridCol>
              </a:tblGrid>
              <a:tr h="392399">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392399">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392399">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392399">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bl>
          </a:graphicData>
        </a:graphic>
      </p:graphicFrame>
      <p:graphicFrame>
        <p:nvGraphicFramePr>
          <p:cNvPr id="4" name="object 4"/>
          <p:cNvGraphicFramePr>
            <a:graphicFrameLocks noGrp="1"/>
          </p:cNvGraphicFramePr>
          <p:nvPr/>
        </p:nvGraphicFramePr>
        <p:xfrm>
          <a:off x="4922837" y="2015812"/>
          <a:ext cx="1531619" cy="1569596"/>
        </p:xfrm>
        <a:graphic>
          <a:graphicData uri="http://schemas.openxmlformats.org/drawingml/2006/table">
            <a:tbl>
              <a:tblPr firstRow="1" bandRow="1">
                <a:tableStyleId>{2D5ABB26-0587-4C30-8999-92F81FD0307C}</a:tableStyleId>
              </a:tblPr>
              <a:tblGrid>
                <a:gridCol w="382905">
                  <a:extLst>
                    <a:ext uri="{9D8B030D-6E8A-4147-A177-3AD203B41FA5}">
                      <a16:colId xmlns:a16="http://schemas.microsoft.com/office/drawing/2014/main" val="20000"/>
                    </a:ext>
                  </a:extLst>
                </a:gridCol>
                <a:gridCol w="382905">
                  <a:extLst>
                    <a:ext uri="{9D8B030D-6E8A-4147-A177-3AD203B41FA5}">
                      <a16:colId xmlns:a16="http://schemas.microsoft.com/office/drawing/2014/main" val="20001"/>
                    </a:ext>
                  </a:extLst>
                </a:gridCol>
                <a:gridCol w="382904">
                  <a:extLst>
                    <a:ext uri="{9D8B030D-6E8A-4147-A177-3AD203B41FA5}">
                      <a16:colId xmlns:a16="http://schemas.microsoft.com/office/drawing/2014/main" val="20002"/>
                    </a:ext>
                  </a:extLst>
                </a:gridCol>
                <a:gridCol w="382905">
                  <a:extLst>
                    <a:ext uri="{9D8B030D-6E8A-4147-A177-3AD203B41FA5}">
                      <a16:colId xmlns:a16="http://schemas.microsoft.com/office/drawing/2014/main" val="20003"/>
                    </a:ext>
                  </a:extLst>
                </a:gridCol>
              </a:tblGrid>
              <a:tr h="392399">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392399">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392399">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392399">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bl>
          </a:graphicData>
        </a:graphic>
      </p:graphicFrame>
      <p:sp>
        <p:nvSpPr>
          <p:cNvPr id="5" name="object 5"/>
          <p:cNvSpPr txBox="1"/>
          <p:nvPr/>
        </p:nvSpPr>
        <p:spPr>
          <a:xfrm>
            <a:off x="2544375" y="1281688"/>
            <a:ext cx="3728085" cy="238760"/>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Arial"/>
                <a:cs typeface="Arial"/>
              </a:rPr>
              <a:t>Recall:</a:t>
            </a:r>
            <a:r>
              <a:rPr sz="1400" spc="-5" dirty="0">
                <a:latin typeface="Arial"/>
                <a:cs typeface="Arial"/>
              </a:rPr>
              <a:t>Typical </a:t>
            </a:r>
            <a:r>
              <a:rPr sz="1400" dirty="0">
                <a:latin typeface="Arial"/>
                <a:cs typeface="Arial"/>
              </a:rPr>
              <a:t>3 x 3 convolution, stride 1 </a:t>
            </a:r>
            <a:r>
              <a:rPr sz="1400" spc="-5" dirty="0">
                <a:latin typeface="Arial"/>
                <a:cs typeface="Arial"/>
              </a:rPr>
              <a:t>pad</a:t>
            </a:r>
            <a:r>
              <a:rPr sz="1400" spc="-120" dirty="0">
                <a:latin typeface="Arial"/>
                <a:cs typeface="Arial"/>
              </a:rPr>
              <a:t> </a:t>
            </a:r>
            <a:r>
              <a:rPr sz="1400" dirty="0">
                <a:latin typeface="Arial"/>
                <a:cs typeface="Arial"/>
              </a:rPr>
              <a:t>1</a:t>
            </a:r>
            <a:endParaRPr sz="1400">
              <a:latin typeface="Arial"/>
              <a:cs typeface="Arial"/>
            </a:endParaRPr>
          </a:p>
        </p:txBody>
      </p:sp>
      <p:sp>
        <p:nvSpPr>
          <p:cNvPr id="6" name="object 6"/>
          <p:cNvSpPr txBox="1"/>
          <p:nvPr/>
        </p:nvSpPr>
        <p:spPr>
          <a:xfrm>
            <a:off x="1875490" y="3710113"/>
            <a:ext cx="902969"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Input: </a:t>
            </a:r>
            <a:r>
              <a:rPr sz="1400" dirty="0">
                <a:latin typeface="Arial"/>
                <a:cs typeface="Arial"/>
              </a:rPr>
              <a:t>4 x</a:t>
            </a:r>
            <a:r>
              <a:rPr sz="1400" spc="-100" dirty="0">
                <a:latin typeface="Arial"/>
                <a:cs typeface="Arial"/>
              </a:rPr>
              <a:t> </a:t>
            </a:r>
            <a:r>
              <a:rPr sz="1400" dirty="0">
                <a:latin typeface="Arial"/>
                <a:cs typeface="Arial"/>
              </a:rPr>
              <a:t>4</a:t>
            </a:r>
            <a:endParaRPr sz="1400">
              <a:latin typeface="Arial"/>
              <a:cs typeface="Arial"/>
            </a:endParaRPr>
          </a:p>
        </p:txBody>
      </p:sp>
      <p:sp>
        <p:nvSpPr>
          <p:cNvPr id="7" name="object 7"/>
          <p:cNvSpPr txBox="1"/>
          <p:nvPr/>
        </p:nvSpPr>
        <p:spPr>
          <a:xfrm>
            <a:off x="5171879" y="3710113"/>
            <a:ext cx="104140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Output: </a:t>
            </a:r>
            <a:r>
              <a:rPr sz="1400" dirty="0">
                <a:latin typeface="Arial"/>
                <a:cs typeface="Arial"/>
              </a:rPr>
              <a:t>4 x</a:t>
            </a:r>
            <a:r>
              <a:rPr sz="1400" spc="-100" dirty="0">
                <a:latin typeface="Arial"/>
                <a:cs typeface="Arial"/>
              </a:rPr>
              <a:t> </a:t>
            </a:r>
            <a:r>
              <a:rPr sz="1400" dirty="0">
                <a:latin typeface="Arial"/>
                <a:cs typeface="Arial"/>
              </a:rPr>
              <a:t>4</a:t>
            </a:r>
            <a:endParaRPr sz="1400">
              <a:latin typeface="Arial"/>
              <a:cs typeface="Arial"/>
            </a:endParaRPr>
          </a:p>
        </p:txBody>
      </p:sp>
      <p:sp>
        <p:nvSpPr>
          <p:cNvPr id="8" name="Footer Placeholder 7">
            <a:extLst>
              <a:ext uri="{FF2B5EF4-FFF2-40B4-BE49-F238E27FC236}">
                <a16:creationId xmlns:a16="http://schemas.microsoft.com/office/drawing/2014/main" id="{890A40F6-38E2-44DA-A6AD-FA78C7852154}"/>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2950" y="280697"/>
            <a:ext cx="7429500" cy="443711"/>
          </a:xfrm>
          <a:prstGeom prst="rect">
            <a:avLst/>
          </a:prstGeom>
        </p:spPr>
        <p:txBody>
          <a:bodyPr vert="horz" wrap="square" lIns="0" tIns="12700" rIns="0" bIns="0" rtlCol="0">
            <a:spAutoFit/>
          </a:bodyPr>
          <a:lstStyle/>
          <a:p>
            <a:pPr marL="12700">
              <a:lnSpc>
                <a:spcPct val="100000"/>
              </a:lnSpc>
              <a:spcBef>
                <a:spcPts val="100"/>
              </a:spcBef>
            </a:pPr>
            <a:r>
              <a:rPr sz="2800" spc="-5" dirty="0"/>
              <a:t>Learnable Upsampling: Transpose</a:t>
            </a:r>
            <a:r>
              <a:rPr sz="2800" spc="-90" dirty="0"/>
              <a:t> </a:t>
            </a:r>
            <a:r>
              <a:rPr sz="2800" spc="-5" dirty="0"/>
              <a:t>Convolution</a:t>
            </a:r>
          </a:p>
        </p:txBody>
      </p:sp>
      <p:sp>
        <p:nvSpPr>
          <p:cNvPr id="3" name="object 3"/>
          <p:cNvSpPr txBox="1"/>
          <p:nvPr/>
        </p:nvSpPr>
        <p:spPr>
          <a:xfrm>
            <a:off x="2102349" y="1051055"/>
            <a:ext cx="4864735"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Arial"/>
                <a:cs typeface="Arial"/>
              </a:rPr>
              <a:t>Recall: </a:t>
            </a:r>
            <a:r>
              <a:rPr sz="1800" spc="-5" dirty="0">
                <a:latin typeface="Arial"/>
                <a:cs typeface="Arial"/>
              </a:rPr>
              <a:t>Normal </a:t>
            </a:r>
            <a:r>
              <a:rPr sz="1800" dirty="0">
                <a:latin typeface="Arial"/>
                <a:cs typeface="Arial"/>
              </a:rPr>
              <a:t>3 x 3 convolution, stride 1 </a:t>
            </a:r>
            <a:r>
              <a:rPr sz="1800" spc="-5" dirty="0">
                <a:latin typeface="Arial"/>
                <a:cs typeface="Arial"/>
              </a:rPr>
              <a:t>pad</a:t>
            </a:r>
            <a:r>
              <a:rPr sz="1800" spc="-114" dirty="0">
                <a:latin typeface="Arial"/>
                <a:cs typeface="Arial"/>
              </a:rPr>
              <a:t> </a:t>
            </a:r>
            <a:r>
              <a:rPr sz="1800" dirty="0">
                <a:latin typeface="Arial"/>
                <a:cs typeface="Arial"/>
              </a:rPr>
              <a:t>1</a:t>
            </a:r>
            <a:endParaRPr sz="1800">
              <a:latin typeface="Arial"/>
              <a:cs typeface="Arial"/>
            </a:endParaRPr>
          </a:p>
        </p:txBody>
      </p:sp>
      <p:graphicFrame>
        <p:nvGraphicFramePr>
          <p:cNvPr id="4" name="object 4"/>
          <p:cNvGraphicFramePr>
            <a:graphicFrameLocks noGrp="1"/>
          </p:cNvGraphicFramePr>
          <p:nvPr/>
        </p:nvGraphicFramePr>
        <p:xfrm>
          <a:off x="4922837" y="2015812"/>
          <a:ext cx="1531619" cy="1569596"/>
        </p:xfrm>
        <a:graphic>
          <a:graphicData uri="http://schemas.openxmlformats.org/drawingml/2006/table">
            <a:tbl>
              <a:tblPr firstRow="1" bandRow="1">
                <a:tableStyleId>{2D5ABB26-0587-4C30-8999-92F81FD0307C}</a:tableStyleId>
              </a:tblPr>
              <a:tblGrid>
                <a:gridCol w="382905">
                  <a:extLst>
                    <a:ext uri="{9D8B030D-6E8A-4147-A177-3AD203B41FA5}">
                      <a16:colId xmlns:a16="http://schemas.microsoft.com/office/drawing/2014/main" val="20000"/>
                    </a:ext>
                  </a:extLst>
                </a:gridCol>
                <a:gridCol w="382905">
                  <a:extLst>
                    <a:ext uri="{9D8B030D-6E8A-4147-A177-3AD203B41FA5}">
                      <a16:colId xmlns:a16="http://schemas.microsoft.com/office/drawing/2014/main" val="20001"/>
                    </a:ext>
                  </a:extLst>
                </a:gridCol>
                <a:gridCol w="382904">
                  <a:extLst>
                    <a:ext uri="{9D8B030D-6E8A-4147-A177-3AD203B41FA5}">
                      <a16:colId xmlns:a16="http://schemas.microsoft.com/office/drawing/2014/main" val="20002"/>
                    </a:ext>
                  </a:extLst>
                </a:gridCol>
                <a:gridCol w="382905">
                  <a:extLst>
                    <a:ext uri="{9D8B030D-6E8A-4147-A177-3AD203B41FA5}">
                      <a16:colId xmlns:a16="http://schemas.microsoft.com/office/drawing/2014/main" val="20003"/>
                    </a:ext>
                  </a:extLst>
                </a:gridCol>
              </a:tblGrid>
              <a:tr h="392399">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4CCCC"/>
                    </a:solidFill>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392399">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392399">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392399">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bl>
          </a:graphicData>
        </a:graphic>
      </p:graphicFrame>
      <p:graphicFrame>
        <p:nvGraphicFramePr>
          <p:cNvPr id="5" name="object 5"/>
          <p:cNvGraphicFramePr>
            <a:graphicFrameLocks noGrp="1"/>
          </p:cNvGraphicFramePr>
          <p:nvPr/>
        </p:nvGraphicFramePr>
        <p:xfrm>
          <a:off x="1156549" y="1666145"/>
          <a:ext cx="1919601" cy="1922750"/>
        </p:xfrm>
        <a:graphic>
          <a:graphicData uri="http://schemas.openxmlformats.org/drawingml/2006/table">
            <a:tbl>
              <a:tblPr firstRow="1" bandRow="1">
                <a:tableStyleId>{2D5ABB26-0587-4C30-8999-92F81FD0307C}</a:tableStyleId>
              </a:tblPr>
              <a:tblGrid>
                <a:gridCol w="386715">
                  <a:extLst>
                    <a:ext uri="{9D8B030D-6E8A-4147-A177-3AD203B41FA5}">
                      <a16:colId xmlns:a16="http://schemas.microsoft.com/office/drawing/2014/main" val="20000"/>
                    </a:ext>
                  </a:extLst>
                </a:gridCol>
                <a:gridCol w="382904">
                  <a:extLst>
                    <a:ext uri="{9D8B030D-6E8A-4147-A177-3AD203B41FA5}">
                      <a16:colId xmlns:a16="http://schemas.microsoft.com/office/drawing/2014/main" val="20001"/>
                    </a:ext>
                  </a:extLst>
                </a:gridCol>
                <a:gridCol w="384809">
                  <a:extLst>
                    <a:ext uri="{9D8B030D-6E8A-4147-A177-3AD203B41FA5}">
                      <a16:colId xmlns:a16="http://schemas.microsoft.com/office/drawing/2014/main" val="20002"/>
                    </a:ext>
                  </a:extLst>
                </a:gridCol>
                <a:gridCol w="381634">
                  <a:extLst>
                    <a:ext uri="{9D8B030D-6E8A-4147-A177-3AD203B41FA5}">
                      <a16:colId xmlns:a16="http://schemas.microsoft.com/office/drawing/2014/main" val="20003"/>
                    </a:ext>
                  </a:extLst>
                </a:gridCol>
                <a:gridCol w="383539">
                  <a:extLst>
                    <a:ext uri="{9D8B030D-6E8A-4147-A177-3AD203B41FA5}">
                      <a16:colId xmlns:a16="http://schemas.microsoft.com/office/drawing/2014/main" val="20004"/>
                    </a:ext>
                  </a:extLst>
                </a:gridCol>
              </a:tblGrid>
              <a:tr h="353153">
                <a:tc gridSpan="3">
                  <a:txBody>
                    <a:bodyPr/>
                    <a:lstStyle/>
                    <a:p>
                      <a:pPr>
                        <a:lnSpc>
                          <a:spcPct val="100000"/>
                        </a:lnSpc>
                      </a:pPr>
                      <a:endParaRPr sz="1900">
                        <a:latin typeface="Times New Roman"/>
                        <a:cs typeface="Times New Roman"/>
                      </a:endParaRPr>
                    </a:p>
                  </a:txBody>
                  <a:tcPr marL="0" marR="0" marT="0" marB="0">
                    <a:lnL w="38100">
                      <a:solidFill>
                        <a:srgbClr val="FF0000"/>
                      </a:solidFill>
                      <a:prstDash val="solid"/>
                    </a:lnL>
                    <a:lnR w="38100">
                      <a:solidFill>
                        <a:srgbClr val="FF0000"/>
                      </a:solidFill>
                      <a:prstDash val="solid"/>
                    </a:lnR>
                    <a:lnT w="38100">
                      <a:solidFill>
                        <a:srgbClr val="FF0000"/>
                      </a:solidFill>
                      <a:prstDash val="solid"/>
                    </a:lnT>
                  </a:tcPr>
                </a:tc>
                <a:tc hMerge="1">
                  <a:txBody>
                    <a:bodyPr/>
                    <a:lstStyle/>
                    <a:p>
                      <a:endParaRPr/>
                    </a:p>
                  </a:txBody>
                  <a:tcPr marL="0" marR="0" marT="0" marB="0"/>
                </a:tc>
                <a:tc hMerge="1">
                  <a:txBody>
                    <a:bodyPr/>
                    <a:lstStyle/>
                    <a:p>
                      <a:endParaRPr/>
                    </a:p>
                  </a:txBody>
                  <a:tcPr marL="0" marR="0" marT="0" marB="0"/>
                </a:tc>
                <a:tc gridSpan="2">
                  <a:txBody>
                    <a:bodyPr/>
                    <a:lstStyle/>
                    <a:p>
                      <a:pPr>
                        <a:lnSpc>
                          <a:spcPct val="100000"/>
                        </a:lnSpc>
                      </a:pPr>
                      <a:endParaRPr sz="1900">
                        <a:latin typeface="Times New Roman"/>
                        <a:cs typeface="Times New Roman"/>
                      </a:endParaRPr>
                    </a:p>
                  </a:txBody>
                  <a:tcPr marL="0" marR="0" marT="0" marB="0">
                    <a:lnL w="38100">
                      <a:solidFill>
                        <a:srgbClr val="FF0000"/>
                      </a:solidFill>
                      <a:prstDash val="solid"/>
                    </a:lnL>
                    <a:lnB w="9525">
                      <a:solidFill>
                        <a:srgbClr val="9E9E9E"/>
                      </a:solidFill>
                      <a:prstDash val="solid"/>
                    </a:lnB>
                  </a:tcPr>
                </a:tc>
                <a:tc hMerge="1">
                  <a:txBody>
                    <a:bodyPr/>
                    <a:lstStyle/>
                    <a:p>
                      <a:endParaRPr/>
                    </a:p>
                  </a:txBody>
                  <a:tcPr marL="0" marR="0" marT="0" marB="0"/>
                </a:tc>
                <a:extLst>
                  <a:ext uri="{0D108BD9-81ED-4DB2-BD59-A6C34878D82A}">
                    <a16:rowId xmlns:a16="http://schemas.microsoft.com/office/drawing/2014/main" val="10000"/>
                  </a:ext>
                </a:extLst>
              </a:tr>
              <a:tr h="392399">
                <a:tc rowSpan="2">
                  <a:txBody>
                    <a:bodyPr/>
                    <a:lstStyle/>
                    <a:p>
                      <a:pPr>
                        <a:lnSpc>
                          <a:spcPct val="100000"/>
                        </a:lnSpc>
                      </a:pPr>
                      <a:endParaRPr sz="1900">
                        <a:latin typeface="Times New Roman"/>
                        <a:cs typeface="Times New Roman"/>
                      </a:endParaRPr>
                    </a:p>
                  </a:txBody>
                  <a:tcPr marL="0" marR="0" marT="0" marB="0">
                    <a:lnL w="38100">
                      <a:solidFill>
                        <a:srgbClr val="FF0000"/>
                      </a:solidFill>
                      <a:prstDash val="solid"/>
                    </a:lnL>
                    <a:lnR w="9525">
                      <a:solidFill>
                        <a:srgbClr val="9E9E9E"/>
                      </a:solidFill>
                      <a:prstDash val="solid"/>
                    </a:lnR>
                    <a:lnB w="38100">
                      <a:solidFill>
                        <a:srgbClr val="FF0000"/>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38100">
                      <a:solidFill>
                        <a:srgbClr val="FF0000"/>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38100">
                      <a:solidFill>
                        <a:srgbClr val="FF0000"/>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359579">
                <a:tc vMerge="1">
                  <a:txBody>
                    <a:bodyPr/>
                    <a:lstStyle/>
                    <a:p>
                      <a:endParaRPr/>
                    </a:p>
                  </a:txBody>
                  <a:tcPr marL="0" marR="0" marT="0" marB="0">
                    <a:lnL w="38100">
                      <a:solidFill>
                        <a:srgbClr val="FF0000"/>
                      </a:solidFill>
                      <a:prstDash val="solid"/>
                    </a:lnL>
                    <a:lnR w="9525">
                      <a:solidFill>
                        <a:srgbClr val="9E9E9E"/>
                      </a:solidFill>
                      <a:prstDash val="solid"/>
                    </a:lnR>
                    <a:lnB w="38100">
                      <a:solidFill>
                        <a:srgbClr val="FF0000"/>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38100">
                      <a:solidFill>
                        <a:srgbClr val="FF0000"/>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38100">
                      <a:solidFill>
                        <a:srgbClr val="FF0000"/>
                      </a:solidFill>
                      <a:prstDash val="solid"/>
                    </a:lnR>
                    <a:lnT w="9525">
                      <a:solidFill>
                        <a:srgbClr val="9E9E9E"/>
                      </a:solidFill>
                      <a:prstDash val="solid"/>
                    </a:lnT>
                    <a:lnB w="38100">
                      <a:solidFill>
                        <a:srgbClr val="FF0000"/>
                      </a:solidFill>
                      <a:prstDash val="solid"/>
                    </a:lnB>
                  </a:tcPr>
                </a:tc>
                <a:tc>
                  <a:txBody>
                    <a:bodyPr/>
                    <a:lstStyle/>
                    <a:p>
                      <a:pPr>
                        <a:lnSpc>
                          <a:spcPct val="100000"/>
                        </a:lnSpc>
                      </a:pPr>
                      <a:endParaRPr sz="1900">
                        <a:latin typeface="Times New Roman"/>
                        <a:cs typeface="Times New Roman"/>
                      </a:endParaRPr>
                    </a:p>
                  </a:txBody>
                  <a:tcPr marL="0" marR="0" marT="0" marB="0">
                    <a:lnL w="38100">
                      <a:solidFill>
                        <a:srgbClr val="FF0000"/>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425220">
                <a:tc rowSpan="2">
                  <a:txBody>
                    <a:bodyPr/>
                    <a:lstStyle/>
                    <a:p>
                      <a:pPr>
                        <a:lnSpc>
                          <a:spcPct val="100000"/>
                        </a:lnSpc>
                      </a:pPr>
                      <a:endParaRPr sz="1900">
                        <a:latin typeface="Times New Roman"/>
                        <a:cs typeface="Times New Roman"/>
                      </a:endParaRPr>
                    </a:p>
                  </a:txBody>
                  <a:tcPr marL="0" marR="0" marT="0" marB="0">
                    <a:lnR w="9525">
                      <a:solidFill>
                        <a:srgbClr val="9E9E9E"/>
                      </a:solidFill>
                      <a:prstDash val="solid"/>
                    </a:lnR>
                    <a:lnT w="38100">
                      <a:solidFill>
                        <a:srgbClr val="FF0000"/>
                      </a:solidFill>
                      <a:prstDash val="solid"/>
                    </a:lnT>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38100">
                      <a:solidFill>
                        <a:srgbClr val="FF0000"/>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38100">
                      <a:solidFill>
                        <a:srgbClr val="FF0000"/>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392399">
                <a:tc vMerge="1">
                  <a:txBody>
                    <a:bodyPr/>
                    <a:lstStyle/>
                    <a:p>
                      <a:endParaRPr/>
                    </a:p>
                  </a:txBody>
                  <a:tcPr marL="0" marR="0" marT="0" marB="0">
                    <a:lnR w="9525">
                      <a:solidFill>
                        <a:srgbClr val="9E9E9E"/>
                      </a:solidFill>
                      <a:prstDash val="solid"/>
                    </a:lnR>
                    <a:lnT w="38100">
                      <a:solidFill>
                        <a:srgbClr val="FF0000"/>
                      </a:solidFill>
                      <a:prstDash val="solid"/>
                    </a:lnT>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bl>
          </a:graphicData>
        </a:graphic>
      </p:graphicFrame>
      <p:sp>
        <p:nvSpPr>
          <p:cNvPr id="6" name="object 6"/>
          <p:cNvSpPr txBox="1"/>
          <p:nvPr/>
        </p:nvSpPr>
        <p:spPr>
          <a:xfrm>
            <a:off x="1875490" y="3710113"/>
            <a:ext cx="902969"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Input: </a:t>
            </a:r>
            <a:r>
              <a:rPr sz="1400" dirty="0">
                <a:latin typeface="Arial"/>
                <a:cs typeface="Arial"/>
              </a:rPr>
              <a:t>4 x</a:t>
            </a:r>
            <a:r>
              <a:rPr sz="1400" spc="-100" dirty="0">
                <a:latin typeface="Arial"/>
                <a:cs typeface="Arial"/>
              </a:rPr>
              <a:t> </a:t>
            </a:r>
            <a:r>
              <a:rPr sz="1400" dirty="0">
                <a:latin typeface="Arial"/>
                <a:cs typeface="Arial"/>
              </a:rPr>
              <a:t>4</a:t>
            </a:r>
            <a:endParaRPr sz="1400">
              <a:latin typeface="Arial"/>
              <a:cs typeface="Arial"/>
            </a:endParaRPr>
          </a:p>
        </p:txBody>
      </p:sp>
      <p:sp>
        <p:nvSpPr>
          <p:cNvPr id="7" name="object 7"/>
          <p:cNvSpPr txBox="1"/>
          <p:nvPr/>
        </p:nvSpPr>
        <p:spPr>
          <a:xfrm>
            <a:off x="5171879" y="3710113"/>
            <a:ext cx="104140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Output: </a:t>
            </a:r>
            <a:r>
              <a:rPr sz="1400" dirty="0">
                <a:latin typeface="Arial"/>
                <a:cs typeface="Arial"/>
              </a:rPr>
              <a:t>4 x</a:t>
            </a:r>
            <a:r>
              <a:rPr sz="1400" spc="-100" dirty="0">
                <a:latin typeface="Arial"/>
                <a:cs typeface="Arial"/>
              </a:rPr>
              <a:t> </a:t>
            </a:r>
            <a:r>
              <a:rPr sz="1400" dirty="0">
                <a:latin typeface="Arial"/>
                <a:cs typeface="Arial"/>
              </a:rPr>
              <a:t>4</a:t>
            </a:r>
            <a:endParaRPr sz="1400">
              <a:latin typeface="Arial"/>
              <a:cs typeface="Arial"/>
            </a:endParaRPr>
          </a:p>
        </p:txBody>
      </p:sp>
      <p:sp>
        <p:nvSpPr>
          <p:cNvPr id="8" name="object 8"/>
          <p:cNvSpPr/>
          <p:nvPr/>
        </p:nvSpPr>
        <p:spPr>
          <a:xfrm>
            <a:off x="3308474" y="2246349"/>
            <a:ext cx="1282065" cy="0"/>
          </a:xfrm>
          <a:custGeom>
            <a:avLst/>
            <a:gdLst/>
            <a:ahLst/>
            <a:cxnLst/>
            <a:rect l="l" t="t" r="r" b="b"/>
            <a:pathLst>
              <a:path w="1282064">
                <a:moveTo>
                  <a:pt x="0" y="0"/>
                </a:moveTo>
                <a:lnTo>
                  <a:pt x="1281449" y="0"/>
                </a:lnTo>
              </a:path>
            </a:pathLst>
          </a:custGeom>
          <a:ln w="28574">
            <a:solidFill>
              <a:srgbClr val="666666"/>
            </a:solidFill>
          </a:ln>
        </p:spPr>
        <p:txBody>
          <a:bodyPr wrap="square" lIns="0" tIns="0" rIns="0" bIns="0" rtlCol="0"/>
          <a:lstStyle/>
          <a:p>
            <a:endParaRPr/>
          </a:p>
        </p:txBody>
      </p:sp>
      <p:sp>
        <p:nvSpPr>
          <p:cNvPr id="9" name="object 9"/>
          <p:cNvSpPr/>
          <p:nvPr/>
        </p:nvSpPr>
        <p:spPr>
          <a:xfrm>
            <a:off x="4575637" y="2184864"/>
            <a:ext cx="158251" cy="122971"/>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0" name="object 10"/>
          <p:cNvSpPr txBox="1"/>
          <p:nvPr/>
        </p:nvSpPr>
        <p:spPr>
          <a:xfrm>
            <a:off x="3433500" y="2416237"/>
            <a:ext cx="1080770" cy="657860"/>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Arial"/>
                <a:cs typeface="Arial"/>
              </a:rPr>
              <a:t>Dot product  between</a:t>
            </a:r>
            <a:r>
              <a:rPr sz="1400" spc="-90" dirty="0">
                <a:latin typeface="Arial"/>
                <a:cs typeface="Arial"/>
              </a:rPr>
              <a:t> </a:t>
            </a:r>
            <a:r>
              <a:rPr sz="1400" spc="-5" dirty="0">
                <a:latin typeface="Arial"/>
                <a:cs typeface="Arial"/>
              </a:rPr>
              <a:t>filter  and</a:t>
            </a:r>
            <a:r>
              <a:rPr sz="1400" spc="-20" dirty="0">
                <a:latin typeface="Arial"/>
                <a:cs typeface="Arial"/>
              </a:rPr>
              <a:t> </a:t>
            </a:r>
            <a:r>
              <a:rPr sz="1400" spc="-5" dirty="0">
                <a:latin typeface="Arial"/>
                <a:cs typeface="Arial"/>
              </a:rPr>
              <a:t>input</a:t>
            </a:r>
            <a:endParaRPr sz="1400">
              <a:latin typeface="Arial"/>
              <a:cs typeface="Arial"/>
            </a:endParaRPr>
          </a:p>
        </p:txBody>
      </p:sp>
      <p:sp>
        <p:nvSpPr>
          <p:cNvPr id="12" name="object 12"/>
          <p:cNvSpPr txBox="1"/>
          <p:nvPr/>
        </p:nvSpPr>
        <p:spPr>
          <a:xfrm>
            <a:off x="7456525" y="4704900"/>
            <a:ext cx="1564005" cy="309245"/>
          </a:xfrm>
          <a:prstGeom prst="rect">
            <a:avLst/>
          </a:prstGeom>
        </p:spPr>
        <p:txBody>
          <a:bodyPr vert="horz" wrap="square" lIns="0" tIns="0" rIns="0" bIns="0" rtlCol="0">
            <a:spAutoFit/>
          </a:bodyPr>
          <a:lstStyle/>
          <a:p>
            <a:pPr marL="12700">
              <a:lnSpc>
                <a:spcPts val="2310"/>
              </a:lnSpc>
            </a:pPr>
            <a:r>
              <a:rPr sz="2000" dirty="0">
                <a:solidFill>
                  <a:srgbClr val="FFFFFF"/>
                </a:solidFill>
                <a:latin typeface="Arial"/>
                <a:cs typeface="Arial"/>
              </a:rPr>
              <a:t>May </a:t>
            </a:r>
            <a:r>
              <a:rPr sz="2000" spc="-5" dirty="0">
                <a:solidFill>
                  <a:srgbClr val="FFFFFF"/>
                </a:solidFill>
                <a:latin typeface="Arial"/>
                <a:cs typeface="Arial"/>
              </a:rPr>
              <a:t>10,</a:t>
            </a:r>
            <a:r>
              <a:rPr sz="2000" spc="-95" dirty="0">
                <a:solidFill>
                  <a:srgbClr val="FFFFFF"/>
                </a:solidFill>
                <a:latin typeface="Arial"/>
                <a:cs typeface="Arial"/>
              </a:rPr>
              <a:t> </a:t>
            </a:r>
            <a:r>
              <a:rPr sz="2000" spc="-5" dirty="0">
                <a:solidFill>
                  <a:srgbClr val="FFFFFF"/>
                </a:solidFill>
                <a:latin typeface="Arial"/>
                <a:cs typeface="Arial"/>
              </a:rPr>
              <a:t>2017</a:t>
            </a:r>
            <a:endParaRPr sz="2000">
              <a:latin typeface="Arial"/>
              <a:cs typeface="Arial"/>
            </a:endParaRPr>
          </a:p>
        </p:txBody>
      </p:sp>
      <p:sp>
        <p:nvSpPr>
          <p:cNvPr id="11" name="Footer Placeholder 10">
            <a:extLst>
              <a:ext uri="{FF2B5EF4-FFF2-40B4-BE49-F238E27FC236}">
                <a16:creationId xmlns:a16="http://schemas.microsoft.com/office/drawing/2014/main" id="{8A7AC6C2-F643-4427-BC15-E4ED653D96ED}"/>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2950" y="280697"/>
            <a:ext cx="7429500" cy="443711"/>
          </a:xfrm>
          <a:prstGeom prst="rect">
            <a:avLst/>
          </a:prstGeom>
        </p:spPr>
        <p:txBody>
          <a:bodyPr vert="horz" wrap="square" lIns="0" tIns="12700" rIns="0" bIns="0" rtlCol="0">
            <a:spAutoFit/>
          </a:bodyPr>
          <a:lstStyle/>
          <a:p>
            <a:pPr marL="12700">
              <a:lnSpc>
                <a:spcPct val="100000"/>
              </a:lnSpc>
              <a:spcBef>
                <a:spcPts val="100"/>
              </a:spcBef>
            </a:pPr>
            <a:r>
              <a:rPr sz="2800" spc="-5" dirty="0"/>
              <a:t>Learnable Upsampling: Transpose</a:t>
            </a:r>
            <a:r>
              <a:rPr sz="2800" spc="-90" dirty="0"/>
              <a:t> </a:t>
            </a:r>
            <a:r>
              <a:rPr sz="2800" spc="-5" dirty="0"/>
              <a:t>Convolution</a:t>
            </a:r>
          </a:p>
        </p:txBody>
      </p:sp>
      <p:graphicFrame>
        <p:nvGraphicFramePr>
          <p:cNvPr id="3" name="object 3"/>
          <p:cNvGraphicFramePr>
            <a:graphicFrameLocks noGrp="1"/>
          </p:cNvGraphicFramePr>
          <p:nvPr/>
        </p:nvGraphicFramePr>
        <p:xfrm>
          <a:off x="4922837" y="2015812"/>
          <a:ext cx="1531619" cy="1569596"/>
        </p:xfrm>
        <a:graphic>
          <a:graphicData uri="http://schemas.openxmlformats.org/drawingml/2006/table">
            <a:tbl>
              <a:tblPr firstRow="1" bandRow="1">
                <a:tableStyleId>{2D5ABB26-0587-4C30-8999-92F81FD0307C}</a:tableStyleId>
              </a:tblPr>
              <a:tblGrid>
                <a:gridCol w="382905">
                  <a:extLst>
                    <a:ext uri="{9D8B030D-6E8A-4147-A177-3AD203B41FA5}">
                      <a16:colId xmlns:a16="http://schemas.microsoft.com/office/drawing/2014/main" val="20000"/>
                    </a:ext>
                  </a:extLst>
                </a:gridCol>
                <a:gridCol w="382905">
                  <a:extLst>
                    <a:ext uri="{9D8B030D-6E8A-4147-A177-3AD203B41FA5}">
                      <a16:colId xmlns:a16="http://schemas.microsoft.com/office/drawing/2014/main" val="20001"/>
                    </a:ext>
                  </a:extLst>
                </a:gridCol>
                <a:gridCol w="382904">
                  <a:extLst>
                    <a:ext uri="{9D8B030D-6E8A-4147-A177-3AD203B41FA5}">
                      <a16:colId xmlns:a16="http://schemas.microsoft.com/office/drawing/2014/main" val="20002"/>
                    </a:ext>
                  </a:extLst>
                </a:gridCol>
                <a:gridCol w="382905">
                  <a:extLst>
                    <a:ext uri="{9D8B030D-6E8A-4147-A177-3AD203B41FA5}">
                      <a16:colId xmlns:a16="http://schemas.microsoft.com/office/drawing/2014/main" val="20003"/>
                    </a:ext>
                  </a:extLst>
                </a:gridCol>
              </a:tblGrid>
              <a:tr h="392399">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4CCCC"/>
                    </a:solidFill>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CEE1F3"/>
                    </a:solidFill>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392399">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392399">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392399">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bl>
          </a:graphicData>
        </a:graphic>
      </p:graphicFrame>
      <p:graphicFrame>
        <p:nvGraphicFramePr>
          <p:cNvPr id="4" name="object 4"/>
          <p:cNvGraphicFramePr>
            <a:graphicFrameLocks noGrp="1"/>
          </p:cNvGraphicFramePr>
          <p:nvPr/>
        </p:nvGraphicFramePr>
        <p:xfrm>
          <a:off x="1156549" y="1666145"/>
          <a:ext cx="1919604" cy="1922750"/>
        </p:xfrm>
        <a:graphic>
          <a:graphicData uri="http://schemas.openxmlformats.org/drawingml/2006/table">
            <a:tbl>
              <a:tblPr firstRow="1" bandRow="1">
                <a:tableStyleId>{2D5ABB26-0587-4C30-8999-92F81FD0307C}</a:tableStyleId>
              </a:tblPr>
              <a:tblGrid>
                <a:gridCol w="381000">
                  <a:extLst>
                    <a:ext uri="{9D8B030D-6E8A-4147-A177-3AD203B41FA5}">
                      <a16:colId xmlns:a16="http://schemas.microsoft.com/office/drawing/2014/main" val="20000"/>
                    </a:ext>
                  </a:extLst>
                </a:gridCol>
                <a:gridCol w="388620">
                  <a:extLst>
                    <a:ext uri="{9D8B030D-6E8A-4147-A177-3AD203B41FA5}">
                      <a16:colId xmlns:a16="http://schemas.microsoft.com/office/drawing/2014/main" val="20001"/>
                    </a:ext>
                  </a:extLst>
                </a:gridCol>
                <a:gridCol w="384810">
                  <a:extLst>
                    <a:ext uri="{9D8B030D-6E8A-4147-A177-3AD203B41FA5}">
                      <a16:colId xmlns:a16="http://schemas.microsoft.com/office/drawing/2014/main" val="20002"/>
                    </a:ext>
                  </a:extLst>
                </a:gridCol>
                <a:gridCol w="381634">
                  <a:extLst>
                    <a:ext uri="{9D8B030D-6E8A-4147-A177-3AD203B41FA5}">
                      <a16:colId xmlns:a16="http://schemas.microsoft.com/office/drawing/2014/main" val="20003"/>
                    </a:ext>
                  </a:extLst>
                </a:gridCol>
                <a:gridCol w="383540">
                  <a:extLst>
                    <a:ext uri="{9D8B030D-6E8A-4147-A177-3AD203B41FA5}">
                      <a16:colId xmlns:a16="http://schemas.microsoft.com/office/drawing/2014/main" val="20004"/>
                    </a:ext>
                  </a:extLst>
                </a:gridCol>
              </a:tblGrid>
              <a:tr h="353153">
                <a:tc rowSpan="3">
                  <a:txBody>
                    <a:bodyPr/>
                    <a:lstStyle/>
                    <a:p>
                      <a:pPr>
                        <a:lnSpc>
                          <a:spcPct val="100000"/>
                        </a:lnSpc>
                      </a:pPr>
                      <a:endParaRPr sz="1900">
                        <a:latin typeface="Times New Roman"/>
                        <a:cs typeface="Times New Roman"/>
                      </a:endParaRPr>
                    </a:p>
                  </a:txBody>
                  <a:tcPr marL="0" marR="0" marT="0" marB="0">
                    <a:lnL w="38100">
                      <a:solidFill>
                        <a:srgbClr val="FF0000"/>
                      </a:solidFill>
                      <a:prstDash val="solid"/>
                    </a:lnL>
                    <a:lnR w="38100">
                      <a:solidFill>
                        <a:srgbClr val="0000FF"/>
                      </a:solidFill>
                      <a:prstDash val="solid"/>
                    </a:lnR>
                    <a:lnT w="38100">
                      <a:solidFill>
                        <a:srgbClr val="FF0000"/>
                      </a:solidFill>
                      <a:prstDash val="solid"/>
                    </a:lnT>
                    <a:lnB w="38100">
                      <a:solidFill>
                        <a:srgbClr val="FF0000"/>
                      </a:solidFill>
                      <a:prstDash val="solid"/>
                    </a:lnB>
                  </a:tcPr>
                </a:tc>
                <a:tc gridSpan="2">
                  <a:txBody>
                    <a:bodyPr/>
                    <a:lstStyle/>
                    <a:p>
                      <a:pPr>
                        <a:lnSpc>
                          <a:spcPct val="100000"/>
                        </a:lnSpc>
                      </a:pPr>
                      <a:endParaRPr sz="1900">
                        <a:latin typeface="Times New Roman"/>
                        <a:cs typeface="Times New Roman"/>
                      </a:endParaRPr>
                    </a:p>
                  </a:txBody>
                  <a:tcPr marL="0" marR="0" marT="0" marB="0">
                    <a:lnL w="38100">
                      <a:solidFill>
                        <a:srgbClr val="0000FF"/>
                      </a:solidFill>
                      <a:prstDash val="solid"/>
                    </a:lnL>
                    <a:lnR w="38100">
                      <a:solidFill>
                        <a:srgbClr val="FF0000"/>
                      </a:solidFill>
                      <a:prstDash val="solid"/>
                    </a:lnR>
                    <a:lnT w="38100">
                      <a:solidFill>
                        <a:srgbClr val="FF0000"/>
                      </a:solidFill>
                      <a:prstDash val="solid"/>
                    </a:lnT>
                    <a:lnB w="9525">
                      <a:solidFill>
                        <a:srgbClr val="9E9E9E"/>
                      </a:solidFill>
                      <a:prstDash val="solid"/>
                    </a:lnB>
                  </a:tcPr>
                </a:tc>
                <a:tc hMerge="1">
                  <a:txBody>
                    <a:bodyPr/>
                    <a:lstStyle/>
                    <a:p>
                      <a:endParaRPr/>
                    </a:p>
                  </a:txBody>
                  <a:tcPr marL="0" marR="0" marT="0" marB="0"/>
                </a:tc>
                <a:tc>
                  <a:txBody>
                    <a:bodyPr/>
                    <a:lstStyle/>
                    <a:p>
                      <a:pPr>
                        <a:lnSpc>
                          <a:spcPct val="100000"/>
                        </a:lnSpc>
                      </a:pPr>
                      <a:endParaRPr sz="1900">
                        <a:latin typeface="Times New Roman"/>
                        <a:cs typeface="Times New Roman"/>
                      </a:endParaRPr>
                    </a:p>
                  </a:txBody>
                  <a:tcPr marL="0" marR="0" marT="0" marB="0">
                    <a:lnL w="38100">
                      <a:solidFill>
                        <a:srgbClr val="FF0000"/>
                      </a:solidFill>
                      <a:prstDash val="solid"/>
                    </a:lnL>
                    <a:lnR w="38100">
                      <a:solidFill>
                        <a:srgbClr val="0000FF"/>
                      </a:solidFill>
                      <a:prstDash val="solid"/>
                    </a:lnR>
                    <a:lnT w="38100">
                      <a:solidFill>
                        <a:srgbClr val="0000FF"/>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38100">
                      <a:solidFill>
                        <a:srgbClr val="0000FF"/>
                      </a:solidFill>
                      <a:prstDash val="solid"/>
                    </a:lnL>
                    <a:lnB w="9525">
                      <a:solidFill>
                        <a:srgbClr val="9E9E9E"/>
                      </a:solidFill>
                      <a:prstDash val="solid"/>
                    </a:lnB>
                  </a:tcPr>
                </a:tc>
                <a:extLst>
                  <a:ext uri="{0D108BD9-81ED-4DB2-BD59-A6C34878D82A}">
                    <a16:rowId xmlns:a16="http://schemas.microsoft.com/office/drawing/2014/main" val="10000"/>
                  </a:ext>
                </a:extLst>
              </a:tr>
              <a:tr h="392399">
                <a:tc vMerge="1">
                  <a:txBody>
                    <a:bodyPr/>
                    <a:lstStyle/>
                    <a:p>
                      <a:endParaRPr/>
                    </a:p>
                  </a:txBody>
                  <a:tcPr marL="0" marR="0" marT="0" marB="0">
                    <a:lnL w="38100">
                      <a:solidFill>
                        <a:srgbClr val="FF0000"/>
                      </a:solidFill>
                      <a:prstDash val="solid"/>
                    </a:lnL>
                    <a:lnR w="38100">
                      <a:solidFill>
                        <a:srgbClr val="0000FF"/>
                      </a:solidFill>
                      <a:prstDash val="solid"/>
                    </a:lnR>
                    <a:lnT w="38100">
                      <a:solidFill>
                        <a:srgbClr val="FF0000"/>
                      </a:solidFill>
                      <a:prstDash val="solid"/>
                    </a:lnT>
                    <a:lnB w="38100">
                      <a:solidFill>
                        <a:srgbClr val="FF0000"/>
                      </a:solidFill>
                      <a:prstDash val="solid"/>
                    </a:lnB>
                  </a:tcPr>
                </a:tc>
                <a:tc>
                  <a:txBody>
                    <a:bodyPr/>
                    <a:lstStyle/>
                    <a:p>
                      <a:pPr>
                        <a:lnSpc>
                          <a:spcPct val="100000"/>
                        </a:lnSpc>
                      </a:pPr>
                      <a:endParaRPr sz="1900">
                        <a:latin typeface="Times New Roman"/>
                        <a:cs typeface="Times New Roman"/>
                      </a:endParaRPr>
                    </a:p>
                  </a:txBody>
                  <a:tcPr marL="0" marR="0" marT="0" marB="0">
                    <a:lnL w="38100">
                      <a:solidFill>
                        <a:srgbClr val="0000FF"/>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38100">
                      <a:solidFill>
                        <a:srgbClr val="FF0000"/>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38100">
                      <a:solidFill>
                        <a:srgbClr val="FF0000"/>
                      </a:solidFill>
                      <a:prstDash val="solid"/>
                    </a:lnL>
                    <a:lnR w="38100">
                      <a:solidFill>
                        <a:srgbClr val="0000FF"/>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38100">
                      <a:solidFill>
                        <a:srgbClr val="0000FF"/>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359579">
                <a:tc vMerge="1">
                  <a:txBody>
                    <a:bodyPr/>
                    <a:lstStyle/>
                    <a:p>
                      <a:endParaRPr/>
                    </a:p>
                  </a:txBody>
                  <a:tcPr marL="0" marR="0" marT="0" marB="0">
                    <a:lnL w="38100">
                      <a:solidFill>
                        <a:srgbClr val="FF0000"/>
                      </a:solidFill>
                      <a:prstDash val="solid"/>
                    </a:lnL>
                    <a:lnR w="38100">
                      <a:solidFill>
                        <a:srgbClr val="0000FF"/>
                      </a:solidFill>
                      <a:prstDash val="solid"/>
                    </a:lnR>
                    <a:lnT w="38100">
                      <a:solidFill>
                        <a:srgbClr val="FF0000"/>
                      </a:solidFill>
                      <a:prstDash val="solid"/>
                    </a:lnT>
                    <a:lnB w="38100">
                      <a:solidFill>
                        <a:srgbClr val="FF0000"/>
                      </a:solidFill>
                      <a:prstDash val="solid"/>
                    </a:lnB>
                  </a:tcPr>
                </a:tc>
                <a:tc>
                  <a:txBody>
                    <a:bodyPr/>
                    <a:lstStyle/>
                    <a:p>
                      <a:pPr>
                        <a:lnSpc>
                          <a:spcPct val="100000"/>
                        </a:lnSpc>
                      </a:pPr>
                      <a:endParaRPr sz="1900">
                        <a:latin typeface="Times New Roman"/>
                        <a:cs typeface="Times New Roman"/>
                      </a:endParaRPr>
                    </a:p>
                  </a:txBody>
                  <a:tcPr marL="0" marR="0" marT="0" marB="0">
                    <a:lnL w="38100">
                      <a:solidFill>
                        <a:srgbClr val="0000FF"/>
                      </a:solidFill>
                      <a:prstDash val="solid"/>
                    </a:lnL>
                    <a:lnR w="9525">
                      <a:solidFill>
                        <a:srgbClr val="9E9E9E"/>
                      </a:solidFill>
                      <a:prstDash val="solid"/>
                    </a:lnR>
                    <a:lnT w="9525">
                      <a:solidFill>
                        <a:srgbClr val="9E9E9E"/>
                      </a:solidFill>
                      <a:prstDash val="solid"/>
                    </a:lnT>
                    <a:lnB w="38100">
                      <a:solidFill>
                        <a:srgbClr val="FF0000"/>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38100">
                      <a:solidFill>
                        <a:srgbClr val="FF0000"/>
                      </a:solidFill>
                      <a:prstDash val="solid"/>
                    </a:lnR>
                    <a:lnT w="9525">
                      <a:solidFill>
                        <a:srgbClr val="9E9E9E"/>
                      </a:solidFill>
                      <a:prstDash val="solid"/>
                    </a:lnT>
                    <a:lnB w="38100">
                      <a:solidFill>
                        <a:srgbClr val="FF0000"/>
                      </a:solidFill>
                      <a:prstDash val="solid"/>
                    </a:lnB>
                  </a:tcPr>
                </a:tc>
                <a:tc>
                  <a:txBody>
                    <a:bodyPr/>
                    <a:lstStyle/>
                    <a:p>
                      <a:pPr>
                        <a:lnSpc>
                          <a:spcPct val="100000"/>
                        </a:lnSpc>
                      </a:pPr>
                      <a:endParaRPr sz="1900">
                        <a:latin typeface="Times New Roman"/>
                        <a:cs typeface="Times New Roman"/>
                      </a:endParaRPr>
                    </a:p>
                  </a:txBody>
                  <a:tcPr marL="0" marR="0" marT="0" marB="0">
                    <a:lnL w="38100">
                      <a:solidFill>
                        <a:srgbClr val="FF0000"/>
                      </a:solidFill>
                      <a:prstDash val="solid"/>
                    </a:lnL>
                    <a:lnR w="38100">
                      <a:solidFill>
                        <a:srgbClr val="0000FF"/>
                      </a:solidFill>
                      <a:prstDash val="solid"/>
                    </a:lnR>
                    <a:lnT w="9525">
                      <a:solidFill>
                        <a:srgbClr val="9E9E9E"/>
                      </a:solidFill>
                      <a:prstDash val="solid"/>
                    </a:lnT>
                    <a:lnB w="38100">
                      <a:solidFill>
                        <a:srgbClr val="0000FF"/>
                      </a:solidFill>
                      <a:prstDash val="solid"/>
                    </a:lnB>
                  </a:tcPr>
                </a:tc>
                <a:tc>
                  <a:txBody>
                    <a:bodyPr/>
                    <a:lstStyle/>
                    <a:p>
                      <a:pPr>
                        <a:lnSpc>
                          <a:spcPct val="100000"/>
                        </a:lnSpc>
                      </a:pPr>
                      <a:endParaRPr sz="1900">
                        <a:latin typeface="Times New Roman"/>
                        <a:cs typeface="Times New Roman"/>
                      </a:endParaRPr>
                    </a:p>
                  </a:txBody>
                  <a:tcPr marL="0" marR="0" marT="0" marB="0">
                    <a:lnL w="38100">
                      <a:solidFill>
                        <a:srgbClr val="0000FF"/>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425220">
                <a:tc rowSpan="2">
                  <a:txBody>
                    <a:bodyPr/>
                    <a:lstStyle/>
                    <a:p>
                      <a:pPr>
                        <a:lnSpc>
                          <a:spcPct val="100000"/>
                        </a:lnSpc>
                      </a:pPr>
                      <a:endParaRPr sz="1900">
                        <a:latin typeface="Times New Roman"/>
                        <a:cs typeface="Times New Roman"/>
                      </a:endParaRPr>
                    </a:p>
                  </a:txBody>
                  <a:tcPr marL="0" marR="0" marT="0" marB="0">
                    <a:lnR w="9525">
                      <a:solidFill>
                        <a:srgbClr val="9E9E9E"/>
                      </a:solidFill>
                      <a:prstDash val="solid"/>
                    </a:lnR>
                    <a:lnT w="38100">
                      <a:solidFill>
                        <a:srgbClr val="FF0000"/>
                      </a:solidFill>
                      <a:prstDash val="solid"/>
                    </a:lnT>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38100">
                      <a:solidFill>
                        <a:srgbClr val="FF0000"/>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38100">
                      <a:solidFill>
                        <a:srgbClr val="FF0000"/>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38100">
                      <a:solidFill>
                        <a:srgbClr val="0000FF"/>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392399">
                <a:tc vMerge="1">
                  <a:txBody>
                    <a:bodyPr/>
                    <a:lstStyle/>
                    <a:p>
                      <a:endParaRPr/>
                    </a:p>
                  </a:txBody>
                  <a:tcPr marL="0" marR="0" marT="0" marB="0">
                    <a:lnR w="9525">
                      <a:solidFill>
                        <a:srgbClr val="9E9E9E"/>
                      </a:solidFill>
                      <a:prstDash val="solid"/>
                    </a:lnR>
                    <a:lnT w="38100">
                      <a:solidFill>
                        <a:srgbClr val="FF0000"/>
                      </a:solidFill>
                      <a:prstDash val="solid"/>
                    </a:lnT>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bl>
          </a:graphicData>
        </a:graphic>
      </p:graphicFrame>
      <p:sp>
        <p:nvSpPr>
          <p:cNvPr id="5" name="object 5"/>
          <p:cNvSpPr txBox="1"/>
          <p:nvPr/>
        </p:nvSpPr>
        <p:spPr>
          <a:xfrm>
            <a:off x="1875490" y="3710113"/>
            <a:ext cx="902969"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Input: </a:t>
            </a:r>
            <a:r>
              <a:rPr sz="1400" dirty="0">
                <a:latin typeface="Arial"/>
                <a:cs typeface="Arial"/>
              </a:rPr>
              <a:t>4 x</a:t>
            </a:r>
            <a:r>
              <a:rPr sz="1400" spc="-100" dirty="0">
                <a:latin typeface="Arial"/>
                <a:cs typeface="Arial"/>
              </a:rPr>
              <a:t> </a:t>
            </a:r>
            <a:r>
              <a:rPr sz="1400" dirty="0">
                <a:latin typeface="Arial"/>
                <a:cs typeface="Arial"/>
              </a:rPr>
              <a:t>4</a:t>
            </a:r>
            <a:endParaRPr sz="1400">
              <a:latin typeface="Arial"/>
              <a:cs typeface="Arial"/>
            </a:endParaRPr>
          </a:p>
        </p:txBody>
      </p:sp>
      <p:sp>
        <p:nvSpPr>
          <p:cNvPr id="6" name="object 6"/>
          <p:cNvSpPr txBox="1"/>
          <p:nvPr/>
        </p:nvSpPr>
        <p:spPr>
          <a:xfrm>
            <a:off x="5171879" y="3710113"/>
            <a:ext cx="104140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Output: </a:t>
            </a:r>
            <a:r>
              <a:rPr sz="1400" dirty="0">
                <a:latin typeface="Arial"/>
                <a:cs typeface="Arial"/>
              </a:rPr>
              <a:t>4 x</a:t>
            </a:r>
            <a:r>
              <a:rPr sz="1400" spc="-100" dirty="0">
                <a:latin typeface="Arial"/>
                <a:cs typeface="Arial"/>
              </a:rPr>
              <a:t> </a:t>
            </a:r>
            <a:r>
              <a:rPr sz="1400" dirty="0">
                <a:latin typeface="Arial"/>
                <a:cs typeface="Arial"/>
              </a:rPr>
              <a:t>4</a:t>
            </a:r>
            <a:endParaRPr sz="1400">
              <a:latin typeface="Arial"/>
              <a:cs typeface="Arial"/>
            </a:endParaRPr>
          </a:p>
        </p:txBody>
      </p:sp>
      <p:sp>
        <p:nvSpPr>
          <p:cNvPr id="7" name="object 7"/>
          <p:cNvSpPr/>
          <p:nvPr/>
        </p:nvSpPr>
        <p:spPr>
          <a:xfrm>
            <a:off x="3308474" y="2246349"/>
            <a:ext cx="1282065" cy="0"/>
          </a:xfrm>
          <a:custGeom>
            <a:avLst/>
            <a:gdLst/>
            <a:ahLst/>
            <a:cxnLst/>
            <a:rect l="l" t="t" r="r" b="b"/>
            <a:pathLst>
              <a:path w="1282064">
                <a:moveTo>
                  <a:pt x="0" y="0"/>
                </a:moveTo>
                <a:lnTo>
                  <a:pt x="1281449" y="0"/>
                </a:lnTo>
              </a:path>
            </a:pathLst>
          </a:custGeom>
          <a:ln w="28574">
            <a:solidFill>
              <a:srgbClr val="666666"/>
            </a:solidFill>
          </a:ln>
        </p:spPr>
        <p:txBody>
          <a:bodyPr wrap="square" lIns="0" tIns="0" rIns="0" bIns="0" rtlCol="0"/>
          <a:lstStyle/>
          <a:p>
            <a:endParaRPr/>
          </a:p>
        </p:txBody>
      </p:sp>
      <p:sp>
        <p:nvSpPr>
          <p:cNvPr id="8" name="object 8"/>
          <p:cNvSpPr/>
          <p:nvPr/>
        </p:nvSpPr>
        <p:spPr>
          <a:xfrm>
            <a:off x="4575637" y="2184864"/>
            <a:ext cx="158251" cy="122971"/>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9" name="object 9"/>
          <p:cNvSpPr txBox="1"/>
          <p:nvPr/>
        </p:nvSpPr>
        <p:spPr>
          <a:xfrm>
            <a:off x="3433500" y="2416237"/>
            <a:ext cx="1080770" cy="657860"/>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Arial"/>
                <a:cs typeface="Arial"/>
              </a:rPr>
              <a:t>Dot product  between</a:t>
            </a:r>
            <a:r>
              <a:rPr sz="1400" spc="-90" dirty="0">
                <a:latin typeface="Arial"/>
                <a:cs typeface="Arial"/>
              </a:rPr>
              <a:t> </a:t>
            </a:r>
            <a:r>
              <a:rPr sz="1400" spc="-5" dirty="0">
                <a:latin typeface="Arial"/>
                <a:cs typeface="Arial"/>
              </a:rPr>
              <a:t>filter  and</a:t>
            </a:r>
            <a:r>
              <a:rPr sz="1400" spc="-20" dirty="0">
                <a:latin typeface="Arial"/>
                <a:cs typeface="Arial"/>
              </a:rPr>
              <a:t> </a:t>
            </a:r>
            <a:r>
              <a:rPr sz="1400" spc="-5" dirty="0">
                <a:latin typeface="Arial"/>
                <a:cs typeface="Arial"/>
              </a:rPr>
              <a:t>input</a:t>
            </a:r>
            <a:endParaRPr sz="1400">
              <a:latin typeface="Arial"/>
              <a:cs typeface="Arial"/>
            </a:endParaRPr>
          </a:p>
        </p:txBody>
      </p:sp>
      <p:sp>
        <p:nvSpPr>
          <p:cNvPr id="12" name="object 12"/>
          <p:cNvSpPr txBox="1"/>
          <p:nvPr/>
        </p:nvSpPr>
        <p:spPr>
          <a:xfrm>
            <a:off x="7456525" y="4704900"/>
            <a:ext cx="1564005" cy="309245"/>
          </a:xfrm>
          <a:prstGeom prst="rect">
            <a:avLst/>
          </a:prstGeom>
        </p:spPr>
        <p:txBody>
          <a:bodyPr vert="horz" wrap="square" lIns="0" tIns="0" rIns="0" bIns="0" rtlCol="0">
            <a:spAutoFit/>
          </a:bodyPr>
          <a:lstStyle/>
          <a:p>
            <a:pPr marL="12700">
              <a:lnSpc>
                <a:spcPts val="2310"/>
              </a:lnSpc>
            </a:pPr>
            <a:r>
              <a:rPr sz="2000" dirty="0">
                <a:solidFill>
                  <a:srgbClr val="FFFFFF"/>
                </a:solidFill>
                <a:latin typeface="Arial"/>
                <a:cs typeface="Arial"/>
              </a:rPr>
              <a:t>May </a:t>
            </a:r>
            <a:r>
              <a:rPr sz="2000" spc="-5" dirty="0">
                <a:solidFill>
                  <a:srgbClr val="FFFFFF"/>
                </a:solidFill>
                <a:latin typeface="Arial"/>
                <a:cs typeface="Arial"/>
              </a:rPr>
              <a:t>10,</a:t>
            </a:r>
            <a:r>
              <a:rPr sz="2000" spc="-95" dirty="0">
                <a:solidFill>
                  <a:srgbClr val="FFFFFF"/>
                </a:solidFill>
                <a:latin typeface="Arial"/>
                <a:cs typeface="Arial"/>
              </a:rPr>
              <a:t> </a:t>
            </a:r>
            <a:r>
              <a:rPr sz="2000" spc="-5" dirty="0">
                <a:solidFill>
                  <a:srgbClr val="FFFFFF"/>
                </a:solidFill>
                <a:latin typeface="Arial"/>
                <a:cs typeface="Arial"/>
              </a:rPr>
              <a:t>2017</a:t>
            </a:r>
            <a:endParaRPr sz="2000">
              <a:latin typeface="Arial"/>
              <a:cs typeface="Arial"/>
            </a:endParaRPr>
          </a:p>
        </p:txBody>
      </p:sp>
      <p:sp>
        <p:nvSpPr>
          <p:cNvPr id="10" name="object 10"/>
          <p:cNvSpPr txBox="1"/>
          <p:nvPr/>
        </p:nvSpPr>
        <p:spPr>
          <a:xfrm>
            <a:off x="2102349" y="1051055"/>
            <a:ext cx="4864735"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Arial"/>
                <a:cs typeface="Arial"/>
              </a:rPr>
              <a:t>Recall: </a:t>
            </a:r>
            <a:r>
              <a:rPr sz="1800" spc="-5" dirty="0">
                <a:latin typeface="Arial"/>
                <a:cs typeface="Arial"/>
              </a:rPr>
              <a:t>Normal </a:t>
            </a:r>
            <a:r>
              <a:rPr sz="1800" dirty="0">
                <a:latin typeface="Arial"/>
                <a:cs typeface="Arial"/>
              </a:rPr>
              <a:t>3 x 3 convolution, stride 1 </a:t>
            </a:r>
            <a:r>
              <a:rPr sz="1800" spc="-5" dirty="0">
                <a:latin typeface="Arial"/>
                <a:cs typeface="Arial"/>
              </a:rPr>
              <a:t>pad</a:t>
            </a:r>
            <a:r>
              <a:rPr sz="1800" spc="-114" dirty="0">
                <a:latin typeface="Arial"/>
                <a:cs typeface="Arial"/>
              </a:rPr>
              <a:t> </a:t>
            </a:r>
            <a:r>
              <a:rPr sz="1800" dirty="0">
                <a:latin typeface="Arial"/>
                <a:cs typeface="Arial"/>
              </a:rPr>
              <a:t>1</a:t>
            </a:r>
            <a:endParaRPr sz="1800">
              <a:latin typeface="Arial"/>
              <a:cs typeface="Arial"/>
            </a:endParaRPr>
          </a:p>
        </p:txBody>
      </p:sp>
      <p:sp>
        <p:nvSpPr>
          <p:cNvPr id="11" name="Footer Placeholder 10">
            <a:extLst>
              <a:ext uri="{FF2B5EF4-FFF2-40B4-BE49-F238E27FC236}">
                <a16:creationId xmlns:a16="http://schemas.microsoft.com/office/drawing/2014/main" id="{EBB3E0CB-E56B-40AF-95E5-5211BC678639}"/>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1557337" y="2033587"/>
          <a:ext cx="1531619" cy="1569596"/>
        </p:xfrm>
        <a:graphic>
          <a:graphicData uri="http://schemas.openxmlformats.org/drawingml/2006/table">
            <a:tbl>
              <a:tblPr firstRow="1" bandRow="1">
                <a:tableStyleId>{2D5ABB26-0587-4C30-8999-92F81FD0307C}</a:tableStyleId>
              </a:tblPr>
              <a:tblGrid>
                <a:gridCol w="382905">
                  <a:extLst>
                    <a:ext uri="{9D8B030D-6E8A-4147-A177-3AD203B41FA5}">
                      <a16:colId xmlns:a16="http://schemas.microsoft.com/office/drawing/2014/main" val="20000"/>
                    </a:ext>
                  </a:extLst>
                </a:gridCol>
                <a:gridCol w="382905">
                  <a:extLst>
                    <a:ext uri="{9D8B030D-6E8A-4147-A177-3AD203B41FA5}">
                      <a16:colId xmlns:a16="http://schemas.microsoft.com/office/drawing/2014/main" val="20001"/>
                    </a:ext>
                  </a:extLst>
                </a:gridCol>
                <a:gridCol w="382904">
                  <a:extLst>
                    <a:ext uri="{9D8B030D-6E8A-4147-A177-3AD203B41FA5}">
                      <a16:colId xmlns:a16="http://schemas.microsoft.com/office/drawing/2014/main" val="20002"/>
                    </a:ext>
                  </a:extLst>
                </a:gridCol>
                <a:gridCol w="382905">
                  <a:extLst>
                    <a:ext uri="{9D8B030D-6E8A-4147-A177-3AD203B41FA5}">
                      <a16:colId xmlns:a16="http://schemas.microsoft.com/office/drawing/2014/main" val="20003"/>
                    </a:ext>
                  </a:extLst>
                </a:gridCol>
              </a:tblGrid>
              <a:tr h="392399">
                <a:tc>
                  <a:txBody>
                    <a:bodyPr/>
                    <a:lstStyle/>
                    <a:p>
                      <a:pPr>
                        <a:lnSpc>
                          <a:spcPct val="100000"/>
                        </a:lnSpc>
                      </a:pPr>
                      <a:endParaRPr sz="20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0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0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0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392399">
                <a:tc>
                  <a:txBody>
                    <a:bodyPr/>
                    <a:lstStyle/>
                    <a:p>
                      <a:pPr>
                        <a:lnSpc>
                          <a:spcPct val="100000"/>
                        </a:lnSpc>
                      </a:pPr>
                      <a:endParaRPr sz="20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0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0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0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392399">
                <a:tc>
                  <a:txBody>
                    <a:bodyPr/>
                    <a:lstStyle/>
                    <a:p>
                      <a:pPr>
                        <a:lnSpc>
                          <a:spcPct val="100000"/>
                        </a:lnSpc>
                      </a:pPr>
                      <a:endParaRPr sz="20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0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0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0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392399">
                <a:tc>
                  <a:txBody>
                    <a:bodyPr/>
                    <a:lstStyle/>
                    <a:p>
                      <a:pPr>
                        <a:lnSpc>
                          <a:spcPct val="100000"/>
                        </a:lnSpc>
                      </a:pPr>
                      <a:endParaRPr sz="20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0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0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0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bl>
          </a:graphicData>
        </a:graphic>
      </p:graphicFrame>
      <p:sp>
        <p:nvSpPr>
          <p:cNvPr id="6" name="object 6"/>
          <p:cNvSpPr txBox="1">
            <a:spLocks noGrp="1"/>
          </p:cNvSpPr>
          <p:nvPr>
            <p:ph type="title"/>
          </p:nvPr>
        </p:nvSpPr>
        <p:spPr>
          <a:xfrm>
            <a:off x="382950" y="280697"/>
            <a:ext cx="7429500" cy="443711"/>
          </a:xfrm>
          <a:prstGeom prst="rect">
            <a:avLst/>
          </a:prstGeom>
        </p:spPr>
        <p:txBody>
          <a:bodyPr vert="horz" wrap="square" lIns="0" tIns="12700" rIns="0" bIns="0" rtlCol="0">
            <a:spAutoFit/>
          </a:bodyPr>
          <a:lstStyle/>
          <a:p>
            <a:pPr marL="12700">
              <a:lnSpc>
                <a:spcPct val="100000"/>
              </a:lnSpc>
              <a:spcBef>
                <a:spcPts val="100"/>
              </a:spcBef>
            </a:pPr>
            <a:r>
              <a:rPr sz="2800" spc="-5" dirty="0"/>
              <a:t>Learnable Upsampling: Transpose</a:t>
            </a:r>
            <a:r>
              <a:rPr sz="2800" spc="-90" dirty="0"/>
              <a:t> </a:t>
            </a:r>
            <a:r>
              <a:rPr sz="2800" spc="-5" dirty="0"/>
              <a:t>Convolution</a:t>
            </a:r>
          </a:p>
        </p:txBody>
      </p:sp>
      <p:sp>
        <p:nvSpPr>
          <p:cNvPr id="9" name="object 9"/>
          <p:cNvSpPr txBox="1"/>
          <p:nvPr/>
        </p:nvSpPr>
        <p:spPr>
          <a:xfrm>
            <a:off x="7456525" y="4704900"/>
            <a:ext cx="1564005" cy="309245"/>
          </a:xfrm>
          <a:prstGeom prst="rect">
            <a:avLst/>
          </a:prstGeom>
        </p:spPr>
        <p:txBody>
          <a:bodyPr vert="horz" wrap="square" lIns="0" tIns="0" rIns="0" bIns="0" rtlCol="0">
            <a:spAutoFit/>
          </a:bodyPr>
          <a:lstStyle/>
          <a:p>
            <a:pPr marL="12700">
              <a:lnSpc>
                <a:spcPts val="2310"/>
              </a:lnSpc>
            </a:pPr>
            <a:r>
              <a:rPr sz="2000" dirty="0">
                <a:solidFill>
                  <a:srgbClr val="FFFFFF"/>
                </a:solidFill>
                <a:latin typeface="Arial"/>
                <a:cs typeface="Arial"/>
              </a:rPr>
              <a:t>May </a:t>
            </a:r>
            <a:r>
              <a:rPr sz="2000" spc="-5" dirty="0">
                <a:solidFill>
                  <a:srgbClr val="FFFFFF"/>
                </a:solidFill>
                <a:latin typeface="Arial"/>
                <a:cs typeface="Arial"/>
              </a:rPr>
              <a:t>10,</a:t>
            </a:r>
            <a:r>
              <a:rPr sz="2000" spc="-95" dirty="0">
                <a:solidFill>
                  <a:srgbClr val="FFFFFF"/>
                </a:solidFill>
                <a:latin typeface="Arial"/>
                <a:cs typeface="Arial"/>
              </a:rPr>
              <a:t> </a:t>
            </a:r>
            <a:r>
              <a:rPr sz="2000" spc="-5" dirty="0">
                <a:solidFill>
                  <a:srgbClr val="FFFFFF"/>
                </a:solidFill>
                <a:latin typeface="Arial"/>
                <a:cs typeface="Arial"/>
              </a:rPr>
              <a:t>2017</a:t>
            </a:r>
            <a:endParaRPr sz="2000">
              <a:latin typeface="Arial"/>
              <a:cs typeface="Arial"/>
            </a:endParaRPr>
          </a:p>
        </p:txBody>
      </p:sp>
      <p:graphicFrame>
        <p:nvGraphicFramePr>
          <p:cNvPr id="3" name="object 3"/>
          <p:cNvGraphicFramePr>
            <a:graphicFrameLocks noGrp="1"/>
          </p:cNvGraphicFramePr>
          <p:nvPr/>
        </p:nvGraphicFramePr>
        <p:xfrm>
          <a:off x="5305687" y="2376462"/>
          <a:ext cx="765810" cy="784798"/>
        </p:xfrm>
        <a:graphic>
          <a:graphicData uri="http://schemas.openxmlformats.org/drawingml/2006/table">
            <a:tbl>
              <a:tblPr firstRow="1" bandRow="1">
                <a:tableStyleId>{2D5ABB26-0587-4C30-8999-92F81FD0307C}</a:tableStyleId>
              </a:tblPr>
              <a:tblGrid>
                <a:gridCol w="382905">
                  <a:extLst>
                    <a:ext uri="{9D8B030D-6E8A-4147-A177-3AD203B41FA5}">
                      <a16:colId xmlns:a16="http://schemas.microsoft.com/office/drawing/2014/main" val="20000"/>
                    </a:ext>
                  </a:extLst>
                </a:gridCol>
                <a:gridCol w="382905">
                  <a:extLst>
                    <a:ext uri="{9D8B030D-6E8A-4147-A177-3AD203B41FA5}">
                      <a16:colId xmlns:a16="http://schemas.microsoft.com/office/drawing/2014/main" val="20001"/>
                    </a:ext>
                  </a:extLst>
                </a:gridCol>
              </a:tblGrid>
              <a:tr h="392399">
                <a:tc>
                  <a:txBody>
                    <a:bodyPr/>
                    <a:lstStyle/>
                    <a:p>
                      <a:pPr>
                        <a:lnSpc>
                          <a:spcPct val="100000"/>
                        </a:lnSpc>
                      </a:pPr>
                      <a:endParaRPr sz="20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0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392399">
                <a:tc>
                  <a:txBody>
                    <a:bodyPr/>
                    <a:lstStyle/>
                    <a:p>
                      <a:pPr>
                        <a:lnSpc>
                          <a:spcPct val="100000"/>
                        </a:lnSpc>
                      </a:pPr>
                      <a:endParaRPr sz="20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0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bl>
          </a:graphicData>
        </a:graphic>
      </p:graphicFrame>
      <p:sp>
        <p:nvSpPr>
          <p:cNvPr id="4" name="object 4"/>
          <p:cNvSpPr txBox="1"/>
          <p:nvPr/>
        </p:nvSpPr>
        <p:spPr>
          <a:xfrm>
            <a:off x="1875490" y="3710113"/>
            <a:ext cx="902969"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Input: </a:t>
            </a:r>
            <a:r>
              <a:rPr sz="1400" dirty="0">
                <a:latin typeface="Arial"/>
                <a:cs typeface="Arial"/>
              </a:rPr>
              <a:t>4 x</a:t>
            </a:r>
            <a:r>
              <a:rPr sz="1400" spc="-100" dirty="0">
                <a:latin typeface="Arial"/>
                <a:cs typeface="Arial"/>
              </a:rPr>
              <a:t> </a:t>
            </a:r>
            <a:r>
              <a:rPr sz="1400" dirty="0">
                <a:latin typeface="Arial"/>
                <a:cs typeface="Arial"/>
              </a:rPr>
              <a:t>4</a:t>
            </a:r>
            <a:endParaRPr sz="1400">
              <a:latin typeface="Arial"/>
              <a:cs typeface="Arial"/>
            </a:endParaRPr>
          </a:p>
        </p:txBody>
      </p:sp>
      <p:sp>
        <p:nvSpPr>
          <p:cNvPr id="5" name="object 5"/>
          <p:cNvSpPr txBox="1"/>
          <p:nvPr/>
        </p:nvSpPr>
        <p:spPr>
          <a:xfrm>
            <a:off x="5171879" y="3710113"/>
            <a:ext cx="104140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Output: </a:t>
            </a:r>
            <a:r>
              <a:rPr sz="1400" dirty="0">
                <a:latin typeface="Arial"/>
                <a:cs typeface="Arial"/>
              </a:rPr>
              <a:t>2 x</a:t>
            </a:r>
            <a:r>
              <a:rPr sz="1400" spc="-100" dirty="0">
                <a:latin typeface="Arial"/>
                <a:cs typeface="Arial"/>
              </a:rPr>
              <a:t> </a:t>
            </a:r>
            <a:r>
              <a:rPr sz="1400" dirty="0">
                <a:latin typeface="Arial"/>
                <a:cs typeface="Arial"/>
              </a:rPr>
              <a:t>2</a:t>
            </a:r>
            <a:endParaRPr sz="1400">
              <a:latin typeface="Arial"/>
              <a:cs typeface="Arial"/>
            </a:endParaRPr>
          </a:p>
        </p:txBody>
      </p:sp>
      <p:sp>
        <p:nvSpPr>
          <p:cNvPr id="7" name="object 7"/>
          <p:cNvSpPr txBox="1"/>
          <p:nvPr/>
        </p:nvSpPr>
        <p:spPr>
          <a:xfrm>
            <a:off x="2102349" y="1051055"/>
            <a:ext cx="4866640"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Arial"/>
                <a:cs typeface="Arial"/>
              </a:rPr>
              <a:t>Recall: </a:t>
            </a:r>
            <a:r>
              <a:rPr sz="1800" spc="-5" dirty="0">
                <a:latin typeface="Arial"/>
                <a:cs typeface="Arial"/>
              </a:rPr>
              <a:t>Normal </a:t>
            </a:r>
            <a:r>
              <a:rPr sz="1800" dirty="0">
                <a:latin typeface="Arial"/>
                <a:cs typeface="Arial"/>
              </a:rPr>
              <a:t>3 x 3 convolution, </a:t>
            </a:r>
            <a:r>
              <a:rPr sz="1800" u="heavy" dirty="0">
                <a:uFill>
                  <a:solidFill>
                    <a:srgbClr val="000000"/>
                  </a:solidFill>
                </a:uFill>
                <a:latin typeface="Arial"/>
                <a:cs typeface="Arial"/>
              </a:rPr>
              <a:t>stride 2</a:t>
            </a:r>
            <a:r>
              <a:rPr sz="1800" dirty="0">
                <a:latin typeface="Arial"/>
                <a:cs typeface="Arial"/>
              </a:rPr>
              <a:t> </a:t>
            </a:r>
            <a:r>
              <a:rPr sz="1800" spc="-5" dirty="0">
                <a:latin typeface="Arial"/>
                <a:cs typeface="Arial"/>
              </a:rPr>
              <a:t>pad</a:t>
            </a:r>
            <a:r>
              <a:rPr sz="1800" spc="-95" dirty="0">
                <a:latin typeface="Arial"/>
                <a:cs typeface="Arial"/>
              </a:rPr>
              <a:t> </a:t>
            </a:r>
            <a:r>
              <a:rPr sz="1800" dirty="0">
                <a:latin typeface="Arial"/>
                <a:cs typeface="Arial"/>
              </a:rPr>
              <a:t>1</a:t>
            </a:r>
            <a:endParaRPr sz="1800">
              <a:latin typeface="Arial"/>
              <a:cs typeface="Arial"/>
            </a:endParaRPr>
          </a:p>
        </p:txBody>
      </p:sp>
      <p:sp>
        <p:nvSpPr>
          <p:cNvPr id="8" name="Footer Placeholder 7">
            <a:extLst>
              <a:ext uri="{FF2B5EF4-FFF2-40B4-BE49-F238E27FC236}">
                <a16:creationId xmlns:a16="http://schemas.microsoft.com/office/drawing/2014/main" id="{E23D0F52-EF69-4440-A78B-A40EA0840BAB}"/>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5305687" y="2376462"/>
          <a:ext cx="765810" cy="784798"/>
        </p:xfrm>
        <a:graphic>
          <a:graphicData uri="http://schemas.openxmlformats.org/drawingml/2006/table">
            <a:tbl>
              <a:tblPr firstRow="1" bandRow="1">
                <a:tableStyleId>{2D5ABB26-0587-4C30-8999-92F81FD0307C}</a:tableStyleId>
              </a:tblPr>
              <a:tblGrid>
                <a:gridCol w="382905">
                  <a:extLst>
                    <a:ext uri="{9D8B030D-6E8A-4147-A177-3AD203B41FA5}">
                      <a16:colId xmlns:a16="http://schemas.microsoft.com/office/drawing/2014/main" val="20000"/>
                    </a:ext>
                  </a:extLst>
                </a:gridCol>
                <a:gridCol w="382905">
                  <a:extLst>
                    <a:ext uri="{9D8B030D-6E8A-4147-A177-3AD203B41FA5}">
                      <a16:colId xmlns:a16="http://schemas.microsoft.com/office/drawing/2014/main" val="20001"/>
                    </a:ext>
                  </a:extLst>
                </a:gridCol>
              </a:tblGrid>
              <a:tr h="392399">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4CCCC"/>
                    </a:solidFill>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392399">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bl>
          </a:graphicData>
        </a:graphic>
      </p:graphicFrame>
      <p:graphicFrame>
        <p:nvGraphicFramePr>
          <p:cNvPr id="3" name="object 3"/>
          <p:cNvGraphicFramePr>
            <a:graphicFrameLocks noGrp="1"/>
          </p:cNvGraphicFramePr>
          <p:nvPr/>
        </p:nvGraphicFramePr>
        <p:xfrm>
          <a:off x="1156549" y="1666145"/>
          <a:ext cx="1919601" cy="1922750"/>
        </p:xfrm>
        <a:graphic>
          <a:graphicData uri="http://schemas.openxmlformats.org/drawingml/2006/table">
            <a:tbl>
              <a:tblPr firstRow="1" bandRow="1">
                <a:tableStyleId>{2D5ABB26-0587-4C30-8999-92F81FD0307C}</a:tableStyleId>
              </a:tblPr>
              <a:tblGrid>
                <a:gridCol w="386715">
                  <a:extLst>
                    <a:ext uri="{9D8B030D-6E8A-4147-A177-3AD203B41FA5}">
                      <a16:colId xmlns:a16="http://schemas.microsoft.com/office/drawing/2014/main" val="20000"/>
                    </a:ext>
                  </a:extLst>
                </a:gridCol>
                <a:gridCol w="382904">
                  <a:extLst>
                    <a:ext uri="{9D8B030D-6E8A-4147-A177-3AD203B41FA5}">
                      <a16:colId xmlns:a16="http://schemas.microsoft.com/office/drawing/2014/main" val="20001"/>
                    </a:ext>
                  </a:extLst>
                </a:gridCol>
                <a:gridCol w="384809">
                  <a:extLst>
                    <a:ext uri="{9D8B030D-6E8A-4147-A177-3AD203B41FA5}">
                      <a16:colId xmlns:a16="http://schemas.microsoft.com/office/drawing/2014/main" val="20002"/>
                    </a:ext>
                  </a:extLst>
                </a:gridCol>
                <a:gridCol w="381634">
                  <a:extLst>
                    <a:ext uri="{9D8B030D-6E8A-4147-A177-3AD203B41FA5}">
                      <a16:colId xmlns:a16="http://schemas.microsoft.com/office/drawing/2014/main" val="20003"/>
                    </a:ext>
                  </a:extLst>
                </a:gridCol>
                <a:gridCol w="383539">
                  <a:extLst>
                    <a:ext uri="{9D8B030D-6E8A-4147-A177-3AD203B41FA5}">
                      <a16:colId xmlns:a16="http://schemas.microsoft.com/office/drawing/2014/main" val="20004"/>
                    </a:ext>
                  </a:extLst>
                </a:gridCol>
              </a:tblGrid>
              <a:tr h="353153">
                <a:tc gridSpan="3">
                  <a:txBody>
                    <a:bodyPr/>
                    <a:lstStyle/>
                    <a:p>
                      <a:pPr>
                        <a:lnSpc>
                          <a:spcPct val="100000"/>
                        </a:lnSpc>
                      </a:pPr>
                      <a:endParaRPr sz="1900">
                        <a:latin typeface="Times New Roman"/>
                        <a:cs typeface="Times New Roman"/>
                      </a:endParaRPr>
                    </a:p>
                  </a:txBody>
                  <a:tcPr marL="0" marR="0" marT="0" marB="0">
                    <a:lnL w="38100">
                      <a:solidFill>
                        <a:srgbClr val="FF0000"/>
                      </a:solidFill>
                      <a:prstDash val="solid"/>
                    </a:lnL>
                    <a:lnR w="38100">
                      <a:solidFill>
                        <a:srgbClr val="FF0000"/>
                      </a:solidFill>
                      <a:prstDash val="solid"/>
                    </a:lnR>
                    <a:lnT w="38100">
                      <a:solidFill>
                        <a:srgbClr val="FF0000"/>
                      </a:solidFill>
                      <a:prstDash val="solid"/>
                    </a:lnT>
                  </a:tcPr>
                </a:tc>
                <a:tc hMerge="1">
                  <a:txBody>
                    <a:bodyPr/>
                    <a:lstStyle/>
                    <a:p>
                      <a:endParaRPr/>
                    </a:p>
                  </a:txBody>
                  <a:tcPr marL="0" marR="0" marT="0" marB="0"/>
                </a:tc>
                <a:tc hMerge="1">
                  <a:txBody>
                    <a:bodyPr/>
                    <a:lstStyle/>
                    <a:p>
                      <a:endParaRPr/>
                    </a:p>
                  </a:txBody>
                  <a:tcPr marL="0" marR="0" marT="0" marB="0"/>
                </a:tc>
                <a:tc gridSpan="2">
                  <a:txBody>
                    <a:bodyPr/>
                    <a:lstStyle/>
                    <a:p>
                      <a:pPr>
                        <a:lnSpc>
                          <a:spcPct val="100000"/>
                        </a:lnSpc>
                      </a:pPr>
                      <a:endParaRPr sz="1900">
                        <a:latin typeface="Times New Roman"/>
                        <a:cs typeface="Times New Roman"/>
                      </a:endParaRPr>
                    </a:p>
                  </a:txBody>
                  <a:tcPr marL="0" marR="0" marT="0" marB="0">
                    <a:lnL w="38100">
                      <a:solidFill>
                        <a:srgbClr val="FF0000"/>
                      </a:solidFill>
                      <a:prstDash val="solid"/>
                    </a:lnL>
                    <a:lnB w="9525">
                      <a:solidFill>
                        <a:srgbClr val="9E9E9E"/>
                      </a:solidFill>
                      <a:prstDash val="solid"/>
                    </a:lnB>
                  </a:tcPr>
                </a:tc>
                <a:tc hMerge="1">
                  <a:txBody>
                    <a:bodyPr/>
                    <a:lstStyle/>
                    <a:p>
                      <a:endParaRPr/>
                    </a:p>
                  </a:txBody>
                  <a:tcPr marL="0" marR="0" marT="0" marB="0"/>
                </a:tc>
                <a:extLst>
                  <a:ext uri="{0D108BD9-81ED-4DB2-BD59-A6C34878D82A}">
                    <a16:rowId xmlns:a16="http://schemas.microsoft.com/office/drawing/2014/main" val="10000"/>
                  </a:ext>
                </a:extLst>
              </a:tr>
              <a:tr h="392399">
                <a:tc rowSpan="2">
                  <a:txBody>
                    <a:bodyPr/>
                    <a:lstStyle/>
                    <a:p>
                      <a:pPr>
                        <a:lnSpc>
                          <a:spcPct val="100000"/>
                        </a:lnSpc>
                      </a:pPr>
                      <a:endParaRPr sz="1900">
                        <a:latin typeface="Times New Roman"/>
                        <a:cs typeface="Times New Roman"/>
                      </a:endParaRPr>
                    </a:p>
                  </a:txBody>
                  <a:tcPr marL="0" marR="0" marT="0" marB="0">
                    <a:lnL w="38100">
                      <a:solidFill>
                        <a:srgbClr val="FF0000"/>
                      </a:solidFill>
                      <a:prstDash val="solid"/>
                    </a:lnL>
                    <a:lnR w="9525">
                      <a:solidFill>
                        <a:srgbClr val="9E9E9E"/>
                      </a:solidFill>
                      <a:prstDash val="solid"/>
                    </a:lnR>
                    <a:lnB w="38100">
                      <a:solidFill>
                        <a:srgbClr val="FF0000"/>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38100">
                      <a:solidFill>
                        <a:srgbClr val="FF0000"/>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38100">
                      <a:solidFill>
                        <a:srgbClr val="FF0000"/>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359579">
                <a:tc vMerge="1">
                  <a:txBody>
                    <a:bodyPr/>
                    <a:lstStyle/>
                    <a:p>
                      <a:endParaRPr/>
                    </a:p>
                  </a:txBody>
                  <a:tcPr marL="0" marR="0" marT="0" marB="0">
                    <a:lnL w="38100">
                      <a:solidFill>
                        <a:srgbClr val="FF0000"/>
                      </a:solidFill>
                      <a:prstDash val="solid"/>
                    </a:lnL>
                    <a:lnR w="9525">
                      <a:solidFill>
                        <a:srgbClr val="9E9E9E"/>
                      </a:solidFill>
                      <a:prstDash val="solid"/>
                    </a:lnR>
                    <a:lnB w="38100">
                      <a:solidFill>
                        <a:srgbClr val="FF0000"/>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38100">
                      <a:solidFill>
                        <a:srgbClr val="FF0000"/>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38100">
                      <a:solidFill>
                        <a:srgbClr val="FF0000"/>
                      </a:solidFill>
                      <a:prstDash val="solid"/>
                    </a:lnR>
                    <a:lnT w="9525">
                      <a:solidFill>
                        <a:srgbClr val="9E9E9E"/>
                      </a:solidFill>
                      <a:prstDash val="solid"/>
                    </a:lnT>
                    <a:lnB w="38100">
                      <a:solidFill>
                        <a:srgbClr val="FF0000"/>
                      </a:solidFill>
                      <a:prstDash val="solid"/>
                    </a:lnB>
                  </a:tcPr>
                </a:tc>
                <a:tc>
                  <a:txBody>
                    <a:bodyPr/>
                    <a:lstStyle/>
                    <a:p>
                      <a:pPr>
                        <a:lnSpc>
                          <a:spcPct val="100000"/>
                        </a:lnSpc>
                      </a:pPr>
                      <a:endParaRPr sz="1900">
                        <a:latin typeface="Times New Roman"/>
                        <a:cs typeface="Times New Roman"/>
                      </a:endParaRPr>
                    </a:p>
                  </a:txBody>
                  <a:tcPr marL="0" marR="0" marT="0" marB="0">
                    <a:lnL w="38100">
                      <a:solidFill>
                        <a:srgbClr val="FF0000"/>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425220">
                <a:tc rowSpan="2">
                  <a:txBody>
                    <a:bodyPr/>
                    <a:lstStyle/>
                    <a:p>
                      <a:pPr>
                        <a:lnSpc>
                          <a:spcPct val="100000"/>
                        </a:lnSpc>
                      </a:pPr>
                      <a:endParaRPr sz="1900">
                        <a:latin typeface="Times New Roman"/>
                        <a:cs typeface="Times New Roman"/>
                      </a:endParaRPr>
                    </a:p>
                  </a:txBody>
                  <a:tcPr marL="0" marR="0" marT="0" marB="0">
                    <a:lnR w="9525">
                      <a:solidFill>
                        <a:srgbClr val="9E9E9E"/>
                      </a:solidFill>
                      <a:prstDash val="solid"/>
                    </a:lnR>
                    <a:lnT w="38100">
                      <a:solidFill>
                        <a:srgbClr val="FF0000"/>
                      </a:solidFill>
                      <a:prstDash val="solid"/>
                    </a:lnT>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38100">
                      <a:solidFill>
                        <a:srgbClr val="FF0000"/>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38100">
                      <a:solidFill>
                        <a:srgbClr val="FF0000"/>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392399">
                <a:tc vMerge="1">
                  <a:txBody>
                    <a:bodyPr/>
                    <a:lstStyle/>
                    <a:p>
                      <a:endParaRPr/>
                    </a:p>
                  </a:txBody>
                  <a:tcPr marL="0" marR="0" marT="0" marB="0">
                    <a:lnR w="9525">
                      <a:solidFill>
                        <a:srgbClr val="9E9E9E"/>
                      </a:solidFill>
                      <a:prstDash val="solid"/>
                    </a:lnR>
                    <a:lnT w="38100">
                      <a:solidFill>
                        <a:srgbClr val="FF0000"/>
                      </a:solidFill>
                      <a:prstDash val="solid"/>
                    </a:lnT>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bl>
          </a:graphicData>
        </a:graphic>
      </p:graphicFrame>
      <p:sp>
        <p:nvSpPr>
          <p:cNvPr id="4" name="object 4"/>
          <p:cNvSpPr txBox="1"/>
          <p:nvPr/>
        </p:nvSpPr>
        <p:spPr>
          <a:xfrm>
            <a:off x="1875490" y="3710113"/>
            <a:ext cx="902969"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Input: </a:t>
            </a:r>
            <a:r>
              <a:rPr sz="1400" dirty="0">
                <a:latin typeface="Arial"/>
                <a:cs typeface="Arial"/>
              </a:rPr>
              <a:t>4 x</a:t>
            </a:r>
            <a:r>
              <a:rPr sz="1400" spc="-100" dirty="0">
                <a:latin typeface="Arial"/>
                <a:cs typeface="Arial"/>
              </a:rPr>
              <a:t> </a:t>
            </a:r>
            <a:r>
              <a:rPr sz="1400" dirty="0">
                <a:latin typeface="Arial"/>
                <a:cs typeface="Arial"/>
              </a:rPr>
              <a:t>4</a:t>
            </a:r>
            <a:endParaRPr sz="1400">
              <a:latin typeface="Arial"/>
              <a:cs typeface="Arial"/>
            </a:endParaRPr>
          </a:p>
        </p:txBody>
      </p:sp>
      <p:sp>
        <p:nvSpPr>
          <p:cNvPr id="5" name="object 5"/>
          <p:cNvSpPr txBox="1"/>
          <p:nvPr/>
        </p:nvSpPr>
        <p:spPr>
          <a:xfrm>
            <a:off x="5171879" y="3710113"/>
            <a:ext cx="104140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Output: </a:t>
            </a:r>
            <a:r>
              <a:rPr sz="1400" dirty="0">
                <a:latin typeface="Arial"/>
                <a:cs typeface="Arial"/>
              </a:rPr>
              <a:t>2 x</a:t>
            </a:r>
            <a:r>
              <a:rPr sz="1400" spc="-100" dirty="0">
                <a:latin typeface="Arial"/>
                <a:cs typeface="Arial"/>
              </a:rPr>
              <a:t> </a:t>
            </a:r>
            <a:r>
              <a:rPr sz="1400" dirty="0">
                <a:latin typeface="Arial"/>
                <a:cs typeface="Arial"/>
              </a:rPr>
              <a:t>2</a:t>
            </a:r>
            <a:endParaRPr sz="1400">
              <a:latin typeface="Arial"/>
              <a:cs typeface="Arial"/>
            </a:endParaRPr>
          </a:p>
        </p:txBody>
      </p:sp>
      <p:sp>
        <p:nvSpPr>
          <p:cNvPr id="6" name="object 6"/>
          <p:cNvSpPr/>
          <p:nvPr/>
        </p:nvSpPr>
        <p:spPr>
          <a:xfrm>
            <a:off x="3308474" y="2246349"/>
            <a:ext cx="1282065" cy="0"/>
          </a:xfrm>
          <a:custGeom>
            <a:avLst/>
            <a:gdLst/>
            <a:ahLst/>
            <a:cxnLst/>
            <a:rect l="l" t="t" r="r" b="b"/>
            <a:pathLst>
              <a:path w="1282064">
                <a:moveTo>
                  <a:pt x="0" y="0"/>
                </a:moveTo>
                <a:lnTo>
                  <a:pt x="1281449" y="0"/>
                </a:lnTo>
              </a:path>
            </a:pathLst>
          </a:custGeom>
          <a:ln w="28574">
            <a:solidFill>
              <a:srgbClr val="666666"/>
            </a:solidFill>
          </a:ln>
        </p:spPr>
        <p:txBody>
          <a:bodyPr wrap="square" lIns="0" tIns="0" rIns="0" bIns="0" rtlCol="0"/>
          <a:lstStyle/>
          <a:p>
            <a:endParaRPr/>
          </a:p>
        </p:txBody>
      </p:sp>
      <p:sp>
        <p:nvSpPr>
          <p:cNvPr id="7" name="object 7"/>
          <p:cNvSpPr/>
          <p:nvPr/>
        </p:nvSpPr>
        <p:spPr>
          <a:xfrm>
            <a:off x="4575637" y="2184864"/>
            <a:ext cx="158251" cy="122971"/>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8" name="object 8"/>
          <p:cNvSpPr txBox="1"/>
          <p:nvPr/>
        </p:nvSpPr>
        <p:spPr>
          <a:xfrm>
            <a:off x="3433500" y="2416237"/>
            <a:ext cx="1080770" cy="657860"/>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Arial"/>
                <a:cs typeface="Arial"/>
              </a:rPr>
              <a:t>Dot product  between</a:t>
            </a:r>
            <a:r>
              <a:rPr sz="1400" spc="-90" dirty="0">
                <a:latin typeface="Arial"/>
                <a:cs typeface="Arial"/>
              </a:rPr>
              <a:t> </a:t>
            </a:r>
            <a:r>
              <a:rPr sz="1400" spc="-5" dirty="0">
                <a:latin typeface="Arial"/>
                <a:cs typeface="Arial"/>
              </a:rPr>
              <a:t>filter  and</a:t>
            </a:r>
            <a:r>
              <a:rPr sz="1400" spc="-20" dirty="0">
                <a:latin typeface="Arial"/>
                <a:cs typeface="Arial"/>
              </a:rPr>
              <a:t> </a:t>
            </a:r>
            <a:r>
              <a:rPr sz="1400" spc="-5" dirty="0">
                <a:latin typeface="Arial"/>
                <a:cs typeface="Arial"/>
              </a:rPr>
              <a:t>input</a:t>
            </a:r>
            <a:endParaRPr sz="1400">
              <a:latin typeface="Arial"/>
              <a:cs typeface="Arial"/>
            </a:endParaRPr>
          </a:p>
        </p:txBody>
      </p:sp>
      <p:sp>
        <p:nvSpPr>
          <p:cNvPr id="9" name="object 9"/>
          <p:cNvSpPr txBox="1">
            <a:spLocks noGrp="1"/>
          </p:cNvSpPr>
          <p:nvPr>
            <p:ph type="title"/>
          </p:nvPr>
        </p:nvSpPr>
        <p:spPr>
          <a:xfrm>
            <a:off x="382950" y="280697"/>
            <a:ext cx="7429500" cy="443711"/>
          </a:xfrm>
          <a:prstGeom prst="rect">
            <a:avLst/>
          </a:prstGeom>
        </p:spPr>
        <p:txBody>
          <a:bodyPr vert="horz" wrap="square" lIns="0" tIns="12700" rIns="0" bIns="0" rtlCol="0">
            <a:spAutoFit/>
          </a:bodyPr>
          <a:lstStyle/>
          <a:p>
            <a:pPr marL="12700">
              <a:lnSpc>
                <a:spcPct val="100000"/>
              </a:lnSpc>
              <a:spcBef>
                <a:spcPts val="100"/>
              </a:spcBef>
            </a:pPr>
            <a:r>
              <a:rPr sz="2800" spc="-5" dirty="0"/>
              <a:t>Learnable Upsampling: Transpose</a:t>
            </a:r>
            <a:r>
              <a:rPr sz="2800" spc="-90" dirty="0"/>
              <a:t> </a:t>
            </a:r>
            <a:r>
              <a:rPr sz="2800" spc="-5" dirty="0"/>
              <a:t>Convolution</a:t>
            </a:r>
          </a:p>
        </p:txBody>
      </p:sp>
      <p:sp>
        <p:nvSpPr>
          <p:cNvPr id="12" name="object 12"/>
          <p:cNvSpPr txBox="1"/>
          <p:nvPr/>
        </p:nvSpPr>
        <p:spPr>
          <a:xfrm>
            <a:off x="7456525" y="4704900"/>
            <a:ext cx="1564005" cy="309245"/>
          </a:xfrm>
          <a:prstGeom prst="rect">
            <a:avLst/>
          </a:prstGeom>
        </p:spPr>
        <p:txBody>
          <a:bodyPr vert="horz" wrap="square" lIns="0" tIns="0" rIns="0" bIns="0" rtlCol="0">
            <a:spAutoFit/>
          </a:bodyPr>
          <a:lstStyle/>
          <a:p>
            <a:pPr marL="12700">
              <a:lnSpc>
                <a:spcPts val="2310"/>
              </a:lnSpc>
            </a:pPr>
            <a:r>
              <a:rPr sz="2000" dirty="0">
                <a:solidFill>
                  <a:srgbClr val="FFFFFF"/>
                </a:solidFill>
                <a:latin typeface="Arial"/>
                <a:cs typeface="Arial"/>
              </a:rPr>
              <a:t>May </a:t>
            </a:r>
            <a:r>
              <a:rPr sz="2000" spc="-5" dirty="0">
                <a:solidFill>
                  <a:srgbClr val="FFFFFF"/>
                </a:solidFill>
                <a:latin typeface="Arial"/>
                <a:cs typeface="Arial"/>
              </a:rPr>
              <a:t>10,</a:t>
            </a:r>
            <a:r>
              <a:rPr sz="2000" spc="-95" dirty="0">
                <a:solidFill>
                  <a:srgbClr val="FFFFFF"/>
                </a:solidFill>
                <a:latin typeface="Arial"/>
                <a:cs typeface="Arial"/>
              </a:rPr>
              <a:t> </a:t>
            </a:r>
            <a:r>
              <a:rPr sz="2000" spc="-5" dirty="0">
                <a:solidFill>
                  <a:srgbClr val="FFFFFF"/>
                </a:solidFill>
                <a:latin typeface="Arial"/>
                <a:cs typeface="Arial"/>
              </a:rPr>
              <a:t>2017</a:t>
            </a:r>
            <a:endParaRPr sz="2000">
              <a:latin typeface="Arial"/>
              <a:cs typeface="Arial"/>
            </a:endParaRPr>
          </a:p>
        </p:txBody>
      </p:sp>
      <p:sp>
        <p:nvSpPr>
          <p:cNvPr id="10" name="object 10"/>
          <p:cNvSpPr txBox="1"/>
          <p:nvPr/>
        </p:nvSpPr>
        <p:spPr>
          <a:xfrm>
            <a:off x="2102349" y="1051055"/>
            <a:ext cx="4866640"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Arial"/>
                <a:cs typeface="Arial"/>
              </a:rPr>
              <a:t>Recall: </a:t>
            </a:r>
            <a:r>
              <a:rPr sz="1800" spc="-5" dirty="0">
                <a:latin typeface="Arial"/>
                <a:cs typeface="Arial"/>
              </a:rPr>
              <a:t>Normal </a:t>
            </a:r>
            <a:r>
              <a:rPr sz="1800" dirty="0">
                <a:latin typeface="Arial"/>
                <a:cs typeface="Arial"/>
              </a:rPr>
              <a:t>3 x 3 convolution, </a:t>
            </a:r>
            <a:r>
              <a:rPr sz="1800" u="heavy" dirty="0">
                <a:uFill>
                  <a:solidFill>
                    <a:srgbClr val="000000"/>
                  </a:solidFill>
                </a:uFill>
                <a:latin typeface="Arial"/>
                <a:cs typeface="Arial"/>
              </a:rPr>
              <a:t>stride 2</a:t>
            </a:r>
            <a:r>
              <a:rPr sz="1800" dirty="0">
                <a:latin typeface="Arial"/>
                <a:cs typeface="Arial"/>
              </a:rPr>
              <a:t> </a:t>
            </a:r>
            <a:r>
              <a:rPr sz="1800" spc="-5" dirty="0">
                <a:latin typeface="Arial"/>
                <a:cs typeface="Arial"/>
              </a:rPr>
              <a:t>pad</a:t>
            </a:r>
            <a:r>
              <a:rPr sz="1800" spc="-95" dirty="0">
                <a:latin typeface="Arial"/>
                <a:cs typeface="Arial"/>
              </a:rPr>
              <a:t> </a:t>
            </a:r>
            <a:r>
              <a:rPr sz="1800" dirty="0">
                <a:latin typeface="Arial"/>
                <a:cs typeface="Arial"/>
              </a:rPr>
              <a:t>1</a:t>
            </a:r>
            <a:endParaRPr sz="1800">
              <a:latin typeface="Arial"/>
              <a:cs typeface="Arial"/>
            </a:endParaRPr>
          </a:p>
        </p:txBody>
      </p:sp>
      <p:sp>
        <p:nvSpPr>
          <p:cNvPr id="11" name="Footer Placeholder 10">
            <a:extLst>
              <a:ext uri="{FF2B5EF4-FFF2-40B4-BE49-F238E27FC236}">
                <a16:creationId xmlns:a16="http://schemas.microsoft.com/office/drawing/2014/main" id="{B151B565-8BC6-4618-8FF6-DEF19C3885FB}"/>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2950" y="280697"/>
            <a:ext cx="7429500" cy="443711"/>
          </a:xfrm>
          <a:prstGeom prst="rect">
            <a:avLst/>
          </a:prstGeom>
        </p:spPr>
        <p:txBody>
          <a:bodyPr vert="horz" wrap="square" lIns="0" tIns="12700" rIns="0" bIns="0" rtlCol="0">
            <a:spAutoFit/>
          </a:bodyPr>
          <a:lstStyle/>
          <a:p>
            <a:pPr marL="12700">
              <a:lnSpc>
                <a:spcPct val="100000"/>
              </a:lnSpc>
              <a:spcBef>
                <a:spcPts val="100"/>
              </a:spcBef>
            </a:pPr>
            <a:r>
              <a:rPr sz="2800" spc="-5" dirty="0"/>
              <a:t>Learnable Upsampling: Transpose</a:t>
            </a:r>
            <a:r>
              <a:rPr sz="2800" spc="-90" dirty="0"/>
              <a:t> </a:t>
            </a:r>
            <a:r>
              <a:rPr sz="2800" spc="-5" dirty="0"/>
              <a:t>Convolution</a:t>
            </a:r>
          </a:p>
        </p:txBody>
      </p:sp>
      <p:graphicFrame>
        <p:nvGraphicFramePr>
          <p:cNvPr id="3" name="object 3"/>
          <p:cNvGraphicFramePr>
            <a:graphicFrameLocks noGrp="1"/>
          </p:cNvGraphicFramePr>
          <p:nvPr/>
        </p:nvGraphicFramePr>
        <p:xfrm>
          <a:off x="5305687" y="2376462"/>
          <a:ext cx="765810" cy="784798"/>
        </p:xfrm>
        <a:graphic>
          <a:graphicData uri="http://schemas.openxmlformats.org/drawingml/2006/table">
            <a:tbl>
              <a:tblPr firstRow="1" bandRow="1">
                <a:tableStyleId>{2D5ABB26-0587-4C30-8999-92F81FD0307C}</a:tableStyleId>
              </a:tblPr>
              <a:tblGrid>
                <a:gridCol w="382905">
                  <a:extLst>
                    <a:ext uri="{9D8B030D-6E8A-4147-A177-3AD203B41FA5}">
                      <a16:colId xmlns:a16="http://schemas.microsoft.com/office/drawing/2014/main" val="20000"/>
                    </a:ext>
                  </a:extLst>
                </a:gridCol>
                <a:gridCol w="382905">
                  <a:extLst>
                    <a:ext uri="{9D8B030D-6E8A-4147-A177-3AD203B41FA5}">
                      <a16:colId xmlns:a16="http://schemas.microsoft.com/office/drawing/2014/main" val="20001"/>
                    </a:ext>
                  </a:extLst>
                </a:gridCol>
              </a:tblGrid>
              <a:tr h="392399">
                <a:tc>
                  <a:txBody>
                    <a:bodyPr/>
                    <a:lstStyle/>
                    <a:p>
                      <a:pPr>
                        <a:lnSpc>
                          <a:spcPct val="100000"/>
                        </a:lnSpc>
                      </a:pPr>
                      <a:endParaRPr sz="17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4CCCC"/>
                    </a:solidFill>
                  </a:tcPr>
                </a:tc>
                <a:tc>
                  <a:txBody>
                    <a:bodyPr/>
                    <a:lstStyle/>
                    <a:p>
                      <a:pPr>
                        <a:lnSpc>
                          <a:spcPct val="100000"/>
                        </a:lnSpc>
                      </a:pPr>
                      <a:endParaRPr sz="17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CEE1F3"/>
                    </a:solidFill>
                  </a:tcPr>
                </a:tc>
                <a:extLst>
                  <a:ext uri="{0D108BD9-81ED-4DB2-BD59-A6C34878D82A}">
                    <a16:rowId xmlns:a16="http://schemas.microsoft.com/office/drawing/2014/main" val="10000"/>
                  </a:ext>
                </a:extLst>
              </a:tr>
              <a:tr h="392399">
                <a:tc>
                  <a:txBody>
                    <a:bodyPr/>
                    <a:lstStyle/>
                    <a:p>
                      <a:pPr>
                        <a:lnSpc>
                          <a:spcPct val="100000"/>
                        </a:lnSpc>
                      </a:pPr>
                      <a:endParaRPr sz="17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7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bl>
          </a:graphicData>
        </a:graphic>
      </p:graphicFrame>
      <p:graphicFrame>
        <p:nvGraphicFramePr>
          <p:cNvPr id="4" name="object 4"/>
          <p:cNvGraphicFramePr>
            <a:graphicFrameLocks noGrp="1"/>
          </p:cNvGraphicFramePr>
          <p:nvPr/>
        </p:nvGraphicFramePr>
        <p:xfrm>
          <a:off x="1156549" y="1666145"/>
          <a:ext cx="1917698" cy="1922750"/>
        </p:xfrm>
        <a:graphic>
          <a:graphicData uri="http://schemas.openxmlformats.org/drawingml/2006/table">
            <a:tbl>
              <a:tblPr firstRow="1" bandRow="1">
                <a:tableStyleId>{2D5ABB26-0587-4C30-8999-92F81FD0307C}</a:tableStyleId>
              </a:tblPr>
              <a:tblGrid>
                <a:gridCol w="386715">
                  <a:extLst>
                    <a:ext uri="{9D8B030D-6E8A-4147-A177-3AD203B41FA5}">
                      <a16:colId xmlns:a16="http://schemas.microsoft.com/office/drawing/2014/main" val="20000"/>
                    </a:ext>
                  </a:extLst>
                </a:gridCol>
                <a:gridCol w="375920">
                  <a:extLst>
                    <a:ext uri="{9D8B030D-6E8A-4147-A177-3AD203B41FA5}">
                      <a16:colId xmlns:a16="http://schemas.microsoft.com/office/drawing/2014/main" val="20001"/>
                    </a:ext>
                  </a:extLst>
                </a:gridCol>
                <a:gridCol w="392429">
                  <a:extLst>
                    <a:ext uri="{9D8B030D-6E8A-4147-A177-3AD203B41FA5}">
                      <a16:colId xmlns:a16="http://schemas.microsoft.com/office/drawing/2014/main" val="20002"/>
                    </a:ext>
                  </a:extLst>
                </a:gridCol>
                <a:gridCol w="381634">
                  <a:extLst>
                    <a:ext uri="{9D8B030D-6E8A-4147-A177-3AD203B41FA5}">
                      <a16:colId xmlns:a16="http://schemas.microsoft.com/office/drawing/2014/main" val="20003"/>
                    </a:ext>
                  </a:extLst>
                </a:gridCol>
                <a:gridCol w="381000">
                  <a:extLst>
                    <a:ext uri="{9D8B030D-6E8A-4147-A177-3AD203B41FA5}">
                      <a16:colId xmlns:a16="http://schemas.microsoft.com/office/drawing/2014/main" val="20004"/>
                    </a:ext>
                  </a:extLst>
                </a:gridCol>
              </a:tblGrid>
              <a:tr h="353153">
                <a:tc gridSpan="2">
                  <a:txBody>
                    <a:bodyPr/>
                    <a:lstStyle/>
                    <a:p>
                      <a:pPr>
                        <a:lnSpc>
                          <a:spcPct val="100000"/>
                        </a:lnSpc>
                      </a:pPr>
                      <a:endParaRPr sz="1700">
                        <a:latin typeface="Times New Roman"/>
                        <a:cs typeface="Times New Roman"/>
                      </a:endParaRPr>
                    </a:p>
                  </a:txBody>
                  <a:tcPr marL="0" marR="0" marT="0" marB="0">
                    <a:lnL w="38100">
                      <a:solidFill>
                        <a:srgbClr val="FF0000"/>
                      </a:solidFill>
                      <a:prstDash val="solid"/>
                    </a:lnL>
                    <a:lnR w="38100">
                      <a:solidFill>
                        <a:srgbClr val="0000FF"/>
                      </a:solidFill>
                      <a:prstDash val="solid"/>
                    </a:lnR>
                    <a:lnT w="38100">
                      <a:solidFill>
                        <a:srgbClr val="FF0000"/>
                      </a:solidFill>
                      <a:prstDash val="solid"/>
                    </a:lnT>
                  </a:tcPr>
                </a:tc>
                <a:tc hMerge="1">
                  <a:txBody>
                    <a:bodyPr/>
                    <a:lstStyle/>
                    <a:p>
                      <a:endParaRPr/>
                    </a:p>
                  </a:txBody>
                  <a:tcPr marL="0" marR="0" marT="0" marB="0"/>
                </a:tc>
                <a:tc>
                  <a:txBody>
                    <a:bodyPr/>
                    <a:lstStyle/>
                    <a:p>
                      <a:pPr>
                        <a:lnSpc>
                          <a:spcPct val="100000"/>
                        </a:lnSpc>
                      </a:pPr>
                      <a:endParaRPr sz="1700">
                        <a:latin typeface="Times New Roman"/>
                        <a:cs typeface="Times New Roman"/>
                      </a:endParaRPr>
                    </a:p>
                  </a:txBody>
                  <a:tcPr marL="0" marR="0" marT="0" marB="0">
                    <a:lnL w="38100">
                      <a:solidFill>
                        <a:srgbClr val="0000FF"/>
                      </a:solidFill>
                      <a:prstDash val="solid"/>
                    </a:lnL>
                    <a:lnR w="38100">
                      <a:solidFill>
                        <a:srgbClr val="FF0000"/>
                      </a:solidFill>
                      <a:prstDash val="solid"/>
                    </a:lnR>
                    <a:lnT w="38100">
                      <a:solidFill>
                        <a:srgbClr val="FF0000"/>
                      </a:solidFill>
                      <a:prstDash val="solid"/>
                    </a:lnT>
                    <a:lnB w="9525">
                      <a:solidFill>
                        <a:srgbClr val="9E9E9E"/>
                      </a:solidFill>
                      <a:prstDash val="solid"/>
                    </a:lnB>
                  </a:tcPr>
                </a:tc>
                <a:tc gridSpan="2">
                  <a:txBody>
                    <a:bodyPr/>
                    <a:lstStyle/>
                    <a:p>
                      <a:pPr>
                        <a:lnSpc>
                          <a:spcPct val="100000"/>
                        </a:lnSpc>
                      </a:pPr>
                      <a:endParaRPr sz="1700">
                        <a:latin typeface="Times New Roman"/>
                        <a:cs typeface="Times New Roman"/>
                      </a:endParaRPr>
                    </a:p>
                  </a:txBody>
                  <a:tcPr marL="0" marR="0" marT="0" marB="0">
                    <a:lnL w="38100">
                      <a:solidFill>
                        <a:srgbClr val="FF0000"/>
                      </a:solidFill>
                      <a:prstDash val="solid"/>
                    </a:lnL>
                    <a:lnR w="38100">
                      <a:solidFill>
                        <a:srgbClr val="0000FF"/>
                      </a:solidFill>
                      <a:prstDash val="solid"/>
                    </a:lnR>
                    <a:lnT w="38100">
                      <a:solidFill>
                        <a:srgbClr val="0000FF"/>
                      </a:solidFill>
                      <a:prstDash val="solid"/>
                    </a:lnT>
                    <a:lnB w="9525">
                      <a:solidFill>
                        <a:srgbClr val="9E9E9E"/>
                      </a:solidFill>
                      <a:prstDash val="solid"/>
                    </a:lnB>
                  </a:tcPr>
                </a:tc>
                <a:tc hMerge="1">
                  <a:txBody>
                    <a:bodyPr/>
                    <a:lstStyle/>
                    <a:p>
                      <a:endParaRPr/>
                    </a:p>
                  </a:txBody>
                  <a:tcPr marL="0" marR="0" marT="0" marB="0"/>
                </a:tc>
                <a:extLst>
                  <a:ext uri="{0D108BD9-81ED-4DB2-BD59-A6C34878D82A}">
                    <a16:rowId xmlns:a16="http://schemas.microsoft.com/office/drawing/2014/main" val="10000"/>
                  </a:ext>
                </a:extLst>
              </a:tr>
              <a:tr h="392399">
                <a:tc rowSpan="2">
                  <a:txBody>
                    <a:bodyPr/>
                    <a:lstStyle/>
                    <a:p>
                      <a:pPr>
                        <a:lnSpc>
                          <a:spcPct val="100000"/>
                        </a:lnSpc>
                      </a:pPr>
                      <a:endParaRPr sz="1700">
                        <a:latin typeface="Times New Roman"/>
                        <a:cs typeface="Times New Roman"/>
                      </a:endParaRPr>
                    </a:p>
                  </a:txBody>
                  <a:tcPr marL="0" marR="0" marT="0" marB="0">
                    <a:lnL w="38100">
                      <a:solidFill>
                        <a:srgbClr val="FF0000"/>
                      </a:solidFill>
                      <a:prstDash val="solid"/>
                    </a:lnL>
                    <a:lnR w="9525">
                      <a:solidFill>
                        <a:srgbClr val="9E9E9E"/>
                      </a:solidFill>
                      <a:prstDash val="solid"/>
                    </a:lnR>
                    <a:lnB w="38100">
                      <a:solidFill>
                        <a:srgbClr val="FF0000"/>
                      </a:solidFill>
                      <a:prstDash val="solid"/>
                    </a:lnB>
                  </a:tcPr>
                </a:tc>
                <a:tc>
                  <a:txBody>
                    <a:bodyPr/>
                    <a:lstStyle/>
                    <a:p>
                      <a:pPr>
                        <a:lnSpc>
                          <a:spcPct val="100000"/>
                        </a:lnSpc>
                      </a:pPr>
                      <a:endParaRPr sz="1700">
                        <a:latin typeface="Times New Roman"/>
                        <a:cs typeface="Times New Roman"/>
                      </a:endParaRPr>
                    </a:p>
                  </a:txBody>
                  <a:tcPr marL="0" marR="0" marT="0" marB="0">
                    <a:lnL w="9525">
                      <a:solidFill>
                        <a:srgbClr val="9E9E9E"/>
                      </a:solidFill>
                      <a:prstDash val="solid"/>
                    </a:lnL>
                    <a:lnR w="38100">
                      <a:solidFill>
                        <a:srgbClr val="0000FF"/>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700">
                        <a:latin typeface="Times New Roman"/>
                        <a:cs typeface="Times New Roman"/>
                      </a:endParaRPr>
                    </a:p>
                  </a:txBody>
                  <a:tcPr marL="0" marR="0" marT="0" marB="0">
                    <a:lnL w="38100">
                      <a:solidFill>
                        <a:srgbClr val="0000FF"/>
                      </a:solidFill>
                      <a:prstDash val="solid"/>
                    </a:lnL>
                    <a:lnR w="38100">
                      <a:solidFill>
                        <a:srgbClr val="FF0000"/>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700">
                        <a:latin typeface="Times New Roman"/>
                        <a:cs typeface="Times New Roman"/>
                      </a:endParaRPr>
                    </a:p>
                  </a:txBody>
                  <a:tcPr marL="0" marR="0" marT="0" marB="0">
                    <a:lnL w="38100">
                      <a:solidFill>
                        <a:srgbClr val="FF0000"/>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700">
                        <a:latin typeface="Times New Roman"/>
                        <a:cs typeface="Times New Roman"/>
                      </a:endParaRPr>
                    </a:p>
                  </a:txBody>
                  <a:tcPr marL="0" marR="0" marT="0" marB="0">
                    <a:lnL w="9525">
                      <a:solidFill>
                        <a:srgbClr val="9E9E9E"/>
                      </a:solidFill>
                      <a:prstDash val="solid"/>
                    </a:lnL>
                    <a:lnR w="38100">
                      <a:solidFill>
                        <a:srgbClr val="0000FF"/>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359579">
                <a:tc vMerge="1">
                  <a:txBody>
                    <a:bodyPr/>
                    <a:lstStyle/>
                    <a:p>
                      <a:endParaRPr/>
                    </a:p>
                  </a:txBody>
                  <a:tcPr marL="0" marR="0" marT="0" marB="0">
                    <a:lnL w="38100">
                      <a:solidFill>
                        <a:srgbClr val="FF0000"/>
                      </a:solidFill>
                      <a:prstDash val="solid"/>
                    </a:lnL>
                    <a:lnR w="9525">
                      <a:solidFill>
                        <a:srgbClr val="9E9E9E"/>
                      </a:solidFill>
                      <a:prstDash val="solid"/>
                    </a:lnR>
                    <a:lnB w="38100">
                      <a:solidFill>
                        <a:srgbClr val="FF0000"/>
                      </a:solidFill>
                      <a:prstDash val="solid"/>
                    </a:lnB>
                  </a:tcPr>
                </a:tc>
                <a:tc>
                  <a:txBody>
                    <a:bodyPr/>
                    <a:lstStyle/>
                    <a:p>
                      <a:pPr>
                        <a:lnSpc>
                          <a:spcPct val="100000"/>
                        </a:lnSpc>
                      </a:pPr>
                      <a:endParaRPr sz="1700">
                        <a:latin typeface="Times New Roman"/>
                        <a:cs typeface="Times New Roman"/>
                      </a:endParaRPr>
                    </a:p>
                  </a:txBody>
                  <a:tcPr marL="0" marR="0" marT="0" marB="0">
                    <a:lnL w="9525">
                      <a:solidFill>
                        <a:srgbClr val="9E9E9E"/>
                      </a:solidFill>
                      <a:prstDash val="solid"/>
                    </a:lnL>
                    <a:lnR w="38100">
                      <a:solidFill>
                        <a:srgbClr val="0000FF"/>
                      </a:solidFill>
                      <a:prstDash val="solid"/>
                    </a:lnR>
                    <a:lnT w="9525">
                      <a:solidFill>
                        <a:srgbClr val="9E9E9E"/>
                      </a:solidFill>
                      <a:prstDash val="solid"/>
                    </a:lnT>
                    <a:lnB w="38100">
                      <a:solidFill>
                        <a:srgbClr val="FF0000"/>
                      </a:solidFill>
                      <a:prstDash val="solid"/>
                    </a:lnB>
                  </a:tcPr>
                </a:tc>
                <a:tc>
                  <a:txBody>
                    <a:bodyPr/>
                    <a:lstStyle/>
                    <a:p>
                      <a:pPr>
                        <a:lnSpc>
                          <a:spcPct val="100000"/>
                        </a:lnSpc>
                      </a:pPr>
                      <a:endParaRPr sz="1700">
                        <a:latin typeface="Times New Roman"/>
                        <a:cs typeface="Times New Roman"/>
                      </a:endParaRPr>
                    </a:p>
                  </a:txBody>
                  <a:tcPr marL="0" marR="0" marT="0" marB="0">
                    <a:lnL w="38100">
                      <a:solidFill>
                        <a:srgbClr val="0000FF"/>
                      </a:solidFill>
                      <a:prstDash val="solid"/>
                    </a:lnL>
                    <a:lnR w="38100">
                      <a:solidFill>
                        <a:srgbClr val="FF0000"/>
                      </a:solidFill>
                      <a:prstDash val="solid"/>
                    </a:lnR>
                    <a:lnT w="9525">
                      <a:solidFill>
                        <a:srgbClr val="9E9E9E"/>
                      </a:solidFill>
                      <a:prstDash val="solid"/>
                    </a:lnT>
                    <a:lnB w="38100">
                      <a:solidFill>
                        <a:srgbClr val="FF0000"/>
                      </a:solidFill>
                      <a:prstDash val="solid"/>
                    </a:lnB>
                  </a:tcPr>
                </a:tc>
                <a:tc>
                  <a:txBody>
                    <a:bodyPr/>
                    <a:lstStyle/>
                    <a:p>
                      <a:pPr>
                        <a:lnSpc>
                          <a:spcPct val="100000"/>
                        </a:lnSpc>
                      </a:pPr>
                      <a:endParaRPr sz="1700">
                        <a:latin typeface="Times New Roman"/>
                        <a:cs typeface="Times New Roman"/>
                      </a:endParaRPr>
                    </a:p>
                  </a:txBody>
                  <a:tcPr marL="0" marR="0" marT="0" marB="0">
                    <a:lnL w="38100">
                      <a:solidFill>
                        <a:srgbClr val="FF0000"/>
                      </a:solidFill>
                      <a:prstDash val="solid"/>
                    </a:lnL>
                    <a:lnR w="9525">
                      <a:solidFill>
                        <a:srgbClr val="9E9E9E"/>
                      </a:solidFill>
                      <a:prstDash val="solid"/>
                    </a:lnR>
                    <a:lnT w="9525">
                      <a:solidFill>
                        <a:srgbClr val="9E9E9E"/>
                      </a:solidFill>
                      <a:prstDash val="solid"/>
                    </a:lnT>
                    <a:lnB w="38100">
                      <a:solidFill>
                        <a:srgbClr val="0000FF"/>
                      </a:solidFill>
                      <a:prstDash val="solid"/>
                    </a:lnB>
                  </a:tcPr>
                </a:tc>
                <a:tc>
                  <a:txBody>
                    <a:bodyPr/>
                    <a:lstStyle/>
                    <a:p>
                      <a:pPr>
                        <a:lnSpc>
                          <a:spcPct val="100000"/>
                        </a:lnSpc>
                      </a:pPr>
                      <a:endParaRPr sz="1700">
                        <a:latin typeface="Times New Roman"/>
                        <a:cs typeface="Times New Roman"/>
                      </a:endParaRPr>
                    </a:p>
                  </a:txBody>
                  <a:tcPr marL="0" marR="0" marT="0" marB="0">
                    <a:lnL w="9525">
                      <a:solidFill>
                        <a:srgbClr val="9E9E9E"/>
                      </a:solidFill>
                      <a:prstDash val="solid"/>
                    </a:lnL>
                    <a:lnR w="38100">
                      <a:solidFill>
                        <a:srgbClr val="0000FF"/>
                      </a:solidFill>
                      <a:prstDash val="solid"/>
                    </a:lnR>
                    <a:lnT w="9525">
                      <a:solidFill>
                        <a:srgbClr val="9E9E9E"/>
                      </a:solidFill>
                      <a:prstDash val="solid"/>
                    </a:lnT>
                    <a:lnB w="38100">
                      <a:solidFill>
                        <a:srgbClr val="0000FF"/>
                      </a:solidFill>
                      <a:prstDash val="solid"/>
                    </a:lnB>
                  </a:tcPr>
                </a:tc>
                <a:extLst>
                  <a:ext uri="{0D108BD9-81ED-4DB2-BD59-A6C34878D82A}">
                    <a16:rowId xmlns:a16="http://schemas.microsoft.com/office/drawing/2014/main" val="10002"/>
                  </a:ext>
                </a:extLst>
              </a:tr>
              <a:tr h="425220">
                <a:tc rowSpan="2">
                  <a:txBody>
                    <a:bodyPr/>
                    <a:lstStyle/>
                    <a:p>
                      <a:pPr>
                        <a:lnSpc>
                          <a:spcPct val="100000"/>
                        </a:lnSpc>
                      </a:pPr>
                      <a:endParaRPr sz="1700">
                        <a:latin typeface="Times New Roman"/>
                        <a:cs typeface="Times New Roman"/>
                      </a:endParaRPr>
                    </a:p>
                  </a:txBody>
                  <a:tcPr marL="0" marR="0" marT="0" marB="0">
                    <a:lnR w="9525">
                      <a:solidFill>
                        <a:srgbClr val="9E9E9E"/>
                      </a:solidFill>
                      <a:prstDash val="solid"/>
                    </a:lnR>
                    <a:lnT w="38100">
                      <a:solidFill>
                        <a:srgbClr val="FF0000"/>
                      </a:solidFill>
                      <a:prstDash val="solid"/>
                    </a:lnT>
                  </a:tcPr>
                </a:tc>
                <a:tc>
                  <a:txBody>
                    <a:bodyPr/>
                    <a:lstStyle/>
                    <a:p>
                      <a:pPr>
                        <a:lnSpc>
                          <a:spcPct val="100000"/>
                        </a:lnSpc>
                      </a:pPr>
                      <a:endParaRPr sz="1700">
                        <a:latin typeface="Times New Roman"/>
                        <a:cs typeface="Times New Roman"/>
                      </a:endParaRPr>
                    </a:p>
                  </a:txBody>
                  <a:tcPr marL="0" marR="0" marT="0" marB="0">
                    <a:lnL w="9525">
                      <a:solidFill>
                        <a:srgbClr val="9E9E9E"/>
                      </a:solidFill>
                      <a:prstDash val="solid"/>
                    </a:lnL>
                    <a:lnR w="9525">
                      <a:solidFill>
                        <a:srgbClr val="9E9E9E"/>
                      </a:solidFill>
                      <a:prstDash val="solid"/>
                    </a:lnR>
                    <a:lnT w="38100">
                      <a:solidFill>
                        <a:srgbClr val="FF0000"/>
                      </a:solidFill>
                      <a:prstDash val="solid"/>
                    </a:lnT>
                    <a:lnB w="9525">
                      <a:solidFill>
                        <a:srgbClr val="9E9E9E"/>
                      </a:solidFill>
                      <a:prstDash val="solid"/>
                    </a:lnB>
                  </a:tcPr>
                </a:tc>
                <a:tc>
                  <a:txBody>
                    <a:bodyPr/>
                    <a:lstStyle/>
                    <a:p>
                      <a:pPr>
                        <a:lnSpc>
                          <a:spcPct val="100000"/>
                        </a:lnSpc>
                      </a:pPr>
                      <a:endParaRPr sz="1700">
                        <a:latin typeface="Times New Roman"/>
                        <a:cs typeface="Times New Roman"/>
                      </a:endParaRPr>
                    </a:p>
                  </a:txBody>
                  <a:tcPr marL="0" marR="0" marT="0" marB="0">
                    <a:lnL w="9525">
                      <a:solidFill>
                        <a:srgbClr val="9E9E9E"/>
                      </a:solidFill>
                      <a:prstDash val="solid"/>
                    </a:lnL>
                    <a:lnR w="9525">
                      <a:solidFill>
                        <a:srgbClr val="9E9E9E"/>
                      </a:solidFill>
                      <a:prstDash val="solid"/>
                    </a:lnR>
                    <a:lnT w="38100">
                      <a:solidFill>
                        <a:srgbClr val="FF0000"/>
                      </a:solidFill>
                      <a:prstDash val="solid"/>
                    </a:lnT>
                    <a:lnB w="9525">
                      <a:solidFill>
                        <a:srgbClr val="9E9E9E"/>
                      </a:solidFill>
                      <a:prstDash val="solid"/>
                    </a:lnB>
                  </a:tcPr>
                </a:tc>
                <a:tc>
                  <a:txBody>
                    <a:bodyPr/>
                    <a:lstStyle/>
                    <a:p>
                      <a:pPr>
                        <a:lnSpc>
                          <a:spcPct val="100000"/>
                        </a:lnSpc>
                      </a:pPr>
                      <a:endParaRPr sz="1700">
                        <a:latin typeface="Times New Roman"/>
                        <a:cs typeface="Times New Roman"/>
                      </a:endParaRPr>
                    </a:p>
                  </a:txBody>
                  <a:tcPr marL="0" marR="0" marT="0" marB="0">
                    <a:lnL w="9525">
                      <a:solidFill>
                        <a:srgbClr val="9E9E9E"/>
                      </a:solidFill>
                      <a:prstDash val="solid"/>
                    </a:lnL>
                    <a:lnR w="9525">
                      <a:solidFill>
                        <a:srgbClr val="9E9E9E"/>
                      </a:solidFill>
                      <a:prstDash val="solid"/>
                    </a:lnR>
                    <a:lnT w="38100">
                      <a:solidFill>
                        <a:srgbClr val="0000FF"/>
                      </a:solidFill>
                      <a:prstDash val="solid"/>
                    </a:lnT>
                    <a:lnB w="9525">
                      <a:solidFill>
                        <a:srgbClr val="9E9E9E"/>
                      </a:solidFill>
                      <a:prstDash val="solid"/>
                    </a:lnB>
                  </a:tcPr>
                </a:tc>
                <a:tc>
                  <a:txBody>
                    <a:bodyPr/>
                    <a:lstStyle/>
                    <a:p>
                      <a:pPr>
                        <a:lnSpc>
                          <a:spcPct val="100000"/>
                        </a:lnSpc>
                      </a:pPr>
                      <a:endParaRPr sz="1700">
                        <a:latin typeface="Times New Roman"/>
                        <a:cs typeface="Times New Roman"/>
                      </a:endParaRPr>
                    </a:p>
                  </a:txBody>
                  <a:tcPr marL="0" marR="0" marT="0" marB="0">
                    <a:lnL w="9525">
                      <a:solidFill>
                        <a:srgbClr val="9E9E9E"/>
                      </a:solidFill>
                      <a:prstDash val="solid"/>
                    </a:lnL>
                    <a:lnR w="9525">
                      <a:solidFill>
                        <a:srgbClr val="9E9E9E"/>
                      </a:solidFill>
                      <a:prstDash val="solid"/>
                    </a:lnR>
                    <a:lnT w="38100">
                      <a:solidFill>
                        <a:srgbClr val="0000FF"/>
                      </a:solidFill>
                      <a:prstDash val="solid"/>
                    </a:lnT>
                    <a:lnB w="9525">
                      <a:solidFill>
                        <a:srgbClr val="9E9E9E"/>
                      </a:solidFill>
                      <a:prstDash val="solid"/>
                    </a:lnB>
                  </a:tcPr>
                </a:tc>
                <a:extLst>
                  <a:ext uri="{0D108BD9-81ED-4DB2-BD59-A6C34878D82A}">
                    <a16:rowId xmlns:a16="http://schemas.microsoft.com/office/drawing/2014/main" val="10003"/>
                  </a:ext>
                </a:extLst>
              </a:tr>
              <a:tr h="392399">
                <a:tc vMerge="1">
                  <a:txBody>
                    <a:bodyPr/>
                    <a:lstStyle/>
                    <a:p>
                      <a:endParaRPr/>
                    </a:p>
                  </a:txBody>
                  <a:tcPr marL="0" marR="0" marT="0" marB="0">
                    <a:lnR w="9525">
                      <a:solidFill>
                        <a:srgbClr val="9E9E9E"/>
                      </a:solidFill>
                      <a:prstDash val="solid"/>
                    </a:lnR>
                    <a:lnT w="38100">
                      <a:solidFill>
                        <a:srgbClr val="FF0000"/>
                      </a:solidFill>
                      <a:prstDash val="solid"/>
                    </a:lnT>
                  </a:tcPr>
                </a:tc>
                <a:tc>
                  <a:txBody>
                    <a:bodyPr/>
                    <a:lstStyle/>
                    <a:p>
                      <a:pPr>
                        <a:lnSpc>
                          <a:spcPct val="100000"/>
                        </a:lnSpc>
                      </a:pPr>
                      <a:endParaRPr sz="17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7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7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7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bl>
          </a:graphicData>
        </a:graphic>
      </p:graphicFrame>
      <p:sp>
        <p:nvSpPr>
          <p:cNvPr id="5" name="object 5"/>
          <p:cNvSpPr txBox="1"/>
          <p:nvPr/>
        </p:nvSpPr>
        <p:spPr>
          <a:xfrm>
            <a:off x="1875490" y="3710113"/>
            <a:ext cx="902969"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Input: </a:t>
            </a:r>
            <a:r>
              <a:rPr sz="1400" dirty="0">
                <a:latin typeface="Arial"/>
                <a:cs typeface="Arial"/>
              </a:rPr>
              <a:t>4 x</a:t>
            </a:r>
            <a:r>
              <a:rPr sz="1400" spc="-100" dirty="0">
                <a:latin typeface="Arial"/>
                <a:cs typeface="Arial"/>
              </a:rPr>
              <a:t> </a:t>
            </a:r>
            <a:r>
              <a:rPr sz="1400" dirty="0">
                <a:latin typeface="Arial"/>
                <a:cs typeface="Arial"/>
              </a:rPr>
              <a:t>4</a:t>
            </a:r>
            <a:endParaRPr sz="1400">
              <a:latin typeface="Arial"/>
              <a:cs typeface="Arial"/>
            </a:endParaRPr>
          </a:p>
        </p:txBody>
      </p:sp>
      <p:sp>
        <p:nvSpPr>
          <p:cNvPr id="6" name="object 6"/>
          <p:cNvSpPr txBox="1"/>
          <p:nvPr/>
        </p:nvSpPr>
        <p:spPr>
          <a:xfrm>
            <a:off x="5171879" y="3710113"/>
            <a:ext cx="104140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Output: </a:t>
            </a:r>
            <a:r>
              <a:rPr sz="1400" dirty="0">
                <a:latin typeface="Arial"/>
                <a:cs typeface="Arial"/>
              </a:rPr>
              <a:t>2 x</a:t>
            </a:r>
            <a:r>
              <a:rPr sz="1400" spc="-100" dirty="0">
                <a:latin typeface="Arial"/>
                <a:cs typeface="Arial"/>
              </a:rPr>
              <a:t> </a:t>
            </a:r>
            <a:r>
              <a:rPr sz="1400" dirty="0">
                <a:latin typeface="Arial"/>
                <a:cs typeface="Arial"/>
              </a:rPr>
              <a:t>2</a:t>
            </a:r>
            <a:endParaRPr sz="1400">
              <a:latin typeface="Arial"/>
              <a:cs typeface="Arial"/>
            </a:endParaRPr>
          </a:p>
        </p:txBody>
      </p:sp>
      <p:sp>
        <p:nvSpPr>
          <p:cNvPr id="7" name="object 7"/>
          <p:cNvSpPr txBox="1"/>
          <p:nvPr/>
        </p:nvSpPr>
        <p:spPr>
          <a:xfrm>
            <a:off x="3433500" y="2416237"/>
            <a:ext cx="1080770" cy="657860"/>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Arial"/>
                <a:cs typeface="Arial"/>
              </a:rPr>
              <a:t>Dot product  between</a:t>
            </a:r>
            <a:r>
              <a:rPr sz="1400" spc="-90" dirty="0">
                <a:latin typeface="Arial"/>
                <a:cs typeface="Arial"/>
              </a:rPr>
              <a:t> </a:t>
            </a:r>
            <a:r>
              <a:rPr sz="1400" spc="-5" dirty="0">
                <a:latin typeface="Arial"/>
                <a:cs typeface="Arial"/>
              </a:rPr>
              <a:t>filter  and</a:t>
            </a:r>
            <a:r>
              <a:rPr sz="1400" spc="-20" dirty="0">
                <a:latin typeface="Arial"/>
                <a:cs typeface="Arial"/>
              </a:rPr>
              <a:t> </a:t>
            </a:r>
            <a:r>
              <a:rPr sz="1400" spc="-5" dirty="0">
                <a:latin typeface="Arial"/>
                <a:cs typeface="Arial"/>
              </a:rPr>
              <a:t>input</a:t>
            </a:r>
            <a:endParaRPr sz="1400">
              <a:latin typeface="Arial"/>
              <a:cs typeface="Arial"/>
            </a:endParaRPr>
          </a:p>
        </p:txBody>
      </p:sp>
      <p:sp>
        <p:nvSpPr>
          <p:cNvPr id="8" name="object 8"/>
          <p:cNvSpPr txBox="1"/>
          <p:nvPr/>
        </p:nvSpPr>
        <p:spPr>
          <a:xfrm>
            <a:off x="6728725" y="2175138"/>
            <a:ext cx="1831339" cy="657860"/>
          </a:xfrm>
          <a:prstGeom prst="rect">
            <a:avLst/>
          </a:prstGeom>
        </p:spPr>
        <p:txBody>
          <a:bodyPr vert="horz" wrap="square" lIns="0" tIns="22860" rIns="0" bIns="0" rtlCol="0">
            <a:spAutoFit/>
          </a:bodyPr>
          <a:lstStyle/>
          <a:p>
            <a:pPr marL="12700" marR="5080" algn="just">
              <a:lnSpc>
                <a:spcPts val="1650"/>
              </a:lnSpc>
              <a:spcBef>
                <a:spcPts val="180"/>
              </a:spcBef>
            </a:pPr>
            <a:r>
              <a:rPr sz="1400" spc="-5" dirty="0">
                <a:latin typeface="Arial"/>
                <a:cs typeface="Arial"/>
              </a:rPr>
              <a:t>Filter </a:t>
            </a:r>
            <a:r>
              <a:rPr sz="1400" dirty="0">
                <a:latin typeface="Arial"/>
                <a:cs typeface="Arial"/>
              </a:rPr>
              <a:t>moves 2 </a:t>
            </a:r>
            <a:r>
              <a:rPr sz="1400" spc="-5" dirty="0">
                <a:latin typeface="Arial"/>
                <a:cs typeface="Arial"/>
              </a:rPr>
              <a:t>pixels</a:t>
            </a:r>
            <a:r>
              <a:rPr sz="1400" spc="-105" dirty="0">
                <a:latin typeface="Arial"/>
                <a:cs typeface="Arial"/>
              </a:rPr>
              <a:t> </a:t>
            </a:r>
            <a:r>
              <a:rPr sz="1400" spc="-5" dirty="0">
                <a:latin typeface="Arial"/>
                <a:cs typeface="Arial"/>
              </a:rPr>
              <a:t>in  the input for every one  pixel in the</a:t>
            </a:r>
            <a:r>
              <a:rPr sz="1400" spc="-30" dirty="0">
                <a:latin typeface="Arial"/>
                <a:cs typeface="Arial"/>
              </a:rPr>
              <a:t> </a:t>
            </a:r>
            <a:r>
              <a:rPr sz="1400" spc="-5" dirty="0">
                <a:latin typeface="Arial"/>
                <a:cs typeface="Arial"/>
              </a:rPr>
              <a:t>output</a:t>
            </a:r>
            <a:endParaRPr sz="1400">
              <a:latin typeface="Arial"/>
              <a:cs typeface="Arial"/>
            </a:endParaRPr>
          </a:p>
        </p:txBody>
      </p:sp>
      <p:sp>
        <p:nvSpPr>
          <p:cNvPr id="9" name="object 9"/>
          <p:cNvSpPr txBox="1"/>
          <p:nvPr/>
        </p:nvSpPr>
        <p:spPr>
          <a:xfrm>
            <a:off x="6728725" y="3013338"/>
            <a:ext cx="2068195" cy="657860"/>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Arial"/>
                <a:cs typeface="Arial"/>
              </a:rPr>
              <a:t>Stride gives </a:t>
            </a:r>
            <a:r>
              <a:rPr sz="1400" dirty="0">
                <a:latin typeface="Arial"/>
                <a:cs typeface="Arial"/>
              </a:rPr>
              <a:t>ratio</a:t>
            </a:r>
            <a:r>
              <a:rPr sz="1400" spc="-90" dirty="0">
                <a:latin typeface="Arial"/>
                <a:cs typeface="Arial"/>
              </a:rPr>
              <a:t> </a:t>
            </a:r>
            <a:r>
              <a:rPr sz="1400" spc="-5" dirty="0">
                <a:latin typeface="Arial"/>
                <a:cs typeface="Arial"/>
              </a:rPr>
              <a:t>between  </a:t>
            </a:r>
            <a:r>
              <a:rPr sz="1400" dirty="0">
                <a:latin typeface="Arial"/>
                <a:cs typeface="Arial"/>
              </a:rPr>
              <a:t>movement </a:t>
            </a:r>
            <a:r>
              <a:rPr sz="1400" spc="-5" dirty="0">
                <a:latin typeface="Arial"/>
                <a:cs typeface="Arial"/>
              </a:rPr>
              <a:t>in input and  output</a:t>
            </a:r>
            <a:endParaRPr sz="1400">
              <a:latin typeface="Arial"/>
              <a:cs typeface="Arial"/>
            </a:endParaRPr>
          </a:p>
        </p:txBody>
      </p:sp>
      <p:sp>
        <p:nvSpPr>
          <p:cNvPr id="10" name="object 10"/>
          <p:cNvSpPr/>
          <p:nvPr/>
        </p:nvSpPr>
        <p:spPr>
          <a:xfrm>
            <a:off x="3308474" y="2246349"/>
            <a:ext cx="1282065" cy="0"/>
          </a:xfrm>
          <a:custGeom>
            <a:avLst/>
            <a:gdLst/>
            <a:ahLst/>
            <a:cxnLst/>
            <a:rect l="l" t="t" r="r" b="b"/>
            <a:pathLst>
              <a:path w="1282064">
                <a:moveTo>
                  <a:pt x="0" y="0"/>
                </a:moveTo>
                <a:lnTo>
                  <a:pt x="1281449" y="0"/>
                </a:lnTo>
              </a:path>
            </a:pathLst>
          </a:custGeom>
          <a:ln w="28574">
            <a:solidFill>
              <a:srgbClr val="666666"/>
            </a:solidFill>
          </a:ln>
        </p:spPr>
        <p:txBody>
          <a:bodyPr wrap="square" lIns="0" tIns="0" rIns="0" bIns="0" rtlCol="0"/>
          <a:lstStyle/>
          <a:p>
            <a:endParaRPr/>
          </a:p>
        </p:txBody>
      </p:sp>
      <p:sp>
        <p:nvSpPr>
          <p:cNvPr id="11" name="object 11"/>
          <p:cNvSpPr/>
          <p:nvPr/>
        </p:nvSpPr>
        <p:spPr>
          <a:xfrm>
            <a:off x="4575637" y="2184864"/>
            <a:ext cx="158251" cy="122971"/>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2" name="object 12"/>
          <p:cNvSpPr txBox="1"/>
          <p:nvPr/>
        </p:nvSpPr>
        <p:spPr>
          <a:xfrm>
            <a:off x="2102349" y="1051055"/>
            <a:ext cx="4866640"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Arial"/>
                <a:cs typeface="Arial"/>
              </a:rPr>
              <a:t>Recall: </a:t>
            </a:r>
            <a:r>
              <a:rPr sz="1800" spc="-5" dirty="0">
                <a:latin typeface="Arial"/>
                <a:cs typeface="Arial"/>
              </a:rPr>
              <a:t>Normal </a:t>
            </a:r>
            <a:r>
              <a:rPr sz="1800" dirty="0">
                <a:latin typeface="Arial"/>
                <a:cs typeface="Arial"/>
              </a:rPr>
              <a:t>3 x 3 convolution, </a:t>
            </a:r>
            <a:r>
              <a:rPr sz="1800" u="heavy" dirty="0">
                <a:uFill>
                  <a:solidFill>
                    <a:srgbClr val="000000"/>
                  </a:solidFill>
                </a:uFill>
                <a:latin typeface="Arial"/>
                <a:cs typeface="Arial"/>
              </a:rPr>
              <a:t>stride 2</a:t>
            </a:r>
            <a:r>
              <a:rPr sz="1800" dirty="0">
                <a:latin typeface="Arial"/>
                <a:cs typeface="Arial"/>
              </a:rPr>
              <a:t> </a:t>
            </a:r>
            <a:r>
              <a:rPr sz="1800" spc="-5" dirty="0">
                <a:latin typeface="Arial"/>
                <a:cs typeface="Arial"/>
              </a:rPr>
              <a:t>pad</a:t>
            </a:r>
            <a:r>
              <a:rPr sz="1800" spc="-95" dirty="0">
                <a:latin typeface="Arial"/>
                <a:cs typeface="Arial"/>
              </a:rPr>
              <a:t> </a:t>
            </a:r>
            <a:r>
              <a:rPr sz="1800" dirty="0">
                <a:latin typeface="Arial"/>
                <a:cs typeface="Arial"/>
              </a:rPr>
              <a:t>1</a:t>
            </a:r>
            <a:endParaRPr sz="1800">
              <a:latin typeface="Arial"/>
              <a:cs typeface="Arial"/>
            </a:endParaRPr>
          </a:p>
        </p:txBody>
      </p:sp>
      <p:sp>
        <p:nvSpPr>
          <p:cNvPr id="14" name="object 14"/>
          <p:cNvSpPr txBox="1"/>
          <p:nvPr/>
        </p:nvSpPr>
        <p:spPr>
          <a:xfrm>
            <a:off x="7456525" y="4704900"/>
            <a:ext cx="1564005" cy="309245"/>
          </a:xfrm>
          <a:prstGeom prst="rect">
            <a:avLst/>
          </a:prstGeom>
        </p:spPr>
        <p:txBody>
          <a:bodyPr vert="horz" wrap="square" lIns="0" tIns="0" rIns="0" bIns="0" rtlCol="0">
            <a:spAutoFit/>
          </a:bodyPr>
          <a:lstStyle/>
          <a:p>
            <a:pPr marL="12700">
              <a:lnSpc>
                <a:spcPts val="2310"/>
              </a:lnSpc>
            </a:pPr>
            <a:r>
              <a:rPr sz="2000" dirty="0">
                <a:solidFill>
                  <a:srgbClr val="FFFFFF"/>
                </a:solidFill>
                <a:latin typeface="Arial"/>
                <a:cs typeface="Arial"/>
              </a:rPr>
              <a:t>May </a:t>
            </a:r>
            <a:r>
              <a:rPr sz="2000" spc="-5" dirty="0">
                <a:solidFill>
                  <a:srgbClr val="FFFFFF"/>
                </a:solidFill>
                <a:latin typeface="Arial"/>
                <a:cs typeface="Arial"/>
              </a:rPr>
              <a:t>10,</a:t>
            </a:r>
            <a:r>
              <a:rPr sz="2000" spc="-95" dirty="0">
                <a:solidFill>
                  <a:srgbClr val="FFFFFF"/>
                </a:solidFill>
                <a:latin typeface="Arial"/>
                <a:cs typeface="Arial"/>
              </a:rPr>
              <a:t> </a:t>
            </a:r>
            <a:r>
              <a:rPr sz="2000" spc="-5" dirty="0">
                <a:solidFill>
                  <a:srgbClr val="FFFFFF"/>
                </a:solidFill>
                <a:latin typeface="Arial"/>
                <a:cs typeface="Arial"/>
              </a:rPr>
              <a:t>2017</a:t>
            </a:r>
            <a:endParaRPr sz="2000">
              <a:latin typeface="Arial"/>
              <a:cs typeface="Arial"/>
            </a:endParaRPr>
          </a:p>
        </p:txBody>
      </p:sp>
      <p:sp>
        <p:nvSpPr>
          <p:cNvPr id="13" name="Footer Placeholder 12">
            <a:extLst>
              <a:ext uri="{FF2B5EF4-FFF2-40B4-BE49-F238E27FC236}">
                <a16:creationId xmlns:a16="http://schemas.microsoft.com/office/drawing/2014/main" id="{CB8C04A0-13B7-457C-984C-4E309241C4E7}"/>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2950" y="280697"/>
            <a:ext cx="7429500" cy="443711"/>
          </a:xfrm>
          <a:prstGeom prst="rect">
            <a:avLst/>
          </a:prstGeom>
        </p:spPr>
        <p:txBody>
          <a:bodyPr vert="horz" wrap="square" lIns="0" tIns="12700" rIns="0" bIns="0" rtlCol="0">
            <a:spAutoFit/>
          </a:bodyPr>
          <a:lstStyle/>
          <a:p>
            <a:pPr marL="12700">
              <a:lnSpc>
                <a:spcPct val="100000"/>
              </a:lnSpc>
              <a:spcBef>
                <a:spcPts val="100"/>
              </a:spcBef>
            </a:pPr>
            <a:r>
              <a:rPr sz="2800" spc="-5" dirty="0"/>
              <a:t>Learnable Upsampling: Transpose</a:t>
            </a:r>
            <a:r>
              <a:rPr sz="2800" spc="-90" dirty="0"/>
              <a:t> </a:t>
            </a:r>
            <a:r>
              <a:rPr sz="2800" spc="-5" dirty="0"/>
              <a:t>Convolution</a:t>
            </a:r>
          </a:p>
        </p:txBody>
      </p:sp>
      <p:sp>
        <p:nvSpPr>
          <p:cNvPr id="9" name="object 9"/>
          <p:cNvSpPr txBox="1"/>
          <p:nvPr/>
        </p:nvSpPr>
        <p:spPr>
          <a:xfrm>
            <a:off x="7456525" y="4704900"/>
            <a:ext cx="1564005" cy="309245"/>
          </a:xfrm>
          <a:prstGeom prst="rect">
            <a:avLst/>
          </a:prstGeom>
        </p:spPr>
        <p:txBody>
          <a:bodyPr vert="horz" wrap="square" lIns="0" tIns="0" rIns="0" bIns="0" rtlCol="0">
            <a:spAutoFit/>
          </a:bodyPr>
          <a:lstStyle/>
          <a:p>
            <a:pPr marL="12700">
              <a:lnSpc>
                <a:spcPts val="2310"/>
              </a:lnSpc>
            </a:pPr>
            <a:r>
              <a:rPr sz="2000" dirty="0">
                <a:solidFill>
                  <a:srgbClr val="FFFFFF"/>
                </a:solidFill>
                <a:latin typeface="Arial"/>
                <a:cs typeface="Arial"/>
              </a:rPr>
              <a:t>May </a:t>
            </a:r>
            <a:r>
              <a:rPr sz="2000" spc="-5" dirty="0">
                <a:solidFill>
                  <a:srgbClr val="FFFFFF"/>
                </a:solidFill>
                <a:latin typeface="Arial"/>
                <a:cs typeface="Arial"/>
              </a:rPr>
              <a:t>10,</a:t>
            </a:r>
            <a:r>
              <a:rPr sz="2000" spc="-95" dirty="0">
                <a:solidFill>
                  <a:srgbClr val="FFFFFF"/>
                </a:solidFill>
                <a:latin typeface="Arial"/>
                <a:cs typeface="Arial"/>
              </a:rPr>
              <a:t> </a:t>
            </a:r>
            <a:r>
              <a:rPr sz="2000" spc="-5" dirty="0">
                <a:solidFill>
                  <a:srgbClr val="FFFFFF"/>
                </a:solidFill>
                <a:latin typeface="Arial"/>
                <a:cs typeface="Arial"/>
              </a:rPr>
              <a:t>2017</a:t>
            </a:r>
            <a:endParaRPr sz="2000">
              <a:latin typeface="Arial"/>
              <a:cs typeface="Arial"/>
            </a:endParaRPr>
          </a:p>
        </p:txBody>
      </p:sp>
      <p:sp>
        <p:nvSpPr>
          <p:cNvPr id="3" name="object 3"/>
          <p:cNvSpPr txBox="1"/>
          <p:nvPr/>
        </p:nvSpPr>
        <p:spPr>
          <a:xfrm>
            <a:off x="2102349" y="1051055"/>
            <a:ext cx="440817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3 x 3 </a:t>
            </a:r>
            <a:r>
              <a:rPr sz="1800" b="1" dirty="0">
                <a:latin typeface="Arial"/>
                <a:cs typeface="Arial"/>
              </a:rPr>
              <a:t>transpose </a:t>
            </a:r>
            <a:r>
              <a:rPr sz="1800" dirty="0">
                <a:latin typeface="Arial"/>
                <a:cs typeface="Arial"/>
              </a:rPr>
              <a:t>convolution, stride 2 </a:t>
            </a:r>
            <a:r>
              <a:rPr sz="1800" spc="-5" dirty="0">
                <a:latin typeface="Arial"/>
                <a:cs typeface="Arial"/>
              </a:rPr>
              <a:t>pad</a:t>
            </a:r>
            <a:r>
              <a:rPr sz="1800" spc="-130" dirty="0">
                <a:latin typeface="Arial"/>
                <a:cs typeface="Arial"/>
              </a:rPr>
              <a:t> </a:t>
            </a:r>
            <a:r>
              <a:rPr sz="1800" dirty="0">
                <a:latin typeface="Arial"/>
                <a:cs typeface="Arial"/>
              </a:rPr>
              <a:t>1</a:t>
            </a:r>
            <a:endParaRPr sz="1800">
              <a:latin typeface="Arial"/>
              <a:cs typeface="Arial"/>
            </a:endParaRPr>
          </a:p>
        </p:txBody>
      </p:sp>
      <p:graphicFrame>
        <p:nvGraphicFramePr>
          <p:cNvPr id="4" name="object 4"/>
          <p:cNvGraphicFramePr>
            <a:graphicFrameLocks noGrp="1"/>
          </p:cNvGraphicFramePr>
          <p:nvPr/>
        </p:nvGraphicFramePr>
        <p:xfrm>
          <a:off x="1940187" y="2412012"/>
          <a:ext cx="765810" cy="784798"/>
        </p:xfrm>
        <a:graphic>
          <a:graphicData uri="http://schemas.openxmlformats.org/drawingml/2006/table">
            <a:tbl>
              <a:tblPr firstRow="1" bandRow="1">
                <a:tableStyleId>{2D5ABB26-0587-4C30-8999-92F81FD0307C}</a:tableStyleId>
              </a:tblPr>
              <a:tblGrid>
                <a:gridCol w="382905">
                  <a:extLst>
                    <a:ext uri="{9D8B030D-6E8A-4147-A177-3AD203B41FA5}">
                      <a16:colId xmlns:a16="http://schemas.microsoft.com/office/drawing/2014/main" val="20000"/>
                    </a:ext>
                  </a:extLst>
                </a:gridCol>
                <a:gridCol w="382905">
                  <a:extLst>
                    <a:ext uri="{9D8B030D-6E8A-4147-A177-3AD203B41FA5}">
                      <a16:colId xmlns:a16="http://schemas.microsoft.com/office/drawing/2014/main" val="20001"/>
                    </a:ext>
                  </a:extLst>
                </a:gridCol>
              </a:tblGrid>
              <a:tr h="392399">
                <a:tc>
                  <a:txBody>
                    <a:bodyPr/>
                    <a:lstStyle/>
                    <a:p>
                      <a:pPr>
                        <a:lnSpc>
                          <a:spcPct val="100000"/>
                        </a:lnSpc>
                      </a:pPr>
                      <a:endParaRPr sz="20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0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392399">
                <a:tc>
                  <a:txBody>
                    <a:bodyPr/>
                    <a:lstStyle/>
                    <a:p>
                      <a:pPr>
                        <a:lnSpc>
                          <a:spcPct val="100000"/>
                        </a:lnSpc>
                      </a:pPr>
                      <a:endParaRPr sz="20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0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bl>
          </a:graphicData>
        </a:graphic>
      </p:graphicFrame>
      <p:sp>
        <p:nvSpPr>
          <p:cNvPr id="5" name="object 5"/>
          <p:cNvSpPr txBox="1"/>
          <p:nvPr/>
        </p:nvSpPr>
        <p:spPr>
          <a:xfrm>
            <a:off x="1875490" y="3710113"/>
            <a:ext cx="902969"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Input: </a:t>
            </a:r>
            <a:r>
              <a:rPr sz="1400" dirty="0">
                <a:latin typeface="Arial"/>
                <a:cs typeface="Arial"/>
              </a:rPr>
              <a:t>2 x</a:t>
            </a:r>
            <a:r>
              <a:rPr sz="1400" spc="-100" dirty="0">
                <a:latin typeface="Arial"/>
                <a:cs typeface="Arial"/>
              </a:rPr>
              <a:t> </a:t>
            </a:r>
            <a:r>
              <a:rPr sz="1400" dirty="0">
                <a:latin typeface="Arial"/>
                <a:cs typeface="Arial"/>
              </a:rPr>
              <a:t>2</a:t>
            </a:r>
            <a:endParaRPr sz="1400">
              <a:latin typeface="Arial"/>
              <a:cs typeface="Arial"/>
            </a:endParaRPr>
          </a:p>
        </p:txBody>
      </p:sp>
      <p:sp>
        <p:nvSpPr>
          <p:cNvPr id="6" name="object 6"/>
          <p:cNvSpPr txBox="1"/>
          <p:nvPr/>
        </p:nvSpPr>
        <p:spPr>
          <a:xfrm>
            <a:off x="5171879" y="3710113"/>
            <a:ext cx="104140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Output: </a:t>
            </a:r>
            <a:r>
              <a:rPr sz="1400" dirty="0">
                <a:latin typeface="Arial"/>
                <a:cs typeface="Arial"/>
              </a:rPr>
              <a:t>4 x</a:t>
            </a:r>
            <a:r>
              <a:rPr sz="1400" spc="-100" dirty="0">
                <a:latin typeface="Arial"/>
                <a:cs typeface="Arial"/>
              </a:rPr>
              <a:t> </a:t>
            </a:r>
            <a:r>
              <a:rPr sz="1400" dirty="0">
                <a:latin typeface="Arial"/>
                <a:cs typeface="Arial"/>
              </a:rPr>
              <a:t>4</a:t>
            </a:r>
            <a:endParaRPr sz="1400">
              <a:latin typeface="Arial"/>
              <a:cs typeface="Arial"/>
            </a:endParaRPr>
          </a:p>
        </p:txBody>
      </p:sp>
      <p:graphicFrame>
        <p:nvGraphicFramePr>
          <p:cNvPr id="7" name="object 7"/>
          <p:cNvGraphicFramePr>
            <a:graphicFrameLocks noGrp="1"/>
          </p:cNvGraphicFramePr>
          <p:nvPr/>
        </p:nvGraphicFramePr>
        <p:xfrm>
          <a:off x="4922837" y="2051362"/>
          <a:ext cx="1531619" cy="1569596"/>
        </p:xfrm>
        <a:graphic>
          <a:graphicData uri="http://schemas.openxmlformats.org/drawingml/2006/table">
            <a:tbl>
              <a:tblPr firstRow="1" bandRow="1">
                <a:tableStyleId>{2D5ABB26-0587-4C30-8999-92F81FD0307C}</a:tableStyleId>
              </a:tblPr>
              <a:tblGrid>
                <a:gridCol w="382905">
                  <a:extLst>
                    <a:ext uri="{9D8B030D-6E8A-4147-A177-3AD203B41FA5}">
                      <a16:colId xmlns:a16="http://schemas.microsoft.com/office/drawing/2014/main" val="20000"/>
                    </a:ext>
                  </a:extLst>
                </a:gridCol>
                <a:gridCol w="382905">
                  <a:extLst>
                    <a:ext uri="{9D8B030D-6E8A-4147-A177-3AD203B41FA5}">
                      <a16:colId xmlns:a16="http://schemas.microsoft.com/office/drawing/2014/main" val="20001"/>
                    </a:ext>
                  </a:extLst>
                </a:gridCol>
                <a:gridCol w="382904">
                  <a:extLst>
                    <a:ext uri="{9D8B030D-6E8A-4147-A177-3AD203B41FA5}">
                      <a16:colId xmlns:a16="http://schemas.microsoft.com/office/drawing/2014/main" val="20002"/>
                    </a:ext>
                  </a:extLst>
                </a:gridCol>
                <a:gridCol w="382905">
                  <a:extLst>
                    <a:ext uri="{9D8B030D-6E8A-4147-A177-3AD203B41FA5}">
                      <a16:colId xmlns:a16="http://schemas.microsoft.com/office/drawing/2014/main" val="20003"/>
                    </a:ext>
                  </a:extLst>
                </a:gridCol>
              </a:tblGrid>
              <a:tr h="392399">
                <a:tc>
                  <a:txBody>
                    <a:bodyPr/>
                    <a:lstStyle/>
                    <a:p>
                      <a:pPr>
                        <a:lnSpc>
                          <a:spcPct val="100000"/>
                        </a:lnSpc>
                      </a:pPr>
                      <a:endParaRPr sz="20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0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0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0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392399">
                <a:tc>
                  <a:txBody>
                    <a:bodyPr/>
                    <a:lstStyle/>
                    <a:p>
                      <a:pPr>
                        <a:lnSpc>
                          <a:spcPct val="100000"/>
                        </a:lnSpc>
                      </a:pPr>
                      <a:endParaRPr sz="20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0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0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0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392399">
                <a:tc>
                  <a:txBody>
                    <a:bodyPr/>
                    <a:lstStyle/>
                    <a:p>
                      <a:pPr>
                        <a:lnSpc>
                          <a:spcPct val="100000"/>
                        </a:lnSpc>
                      </a:pPr>
                      <a:endParaRPr sz="20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0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0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0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392399">
                <a:tc>
                  <a:txBody>
                    <a:bodyPr/>
                    <a:lstStyle/>
                    <a:p>
                      <a:pPr>
                        <a:lnSpc>
                          <a:spcPct val="100000"/>
                        </a:lnSpc>
                      </a:pPr>
                      <a:endParaRPr sz="20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0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0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0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bl>
          </a:graphicData>
        </a:graphic>
      </p:graphicFrame>
      <p:sp>
        <p:nvSpPr>
          <p:cNvPr id="8" name="Footer Placeholder 7">
            <a:extLst>
              <a:ext uri="{FF2B5EF4-FFF2-40B4-BE49-F238E27FC236}">
                <a16:creationId xmlns:a16="http://schemas.microsoft.com/office/drawing/2014/main" id="{D17CEFE8-6EFE-4E61-A26F-C6C1F1A5EF60}"/>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1940187" y="2412012"/>
          <a:ext cx="765810" cy="784798"/>
        </p:xfrm>
        <a:graphic>
          <a:graphicData uri="http://schemas.openxmlformats.org/drawingml/2006/table">
            <a:tbl>
              <a:tblPr firstRow="1" bandRow="1">
                <a:tableStyleId>{2D5ABB26-0587-4C30-8999-92F81FD0307C}</a:tableStyleId>
              </a:tblPr>
              <a:tblGrid>
                <a:gridCol w="382905">
                  <a:extLst>
                    <a:ext uri="{9D8B030D-6E8A-4147-A177-3AD203B41FA5}">
                      <a16:colId xmlns:a16="http://schemas.microsoft.com/office/drawing/2014/main" val="20000"/>
                    </a:ext>
                  </a:extLst>
                </a:gridCol>
                <a:gridCol w="382905">
                  <a:extLst>
                    <a:ext uri="{9D8B030D-6E8A-4147-A177-3AD203B41FA5}">
                      <a16:colId xmlns:a16="http://schemas.microsoft.com/office/drawing/2014/main" val="20001"/>
                    </a:ext>
                  </a:extLst>
                </a:gridCol>
              </a:tblGrid>
              <a:tr h="392399">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4CCCC"/>
                    </a:solidFill>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392399">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9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bl>
          </a:graphicData>
        </a:graphic>
      </p:graphicFrame>
      <p:sp>
        <p:nvSpPr>
          <p:cNvPr id="3" name="object 3"/>
          <p:cNvSpPr txBox="1"/>
          <p:nvPr/>
        </p:nvSpPr>
        <p:spPr>
          <a:xfrm>
            <a:off x="1875490" y="3710113"/>
            <a:ext cx="902969"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Input: </a:t>
            </a:r>
            <a:r>
              <a:rPr sz="1400" dirty="0">
                <a:latin typeface="Arial"/>
                <a:cs typeface="Arial"/>
              </a:rPr>
              <a:t>2 x</a:t>
            </a:r>
            <a:r>
              <a:rPr sz="1400" spc="-100" dirty="0">
                <a:latin typeface="Arial"/>
                <a:cs typeface="Arial"/>
              </a:rPr>
              <a:t> </a:t>
            </a:r>
            <a:r>
              <a:rPr sz="1400" dirty="0">
                <a:latin typeface="Arial"/>
                <a:cs typeface="Arial"/>
              </a:rPr>
              <a:t>2</a:t>
            </a:r>
            <a:endParaRPr sz="1400">
              <a:latin typeface="Arial"/>
              <a:cs typeface="Arial"/>
            </a:endParaRPr>
          </a:p>
        </p:txBody>
      </p:sp>
      <p:sp>
        <p:nvSpPr>
          <p:cNvPr id="4" name="object 4"/>
          <p:cNvSpPr txBox="1"/>
          <p:nvPr/>
        </p:nvSpPr>
        <p:spPr>
          <a:xfrm>
            <a:off x="5171879" y="3710113"/>
            <a:ext cx="104140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Output: </a:t>
            </a:r>
            <a:r>
              <a:rPr sz="1400" dirty="0">
                <a:latin typeface="Arial"/>
                <a:cs typeface="Arial"/>
              </a:rPr>
              <a:t>4 x</a:t>
            </a:r>
            <a:r>
              <a:rPr sz="1400" spc="-100" dirty="0">
                <a:latin typeface="Arial"/>
                <a:cs typeface="Arial"/>
              </a:rPr>
              <a:t> </a:t>
            </a:r>
            <a:r>
              <a:rPr sz="1400" dirty="0">
                <a:latin typeface="Arial"/>
                <a:cs typeface="Arial"/>
              </a:rPr>
              <a:t>4</a:t>
            </a:r>
            <a:endParaRPr sz="1400">
              <a:latin typeface="Arial"/>
              <a:cs typeface="Arial"/>
            </a:endParaRPr>
          </a:p>
        </p:txBody>
      </p:sp>
      <p:sp>
        <p:nvSpPr>
          <p:cNvPr id="5" name="object 5"/>
          <p:cNvSpPr/>
          <p:nvPr/>
        </p:nvSpPr>
        <p:spPr>
          <a:xfrm>
            <a:off x="4927600" y="2051374"/>
            <a:ext cx="0" cy="1579245"/>
          </a:xfrm>
          <a:custGeom>
            <a:avLst/>
            <a:gdLst/>
            <a:ahLst/>
            <a:cxnLst/>
            <a:rect l="l" t="t" r="r" b="b"/>
            <a:pathLst>
              <a:path h="1579245">
                <a:moveTo>
                  <a:pt x="0" y="0"/>
                </a:moveTo>
                <a:lnTo>
                  <a:pt x="0" y="1579099"/>
                </a:lnTo>
              </a:path>
            </a:pathLst>
          </a:custGeom>
          <a:ln w="9524">
            <a:solidFill>
              <a:srgbClr val="9E9E9E"/>
            </a:solidFill>
          </a:ln>
        </p:spPr>
        <p:txBody>
          <a:bodyPr wrap="square" lIns="0" tIns="0" rIns="0" bIns="0" rtlCol="0"/>
          <a:lstStyle/>
          <a:p>
            <a:endParaRPr/>
          </a:p>
        </p:txBody>
      </p:sp>
      <p:sp>
        <p:nvSpPr>
          <p:cNvPr id="6" name="object 6"/>
          <p:cNvSpPr/>
          <p:nvPr/>
        </p:nvSpPr>
        <p:spPr>
          <a:xfrm>
            <a:off x="5310449" y="2051374"/>
            <a:ext cx="0" cy="1579245"/>
          </a:xfrm>
          <a:custGeom>
            <a:avLst/>
            <a:gdLst/>
            <a:ahLst/>
            <a:cxnLst/>
            <a:rect l="l" t="t" r="r" b="b"/>
            <a:pathLst>
              <a:path h="1579245">
                <a:moveTo>
                  <a:pt x="0" y="0"/>
                </a:moveTo>
                <a:lnTo>
                  <a:pt x="0" y="1579099"/>
                </a:lnTo>
              </a:path>
            </a:pathLst>
          </a:custGeom>
          <a:ln w="9524">
            <a:solidFill>
              <a:srgbClr val="9E9E9E"/>
            </a:solidFill>
          </a:ln>
        </p:spPr>
        <p:txBody>
          <a:bodyPr wrap="square" lIns="0" tIns="0" rIns="0" bIns="0" rtlCol="0"/>
          <a:lstStyle/>
          <a:p>
            <a:endParaRPr/>
          </a:p>
        </p:txBody>
      </p:sp>
      <p:sp>
        <p:nvSpPr>
          <p:cNvPr id="7" name="object 7"/>
          <p:cNvSpPr/>
          <p:nvPr/>
        </p:nvSpPr>
        <p:spPr>
          <a:xfrm>
            <a:off x="5693300" y="2051374"/>
            <a:ext cx="0" cy="1579245"/>
          </a:xfrm>
          <a:custGeom>
            <a:avLst/>
            <a:gdLst/>
            <a:ahLst/>
            <a:cxnLst/>
            <a:rect l="l" t="t" r="r" b="b"/>
            <a:pathLst>
              <a:path h="1579245">
                <a:moveTo>
                  <a:pt x="0" y="0"/>
                </a:moveTo>
                <a:lnTo>
                  <a:pt x="0" y="1579099"/>
                </a:lnTo>
              </a:path>
            </a:pathLst>
          </a:custGeom>
          <a:ln w="9524">
            <a:solidFill>
              <a:srgbClr val="9E9E9E"/>
            </a:solidFill>
          </a:ln>
        </p:spPr>
        <p:txBody>
          <a:bodyPr wrap="square" lIns="0" tIns="0" rIns="0" bIns="0" rtlCol="0"/>
          <a:lstStyle/>
          <a:p>
            <a:endParaRPr/>
          </a:p>
        </p:txBody>
      </p:sp>
      <p:sp>
        <p:nvSpPr>
          <p:cNvPr id="8" name="object 8"/>
          <p:cNvSpPr/>
          <p:nvPr/>
        </p:nvSpPr>
        <p:spPr>
          <a:xfrm>
            <a:off x="6076150" y="2051374"/>
            <a:ext cx="0" cy="1579245"/>
          </a:xfrm>
          <a:custGeom>
            <a:avLst/>
            <a:gdLst/>
            <a:ahLst/>
            <a:cxnLst/>
            <a:rect l="l" t="t" r="r" b="b"/>
            <a:pathLst>
              <a:path h="1579245">
                <a:moveTo>
                  <a:pt x="0" y="0"/>
                </a:moveTo>
                <a:lnTo>
                  <a:pt x="0" y="1579099"/>
                </a:lnTo>
              </a:path>
            </a:pathLst>
          </a:custGeom>
          <a:ln w="9524">
            <a:solidFill>
              <a:srgbClr val="9E9E9E"/>
            </a:solidFill>
          </a:ln>
        </p:spPr>
        <p:txBody>
          <a:bodyPr wrap="square" lIns="0" tIns="0" rIns="0" bIns="0" rtlCol="0"/>
          <a:lstStyle/>
          <a:p>
            <a:endParaRPr/>
          </a:p>
        </p:txBody>
      </p:sp>
      <p:sp>
        <p:nvSpPr>
          <p:cNvPr id="9" name="object 9"/>
          <p:cNvSpPr/>
          <p:nvPr/>
        </p:nvSpPr>
        <p:spPr>
          <a:xfrm>
            <a:off x="6458999" y="2051374"/>
            <a:ext cx="0" cy="1579245"/>
          </a:xfrm>
          <a:custGeom>
            <a:avLst/>
            <a:gdLst/>
            <a:ahLst/>
            <a:cxnLst/>
            <a:rect l="l" t="t" r="r" b="b"/>
            <a:pathLst>
              <a:path h="1579245">
                <a:moveTo>
                  <a:pt x="0" y="0"/>
                </a:moveTo>
                <a:lnTo>
                  <a:pt x="0" y="1579099"/>
                </a:lnTo>
              </a:path>
            </a:pathLst>
          </a:custGeom>
          <a:ln w="9524">
            <a:solidFill>
              <a:srgbClr val="9E9E9E"/>
            </a:solidFill>
          </a:ln>
        </p:spPr>
        <p:txBody>
          <a:bodyPr wrap="square" lIns="0" tIns="0" rIns="0" bIns="0" rtlCol="0"/>
          <a:lstStyle/>
          <a:p>
            <a:endParaRPr/>
          </a:p>
        </p:txBody>
      </p:sp>
      <p:sp>
        <p:nvSpPr>
          <p:cNvPr id="10" name="object 10"/>
          <p:cNvSpPr/>
          <p:nvPr/>
        </p:nvSpPr>
        <p:spPr>
          <a:xfrm>
            <a:off x="4922849" y="2056125"/>
            <a:ext cx="1541145" cy="0"/>
          </a:xfrm>
          <a:custGeom>
            <a:avLst/>
            <a:gdLst/>
            <a:ahLst/>
            <a:cxnLst/>
            <a:rect l="l" t="t" r="r" b="b"/>
            <a:pathLst>
              <a:path w="1541145">
                <a:moveTo>
                  <a:pt x="0" y="0"/>
                </a:moveTo>
                <a:lnTo>
                  <a:pt x="1540899" y="0"/>
                </a:lnTo>
              </a:path>
            </a:pathLst>
          </a:custGeom>
          <a:ln w="9524">
            <a:solidFill>
              <a:srgbClr val="9E9E9E"/>
            </a:solidFill>
          </a:ln>
        </p:spPr>
        <p:txBody>
          <a:bodyPr wrap="square" lIns="0" tIns="0" rIns="0" bIns="0" rtlCol="0"/>
          <a:lstStyle/>
          <a:p>
            <a:endParaRPr/>
          </a:p>
        </p:txBody>
      </p:sp>
      <p:sp>
        <p:nvSpPr>
          <p:cNvPr id="11" name="object 11"/>
          <p:cNvSpPr/>
          <p:nvPr/>
        </p:nvSpPr>
        <p:spPr>
          <a:xfrm>
            <a:off x="4922849" y="2448524"/>
            <a:ext cx="1541145" cy="0"/>
          </a:xfrm>
          <a:custGeom>
            <a:avLst/>
            <a:gdLst/>
            <a:ahLst/>
            <a:cxnLst/>
            <a:rect l="l" t="t" r="r" b="b"/>
            <a:pathLst>
              <a:path w="1541145">
                <a:moveTo>
                  <a:pt x="0" y="0"/>
                </a:moveTo>
                <a:lnTo>
                  <a:pt x="1540899" y="0"/>
                </a:lnTo>
              </a:path>
            </a:pathLst>
          </a:custGeom>
          <a:ln w="9524">
            <a:solidFill>
              <a:srgbClr val="9E9E9E"/>
            </a:solidFill>
          </a:ln>
        </p:spPr>
        <p:txBody>
          <a:bodyPr wrap="square" lIns="0" tIns="0" rIns="0" bIns="0" rtlCol="0"/>
          <a:lstStyle/>
          <a:p>
            <a:endParaRPr/>
          </a:p>
        </p:txBody>
      </p:sp>
      <p:sp>
        <p:nvSpPr>
          <p:cNvPr id="12" name="object 12"/>
          <p:cNvSpPr/>
          <p:nvPr/>
        </p:nvSpPr>
        <p:spPr>
          <a:xfrm>
            <a:off x="4922849" y="2840925"/>
            <a:ext cx="1541145" cy="0"/>
          </a:xfrm>
          <a:custGeom>
            <a:avLst/>
            <a:gdLst/>
            <a:ahLst/>
            <a:cxnLst/>
            <a:rect l="l" t="t" r="r" b="b"/>
            <a:pathLst>
              <a:path w="1541145">
                <a:moveTo>
                  <a:pt x="0" y="0"/>
                </a:moveTo>
                <a:lnTo>
                  <a:pt x="1540899" y="0"/>
                </a:lnTo>
              </a:path>
            </a:pathLst>
          </a:custGeom>
          <a:ln w="9524">
            <a:solidFill>
              <a:srgbClr val="9E9E9E"/>
            </a:solidFill>
          </a:ln>
        </p:spPr>
        <p:txBody>
          <a:bodyPr wrap="square" lIns="0" tIns="0" rIns="0" bIns="0" rtlCol="0"/>
          <a:lstStyle/>
          <a:p>
            <a:endParaRPr/>
          </a:p>
        </p:txBody>
      </p:sp>
      <p:sp>
        <p:nvSpPr>
          <p:cNvPr id="13" name="object 13"/>
          <p:cNvSpPr/>
          <p:nvPr/>
        </p:nvSpPr>
        <p:spPr>
          <a:xfrm>
            <a:off x="4922849" y="3233324"/>
            <a:ext cx="1541145" cy="0"/>
          </a:xfrm>
          <a:custGeom>
            <a:avLst/>
            <a:gdLst/>
            <a:ahLst/>
            <a:cxnLst/>
            <a:rect l="l" t="t" r="r" b="b"/>
            <a:pathLst>
              <a:path w="1541145">
                <a:moveTo>
                  <a:pt x="0" y="0"/>
                </a:moveTo>
                <a:lnTo>
                  <a:pt x="1540899" y="0"/>
                </a:lnTo>
              </a:path>
            </a:pathLst>
          </a:custGeom>
          <a:ln w="9524">
            <a:solidFill>
              <a:srgbClr val="9E9E9E"/>
            </a:solidFill>
          </a:ln>
        </p:spPr>
        <p:txBody>
          <a:bodyPr wrap="square" lIns="0" tIns="0" rIns="0" bIns="0" rtlCol="0"/>
          <a:lstStyle/>
          <a:p>
            <a:endParaRPr/>
          </a:p>
        </p:txBody>
      </p:sp>
      <p:sp>
        <p:nvSpPr>
          <p:cNvPr id="14" name="object 14"/>
          <p:cNvSpPr/>
          <p:nvPr/>
        </p:nvSpPr>
        <p:spPr>
          <a:xfrm>
            <a:off x="4922849" y="3625724"/>
            <a:ext cx="1541145" cy="0"/>
          </a:xfrm>
          <a:custGeom>
            <a:avLst/>
            <a:gdLst/>
            <a:ahLst/>
            <a:cxnLst/>
            <a:rect l="l" t="t" r="r" b="b"/>
            <a:pathLst>
              <a:path w="1541145">
                <a:moveTo>
                  <a:pt x="0" y="0"/>
                </a:moveTo>
                <a:lnTo>
                  <a:pt x="1540899" y="0"/>
                </a:lnTo>
              </a:path>
            </a:pathLst>
          </a:custGeom>
          <a:ln w="9524">
            <a:solidFill>
              <a:srgbClr val="9E9E9E"/>
            </a:solidFill>
          </a:ln>
        </p:spPr>
        <p:txBody>
          <a:bodyPr wrap="square" lIns="0" tIns="0" rIns="0" bIns="0" rtlCol="0"/>
          <a:lstStyle/>
          <a:p>
            <a:endParaRPr/>
          </a:p>
        </p:txBody>
      </p:sp>
      <p:sp>
        <p:nvSpPr>
          <p:cNvPr id="15" name="object 15"/>
          <p:cNvSpPr/>
          <p:nvPr/>
        </p:nvSpPr>
        <p:spPr>
          <a:xfrm>
            <a:off x="4538974" y="1685195"/>
            <a:ext cx="1153795" cy="1087120"/>
          </a:xfrm>
          <a:custGeom>
            <a:avLst/>
            <a:gdLst/>
            <a:ahLst/>
            <a:cxnLst/>
            <a:rect l="l" t="t" r="r" b="b"/>
            <a:pathLst>
              <a:path w="1153795" h="1087120">
                <a:moveTo>
                  <a:pt x="0" y="0"/>
                </a:moveTo>
                <a:lnTo>
                  <a:pt x="1153799" y="0"/>
                </a:lnTo>
                <a:lnTo>
                  <a:pt x="1153799" y="1086599"/>
                </a:lnTo>
                <a:lnTo>
                  <a:pt x="0" y="1086599"/>
                </a:lnTo>
                <a:lnTo>
                  <a:pt x="0" y="0"/>
                </a:lnTo>
                <a:close/>
              </a:path>
            </a:pathLst>
          </a:custGeom>
          <a:ln w="38099">
            <a:solidFill>
              <a:srgbClr val="FF0000"/>
            </a:solidFill>
          </a:ln>
        </p:spPr>
        <p:txBody>
          <a:bodyPr wrap="square" lIns="0" tIns="0" rIns="0" bIns="0" rtlCol="0"/>
          <a:lstStyle/>
          <a:p>
            <a:endParaRPr/>
          </a:p>
        </p:txBody>
      </p:sp>
      <p:sp>
        <p:nvSpPr>
          <p:cNvPr id="16" name="object 16"/>
          <p:cNvSpPr/>
          <p:nvPr/>
        </p:nvSpPr>
        <p:spPr>
          <a:xfrm>
            <a:off x="2927474" y="2246349"/>
            <a:ext cx="1282065" cy="0"/>
          </a:xfrm>
          <a:custGeom>
            <a:avLst/>
            <a:gdLst/>
            <a:ahLst/>
            <a:cxnLst/>
            <a:rect l="l" t="t" r="r" b="b"/>
            <a:pathLst>
              <a:path w="1282064">
                <a:moveTo>
                  <a:pt x="0" y="0"/>
                </a:moveTo>
                <a:lnTo>
                  <a:pt x="1281449" y="0"/>
                </a:lnTo>
              </a:path>
            </a:pathLst>
          </a:custGeom>
          <a:ln w="28574">
            <a:solidFill>
              <a:srgbClr val="666666"/>
            </a:solidFill>
          </a:ln>
        </p:spPr>
        <p:txBody>
          <a:bodyPr wrap="square" lIns="0" tIns="0" rIns="0" bIns="0" rtlCol="0"/>
          <a:lstStyle/>
          <a:p>
            <a:endParaRPr/>
          </a:p>
        </p:txBody>
      </p:sp>
      <p:sp>
        <p:nvSpPr>
          <p:cNvPr id="17" name="object 17"/>
          <p:cNvSpPr/>
          <p:nvPr/>
        </p:nvSpPr>
        <p:spPr>
          <a:xfrm>
            <a:off x="4194637" y="2184864"/>
            <a:ext cx="158251" cy="122971"/>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8" name="object 18"/>
          <p:cNvSpPr txBox="1"/>
          <p:nvPr/>
        </p:nvSpPr>
        <p:spPr>
          <a:xfrm>
            <a:off x="3052500" y="2416237"/>
            <a:ext cx="883919" cy="657860"/>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Arial"/>
                <a:cs typeface="Arial"/>
              </a:rPr>
              <a:t>Input</a:t>
            </a:r>
            <a:r>
              <a:rPr sz="1400" spc="-90" dirty="0">
                <a:latin typeface="Arial"/>
                <a:cs typeface="Arial"/>
              </a:rPr>
              <a:t> </a:t>
            </a:r>
            <a:r>
              <a:rPr sz="1400" spc="-5" dirty="0">
                <a:latin typeface="Arial"/>
                <a:cs typeface="Arial"/>
              </a:rPr>
              <a:t>gives  weight for  filter</a:t>
            </a:r>
            <a:endParaRPr sz="1400">
              <a:latin typeface="Arial"/>
              <a:cs typeface="Arial"/>
            </a:endParaRPr>
          </a:p>
        </p:txBody>
      </p:sp>
      <p:sp>
        <p:nvSpPr>
          <p:cNvPr id="19" name="object 19"/>
          <p:cNvSpPr txBox="1">
            <a:spLocks noGrp="1"/>
          </p:cNvSpPr>
          <p:nvPr>
            <p:ph type="title"/>
          </p:nvPr>
        </p:nvSpPr>
        <p:spPr>
          <a:xfrm>
            <a:off x="382950" y="280697"/>
            <a:ext cx="7429500" cy="443711"/>
          </a:xfrm>
          <a:prstGeom prst="rect">
            <a:avLst/>
          </a:prstGeom>
        </p:spPr>
        <p:txBody>
          <a:bodyPr vert="horz" wrap="square" lIns="0" tIns="12700" rIns="0" bIns="0" rtlCol="0">
            <a:spAutoFit/>
          </a:bodyPr>
          <a:lstStyle/>
          <a:p>
            <a:pPr marL="12700">
              <a:lnSpc>
                <a:spcPct val="100000"/>
              </a:lnSpc>
              <a:spcBef>
                <a:spcPts val="100"/>
              </a:spcBef>
            </a:pPr>
            <a:r>
              <a:rPr sz="2800" spc="-5" dirty="0"/>
              <a:t>Learnable Upsampling: Transpose</a:t>
            </a:r>
            <a:r>
              <a:rPr sz="2800" spc="-90" dirty="0"/>
              <a:t> </a:t>
            </a:r>
            <a:r>
              <a:rPr sz="2800" spc="-5" dirty="0"/>
              <a:t>Convolution</a:t>
            </a:r>
          </a:p>
        </p:txBody>
      </p:sp>
      <p:sp>
        <p:nvSpPr>
          <p:cNvPr id="22" name="object 22"/>
          <p:cNvSpPr txBox="1"/>
          <p:nvPr/>
        </p:nvSpPr>
        <p:spPr>
          <a:xfrm>
            <a:off x="7456525" y="4704900"/>
            <a:ext cx="1564005" cy="309245"/>
          </a:xfrm>
          <a:prstGeom prst="rect">
            <a:avLst/>
          </a:prstGeom>
        </p:spPr>
        <p:txBody>
          <a:bodyPr vert="horz" wrap="square" lIns="0" tIns="0" rIns="0" bIns="0" rtlCol="0">
            <a:spAutoFit/>
          </a:bodyPr>
          <a:lstStyle/>
          <a:p>
            <a:pPr marL="12700">
              <a:lnSpc>
                <a:spcPts val="2310"/>
              </a:lnSpc>
            </a:pPr>
            <a:r>
              <a:rPr sz="2000" dirty="0">
                <a:solidFill>
                  <a:srgbClr val="FFFFFF"/>
                </a:solidFill>
                <a:latin typeface="Arial"/>
                <a:cs typeface="Arial"/>
              </a:rPr>
              <a:t>May </a:t>
            </a:r>
            <a:r>
              <a:rPr sz="2000" spc="-5" dirty="0">
                <a:solidFill>
                  <a:srgbClr val="FFFFFF"/>
                </a:solidFill>
                <a:latin typeface="Arial"/>
                <a:cs typeface="Arial"/>
              </a:rPr>
              <a:t>10,</a:t>
            </a:r>
            <a:r>
              <a:rPr sz="2000" spc="-95" dirty="0">
                <a:solidFill>
                  <a:srgbClr val="FFFFFF"/>
                </a:solidFill>
                <a:latin typeface="Arial"/>
                <a:cs typeface="Arial"/>
              </a:rPr>
              <a:t> </a:t>
            </a:r>
            <a:r>
              <a:rPr sz="2000" spc="-5" dirty="0">
                <a:solidFill>
                  <a:srgbClr val="FFFFFF"/>
                </a:solidFill>
                <a:latin typeface="Arial"/>
                <a:cs typeface="Arial"/>
              </a:rPr>
              <a:t>2017</a:t>
            </a:r>
            <a:endParaRPr sz="2000">
              <a:latin typeface="Arial"/>
              <a:cs typeface="Arial"/>
            </a:endParaRPr>
          </a:p>
        </p:txBody>
      </p:sp>
      <p:sp>
        <p:nvSpPr>
          <p:cNvPr id="20" name="object 20"/>
          <p:cNvSpPr txBox="1"/>
          <p:nvPr/>
        </p:nvSpPr>
        <p:spPr>
          <a:xfrm>
            <a:off x="2102349" y="1051055"/>
            <a:ext cx="440817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3 x 3 </a:t>
            </a:r>
            <a:r>
              <a:rPr sz="1800" b="1" dirty="0">
                <a:latin typeface="Arial"/>
                <a:cs typeface="Arial"/>
              </a:rPr>
              <a:t>transpose </a:t>
            </a:r>
            <a:r>
              <a:rPr sz="1800" dirty="0">
                <a:latin typeface="Arial"/>
                <a:cs typeface="Arial"/>
              </a:rPr>
              <a:t>convolution, stride 2 </a:t>
            </a:r>
            <a:r>
              <a:rPr sz="1800" spc="-5" dirty="0">
                <a:latin typeface="Arial"/>
                <a:cs typeface="Arial"/>
              </a:rPr>
              <a:t>pad</a:t>
            </a:r>
            <a:r>
              <a:rPr sz="1800" spc="-130" dirty="0">
                <a:latin typeface="Arial"/>
                <a:cs typeface="Arial"/>
              </a:rPr>
              <a:t> </a:t>
            </a:r>
            <a:r>
              <a:rPr sz="1800" dirty="0">
                <a:latin typeface="Arial"/>
                <a:cs typeface="Arial"/>
              </a:rPr>
              <a:t>1</a:t>
            </a:r>
            <a:endParaRPr sz="1800">
              <a:latin typeface="Arial"/>
              <a:cs typeface="Arial"/>
            </a:endParaRPr>
          </a:p>
        </p:txBody>
      </p:sp>
      <p:sp>
        <p:nvSpPr>
          <p:cNvPr id="21" name="Footer Placeholder 20">
            <a:extLst>
              <a:ext uri="{FF2B5EF4-FFF2-40B4-BE49-F238E27FC236}">
                <a16:creationId xmlns:a16="http://schemas.microsoft.com/office/drawing/2014/main" id="{A0AAD6BE-FD8B-4FEA-9125-CDF33849A6DE}"/>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1940187" y="2412012"/>
          <a:ext cx="765810" cy="784798"/>
        </p:xfrm>
        <a:graphic>
          <a:graphicData uri="http://schemas.openxmlformats.org/drawingml/2006/table">
            <a:tbl>
              <a:tblPr firstRow="1" bandRow="1">
                <a:tableStyleId>{2D5ABB26-0587-4C30-8999-92F81FD0307C}</a:tableStyleId>
              </a:tblPr>
              <a:tblGrid>
                <a:gridCol w="382905">
                  <a:extLst>
                    <a:ext uri="{9D8B030D-6E8A-4147-A177-3AD203B41FA5}">
                      <a16:colId xmlns:a16="http://schemas.microsoft.com/office/drawing/2014/main" val="20000"/>
                    </a:ext>
                  </a:extLst>
                </a:gridCol>
                <a:gridCol w="382905">
                  <a:extLst>
                    <a:ext uri="{9D8B030D-6E8A-4147-A177-3AD203B41FA5}">
                      <a16:colId xmlns:a16="http://schemas.microsoft.com/office/drawing/2014/main" val="20001"/>
                    </a:ext>
                  </a:extLst>
                </a:gridCol>
              </a:tblGrid>
              <a:tr h="392399">
                <a:tc>
                  <a:txBody>
                    <a:bodyPr/>
                    <a:lstStyle/>
                    <a:p>
                      <a:pPr>
                        <a:lnSpc>
                          <a:spcPct val="100000"/>
                        </a:lnSpc>
                      </a:pPr>
                      <a:endParaRPr sz="17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4CCCC"/>
                    </a:solidFill>
                  </a:tcPr>
                </a:tc>
                <a:tc>
                  <a:txBody>
                    <a:bodyPr/>
                    <a:lstStyle/>
                    <a:p>
                      <a:pPr>
                        <a:lnSpc>
                          <a:spcPct val="100000"/>
                        </a:lnSpc>
                      </a:pPr>
                      <a:endParaRPr sz="17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C9DAF7"/>
                    </a:solidFill>
                  </a:tcPr>
                </a:tc>
                <a:extLst>
                  <a:ext uri="{0D108BD9-81ED-4DB2-BD59-A6C34878D82A}">
                    <a16:rowId xmlns:a16="http://schemas.microsoft.com/office/drawing/2014/main" val="10000"/>
                  </a:ext>
                </a:extLst>
              </a:tr>
              <a:tr h="392399">
                <a:tc>
                  <a:txBody>
                    <a:bodyPr/>
                    <a:lstStyle/>
                    <a:p>
                      <a:pPr>
                        <a:lnSpc>
                          <a:spcPct val="100000"/>
                        </a:lnSpc>
                      </a:pPr>
                      <a:endParaRPr sz="17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7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bl>
          </a:graphicData>
        </a:graphic>
      </p:graphicFrame>
      <p:sp>
        <p:nvSpPr>
          <p:cNvPr id="3" name="object 3"/>
          <p:cNvSpPr txBox="1"/>
          <p:nvPr/>
        </p:nvSpPr>
        <p:spPr>
          <a:xfrm>
            <a:off x="1875490" y="3710113"/>
            <a:ext cx="902969"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Input: </a:t>
            </a:r>
            <a:r>
              <a:rPr sz="1400" dirty="0">
                <a:latin typeface="Arial"/>
                <a:cs typeface="Arial"/>
              </a:rPr>
              <a:t>2 x</a:t>
            </a:r>
            <a:r>
              <a:rPr sz="1400" spc="-100" dirty="0">
                <a:latin typeface="Arial"/>
                <a:cs typeface="Arial"/>
              </a:rPr>
              <a:t> </a:t>
            </a:r>
            <a:r>
              <a:rPr sz="1400" dirty="0">
                <a:latin typeface="Arial"/>
                <a:cs typeface="Arial"/>
              </a:rPr>
              <a:t>2</a:t>
            </a:r>
            <a:endParaRPr sz="1400">
              <a:latin typeface="Arial"/>
              <a:cs typeface="Arial"/>
            </a:endParaRPr>
          </a:p>
        </p:txBody>
      </p:sp>
      <p:sp>
        <p:nvSpPr>
          <p:cNvPr id="4" name="object 4"/>
          <p:cNvSpPr txBox="1"/>
          <p:nvPr/>
        </p:nvSpPr>
        <p:spPr>
          <a:xfrm>
            <a:off x="5171879" y="3710113"/>
            <a:ext cx="104140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Output: </a:t>
            </a:r>
            <a:r>
              <a:rPr sz="1400" dirty="0">
                <a:latin typeface="Arial"/>
                <a:cs typeface="Arial"/>
              </a:rPr>
              <a:t>4 x</a:t>
            </a:r>
            <a:r>
              <a:rPr sz="1400" spc="-100" dirty="0">
                <a:latin typeface="Arial"/>
                <a:cs typeface="Arial"/>
              </a:rPr>
              <a:t> </a:t>
            </a:r>
            <a:r>
              <a:rPr sz="1400" dirty="0">
                <a:latin typeface="Arial"/>
                <a:cs typeface="Arial"/>
              </a:rPr>
              <a:t>4</a:t>
            </a:r>
            <a:endParaRPr sz="1400">
              <a:latin typeface="Arial"/>
              <a:cs typeface="Arial"/>
            </a:endParaRPr>
          </a:p>
        </p:txBody>
      </p:sp>
      <p:sp>
        <p:nvSpPr>
          <p:cNvPr id="5" name="object 5"/>
          <p:cNvSpPr/>
          <p:nvPr/>
        </p:nvSpPr>
        <p:spPr>
          <a:xfrm>
            <a:off x="4927600" y="2051374"/>
            <a:ext cx="0" cy="1579245"/>
          </a:xfrm>
          <a:custGeom>
            <a:avLst/>
            <a:gdLst/>
            <a:ahLst/>
            <a:cxnLst/>
            <a:rect l="l" t="t" r="r" b="b"/>
            <a:pathLst>
              <a:path h="1579245">
                <a:moveTo>
                  <a:pt x="0" y="0"/>
                </a:moveTo>
                <a:lnTo>
                  <a:pt x="0" y="1579099"/>
                </a:lnTo>
              </a:path>
            </a:pathLst>
          </a:custGeom>
          <a:ln w="9524">
            <a:solidFill>
              <a:srgbClr val="9E9E9E"/>
            </a:solidFill>
          </a:ln>
        </p:spPr>
        <p:txBody>
          <a:bodyPr wrap="square" lIns="0" tIns="0" rIns="0" bIns="0" rtlCol="0"/>
          <a:lstStyle/>
          <a:p>
            <a:endParaRPr/>
          </a:p>
        </p:txBody>
      </p:sp>
      <p:sp>
        <p:nvSpPr>
          <p:cNvPr id="6" name="object 6"/>
          <p:cNvSpPr/>
          <p:nvPr/>
        </p:nvSpPr>
        <p:spPr>
          <a:xfrm>
            <a:off x="5310449" y="2051374"/>
            <a:ext cx="0" cy="1579245"/>
          </a:xfrm>
          <a:custGeom>
            <a:avLst/>
            <a:gdLst/>
            <a:ahLst/>
            <a:cxnLst/>
            <a:rect l="l" t="t" r="r" b="b"/>
            <a:pathLst>
              <a:path h="1579245">
                <a:moveTo>
                  <a:pt x="0" y="0"/>
                </a:moveTo>
                <a:lnTo>
                  <a:pt x="0" y="1579099"/>
                </a:lnTo>
              </a:path>
            </a:pathLst>
          </a:custGeom>
          <a:ln w="9524">
            <a:solidFill>
              <a:srgbClr val="9E9E9E"/>
            </a:solidFill>
          </a:ln>
        </p:spPr>
        <p:txBody>
          <a:bodyPr wrap="square" lIns="0" tIns="0" rIns="0" bIns="0" rtlCol="0"/>
          <a:lstStyle/>
          <a:p>
            <a:endParaRPr/>
          </a:p>
        </p:txBody>
      </p:sp>
      <p:sp>
        <p:nvSpPr>
          <p:cNvPr id="7" name="object 7"/>
          <p:cNvSpPr/>
          <p:nvPr/>
        </p:nvSpPr>
        <p:spPr>
          <a:xfrm>
            <a:off x="5693300" y="2051374"/>
            <a:ext cx="0" cy="1579245"/>
          </a:xfrm>
          <a:custGeom>
            <a:avLst/>
            <a:gdLst/>
            <a:ahLst/>
            <a:cxnLst/>
            <a:rect l="l" t="t" r="r" b="b"/>
            <a:pathLst>
              <a:path h="1579245">
                <a:moveTo>
                  <a:pt x="0" y="0"/>
                </a:moveTo>
                <a:lnTo>
                  <a:pt x="0" y="1579099"/>
                </a:lnTo>
              </a:path>
            </a:pathLst>
          </a:custGeom>
          <a:ln w="9524">
            <a:solidFill>
              <a:srgbClr val="9E9E9E"/>
            </a:solidFill>
          </a:ln>
        </p:spPr>
        <p:txBody>
          <a:bodyPr wrap="square" lIns="0" tIns="0" rIns="0" bIns="0" rtlCol="0"/>
          <a:lstStyle/>
          <a:p>
            <a:endParaRPr/>
          </a:p>
        </p:txBody>
      </p:sp>
      <p:sp>
        <p:nvSpPr>
          <p:cNvPr id="8" name="object 8"/>
          <p:cNvSpPr/>
          <p:nvPr/>
        </p:nvSpPr>
        <p:spPr>
          <a:xfrm>
            <a:off x="6076150" y="2051374"/>
            <a:ext cx="0" cy="1579245"/>
          </a:xfrm>
          <a:custGeom>
            <a:avLst/>
            <a:gdLst/>
            <a:ahLst/>
            <a:cxnLst/>
            <a:rect l="l" t="t" r="r" b="b"/>
            <a:pathLst>
              <a:path h="1579245">
                <a:moveTo>
                  <a:pt x="0" y="0"/>
                </a:moveTo>
                <a:lnTo>
                  <a:pt x="0" y="1579099"/>
                </a:lnTo>
              </a:path>
            </a:pathLst>
          </a:custGeom>
          <a:ln w="9524">
            <a:solidFill>
              <a:srgbClr val="9E9E9E"/>
            </a:solidFill>
          </a:ln>
        </p:spPr>
        <p:txBody>
          <a:bodyPr wrap="square" lIns="0" tIns="0" rIns="0" bIns="0" rtlCol="0"/>
          <a:lstStyle/>
          <a:p>
            <a:endParaRPr/>
          </a:p>
        </p:txBody>
      </p:sp>
      <p:sp>
        <p:nvSpPr>
          <p:cNvPr id="9" name="object 9"/>
          <p:cNvSpPr/>
          <p:nvPr/>
        </p:nvSpPr>
        <p:spPr>
          <a:xfrm>
            <a:off x="6458999" y="2051374"/>
            <a:ext cx="0" cy="1579245"/>
          </a:xfrm>
          <a:custGeom>
            <a:avLst/>
            <a:gdLst/>
            <a:ahLst/>
            <a:cxnLst/>
            <a:rect l="l" t="t" r="r" b="b"/>
            <a:pathLst>
              <a:path h="1579245">
                <a:moveTo>
                  <a:pt x="0" y="0"/>
                </a:moveTo>
                <a:lnTo>
                  <a:pt x="0" y="1579099"/>
                </a:lnTo>
              </a:path>
            </a:pathLst>
          </a:custGeom>
          <a:ln w="9524">
            <a:solidFill>
              <a:srgbClr val="9E9E9E"/>
            </a:solidFill>
          </a:ln>
        </p:spPr>
        <p:txBody>
          <a:bodyPr wrap="square" lIns="0" tIns="0" rIns="0" bIns="0" rtlCol="0"/>
          <a:lstStyle/>
          <a:p>
            <a:endParaRPr/>
          </a:p>
        </p:txBody>
      </p:sp>
      <p:sp>
        <p:nvSpPr>
          <p:cNvPr id="10" name="object 10"/>
          <p:cNvSpPr/>
          <p:nvPr/>
        </p:nvSpPr>
        <p:spPr>
          <a:xfrm>
            <a:off x="4922849" y="2056125"/>
            <a:ext cx="1541145" cy="0"/>
          </a:xfrm>
          <a:custGeom>
            <a:avLst/>
            <a:gdLst/>
            <a:ahLst/>
            <a:cxnLst/>
            <a:rect l="l" t="t" r="r" b="b"/>
            <a:pathLst>
              <a:path w="1541145">
                <a:moveTo>
                  <a:pt x="0" y="0"/>
                </a:moveTo>
                <a:lnTo>
                  <a:pt x="1540899" y="0"/>
                </a:lnTo>
              </a:path>
            </a:pathLst>
          </a:custGeom>
          <a:ln w="9524">
            <a:solidFill>
              <a:srgbClr val="9E9E9E"/>
            </a:solidFill>
          </a:ln>
        </p:spPr>
        <p:txBody>
          <a:bodyPr wrap="square" lIns="0" tIns="0" rIns="0" bIns="0" rtlCol="0"/>
          <a:lstStyle/>
          <a:p>
            <a:endParaRPr/>
          </a:p>
        </p:txBody>
      </p:sp>
      <p:sp>
        <p:nvSpPr>
          <p:cNvPr id="11" name="object 11"/>
          <p:cNvSpPr/>
          <p:nvPr/>
        </p:nvSpPr>
        <p:spPr>
          <a:xfrm>
            <a:off x="4922849" y="2448524"/>
            <a:ext cx="1541145" cy="0"/>
          </a:xfrm>
          <a:custGeom>
            <a:avLst/>
            <a:gdLst/>
            <a:ahLst/>
            <a:cxnLst/>
            <a:rect l="l" t="t" r="r" b="b"/>
            <a:pathLst>
              <a:path w="1541145">
                <a:moveTo>
                  <a:pt x="0" y="0"/>
                </a:moveTo>
                <a:lnTo>
                  <a:pt x="1540899" y="0"/>
                </a:lnTo>
              </a:path>
            </a:pathLst>
          </a:custGeom>
          <a:ln w="9524">
            <a:solidFill>
              <a:srgbClr val="9E9E9E"/>
            </a:solidFill>
          </a:ln>
        </p:spPr>
        <p:txBody>
          <a:bodyPr wrap="square" lIns="0" tIns="0" rIns="0" bIns="0" rtlCol="0"/>
          <a:lstStyle/>
          <a:p>
            <a:endParaRPr/>
          </a:p>
        </p:txBody>
      </p:sp>
      <p:sp>
        <p:nvSpPr>
          <p:cNvPr id="12" name="object 12"/>
          <p:cNvSpPr/>
          <p:nvPr/>
        </p:nvSpPr>
        <p:spPr>
          <a:xfrm>
            <a:off x="4922849" y="2840925"/>
            <a:ext cx="1541145" cy="0"/>
          </a:xfrm>
          <a:custGeom>
            <a:avLst/>
            <a:gdLst/>
            <a:ahLst/>
            <a:cxnLst/>
            <a:rect l="l" t="t" r="r" b="b"/>
            <a:pathLst>
              <a:path w="1541145">
                <a:moveTo>
                  <a:pt x="0" y="0"/>
                </a:moveTo>
                <a:lnTo>
                  <a:pt x="1540899" y="0"/>
                </a:lnTo>
              </a:path>
            </a:pathLst>
          </a:custGeom>
          <a:ln w="9524">
            <a:solidFill>
              <a:srgbClr val="9E9E9E"/>
            </a:solidFill>
          </a:ln>
        </p:spPr>
        <p:txBody>
          <a:bodyPr wrap="square" lIns="0" tIns="0" rIns="0" bIns="0" rtlCol="0"/>
          <a:lstStyle/>
          <a:p>
            <a:endParaRPr/>
          </a:p>
        </p:txBody>
      </p:sp>
      <p:sp>
        <p:nvSpPr>
          <p:cNvPr id="13" name="object 13"/>
          <p:cNvSpPr/>
          <p:nvPr/>
        </p:nvSpPr>
        <p:spPr>
          <a:xfrm>
            <a:off x="4922849" y="3233324"/>
            <a:ext cx="1541145" cy="0"/>
          </a:xfrm>
          <a:custGeom>
            <a:avLst/>
            <a:gdLst/>
            <a:ahLst/>
            <a:cxnLst/>
            <a:rect l="l" t="t" r="r" b="b"/>
            <a:pathLst>
              <a:path w="1541145">
                <a:moveTo>
                  <a:pt x="0" y="0"/>
                </a:moveTo>
                <a:lnTo>
                  <a:pt x="1540899" y="0"/>
                </a:lnTo>
              </a:path>
            </a:pathLst>
          </a:custGeom>
          <a:ln w="9524">
            <a:solidFill>
              <a:srgbClr val="9E9E9E"/>
            </a:solidFill>
          </a:ln>
        </p:spPr>
        <p:txBody>
          <a:bodyPr wrap="square" lIns="0" tIns="0" rIns="0" bIns="0" rtlCol="0"/>
          <a:lstStyle/>
          <a:p>
            <a:endParaRPr/>
          </a:p>
        </p:txBody>
      </p:sp>
      <p:sp>
        <p:nvSpPr>
          <p:cNvPr id="14" name="object 14"/>
          <p:cNvSpPr/>
          <p:nvPr/>
        </p:nvSpPr>
        <p:spPr>
          <a:xfrm>
            <a:off x="4922849" y="3625724"/>
            <a:ext cx="1541145" cy="0"/>
          </a:xfrm>
          <a:custGeom>
            <a:avLst/>
            <a:gdLst/>
            <a:ahLst/>
            <a:cxnLst/>
            <a:rect l="l" t="t" r="r" b="b"/>
            <a:pathLst>
              <a:path w="1541145">
                <a:moveTo>
                  <a:pt x="0" y="0"/>
                </a:moveTo>
                <a:lnTo>
                  <a:pt x="1540899" y="0"/>
                </a:lnTo>
              </a:path>
            </a:pathLst>
          </a:custGeom>
          <a:ln w="9524">
            <a:solidFill>
              <a:srgbClr val="9E9E9E"/>
            </a:solidFill>
          </a:ln>
        </p:spPr>
        <p:txBody>
          <a:bodyPr wrap="square" lIns="0" tIns="0" rIns="0" bIns="0" rtlCol="0"/>
          <a:lstStyle/>
          <a:p>
            <a:endParaRPr/>
          </a:p>
        </p:txBody>
      </p:sp>
      <p:sp>
        <p:nvSpPr>
          <p:cNvPr id="15" name="object 15"/>
          <p:cNvSpPr/>
          <p:nvPr/>
        </p:nvSpPr>
        <p:spPr>
          <a:xfrm>
            <a:off x="4538974" y="1685195"/>
            <a:ext cx="1153795" cy="1087120"/>
          </a:xfrm>
          <a:custGeom>
            <a:avLst/>
            <a:gdLst/>
            <a:ahLst/>
            <a:cxnLst/>
            <a:rect l="l" t="t" r="r" b="b"/>
            <a:pathLst>
              <a:path w="1153795" h="1087120">
                <a:moveTo>
                  <a:pt x="0" y="0"/>
                </a:moveTo>
                <a:lnTo>
                  <a:pt x="1153799" y="0"/>
                </a:lnTo>
                <a:lnTo>
                  <a:pt x="1153799" y="1086599"/>
                </a:lnTo>
                <a:lnTo>
                  <a:pt x="0" y="1086599"/>
                </a:lnTo>
                <a:lnTo>
                  <a:pt x="0" y="0"/>
                </a:lnTo>
                <a:close/>
              </a:path>
            </a:pathLst>
          </a:custGeom>
          <a:ln w="38099">
            <a:solidFill>
              <a:srgbClr val="FF0000"/>
            </a:solidFill>
          </a:ln>
        </p:spPr>
        <p:txBody>
          <a:bodyPr wrap="square" lIns="0" tIns="0" rIns="0" bIns="0" rtlCol="0"/>
          <a:lstStyle/>
          <a:p>
            <a:endParaRPr/>
          </a:p>
        </p:txBody>
      </p:sp>
      <p:sp>
        <p:nvSpPr>
          <p:cNvPr id="16" name="object 16"/>
          <p:cNvSpPr/>
          <p:nvPr/>
        </p:nvSpPr>
        <p:spPr>
          <a:xfrm>
            <a:off x="5305199" y="1685195"/>
            <a:ext cx="1153795" cy="1087120"/>
          </a:xfrm>
          <a:custGeom>
            <a:avLst/>
            <a:gdLst/>
            <a:ahLst/>
            <a:cxnLst/>
            <a:rect l="l" t="t" r="r" b="b"/>
            <a:pathLst>
              <a:path w="1153795" h="1087120">
                <a:moveTo>
                  <a:pt x="0" y="0"/>
                </a:moveTo>
                <a:lnTo>
                  <a:pt x="1153799" y="0"/>
                </a:lnTo>
                <a:lnTo>
                  <a:pt x="1153799" y="1086599"/>
                </a:lnTo>
                <a:lnTo>
                  <a:pt x="0" y="1086599"/>
                </a:lnTo>
                <a:lnTo>
                  <a:pt x="0" y="0"/>
                </a:lnTo>
                <a:close/>
              </a:path>
            </a:pathLst>
          </a:custGeom>
          <a:ln w="38099">
            <a:solidFill>
              <a:srgbClr val="0000FF"/>
            </a:solidFill>
          </a:ln>
        </p:spPr>
        <p:txBody>
          <a:bodyPr wrap="square" lIns="0" tIns="0" rIns="0" bIns="0" rtlCol="0"/>
          <a:lstStyle/>
          <a:p>
            <a:endParaRPr/>
          </a:p>
        </p:txBody>
      </p:sp>
      <p:sp>
        <p:nvSpPr>
          <p:cNvPr id="17" name="object 17"/>
          <p:cNvSpPr/>
          <p:nvPr/>
        </p:nvSpPr>
        <p:spPr>
          <a:xfrm>
            <a:off x="2927474" y="2246349"/>
            <a:ext cx="1282065" cy="0"/>
          </a:xfrm>
          <a:custGeom>
            <a:avLst/>
            <a:gdLst/>
            <a:ahLst/>
            <a:cxnLst/>
            <a:rect l="l" t="t" r="r" b="b"/>
            <a:pathLst>
              <a:path w="1282064">
                <a:moveTo>
                  <a:pt x="0" y="0"/>
                </a:moveTo>
                <a:lnTo>
                  <a:pt x="1281449" y="0"/>
                </a:lnTo>
              </a:path>
            </a:pathLst>
          </a:custGeom>
          <a:ln w="28574">
            <a:solidFill>
              <a:srgbClr val="666666"/>
            </a:solidFill>
          </a:ln>
        </p:spPr>
        <p:txBody>
          <a:bodyPr wrap="square" lIns="0" tIns="0" rIns="0" bIns="0" rtlCol="0"/>
          <a:lstStyle/>
          <a:p>
            <a:endParaRPr/>
          </a:p>
        </p:txBody>
      </p:sp>
      <p:sp>
        <p:nvSpPr>
          <p:cNvPr id="18" name="object 18"/>
          <p:cNvSpPr/>
          <p:nvPr/>
        </p:nvSpPr>
        <p:spPr>
          <a:xfrm>
            <a:off x="4194637" y="2184864"/>
            <a:ext cx="158251" cy="122971"/>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9" name="object 19"/>
          <p:cNvSpPr txBox="1"/>
          <p:nvPr/>
        </p:nvSpPr>
        <p:spPr>
          <a:xfrm>
            <a:off x="3052500" y="2416237"/>
            <a:ext cx="883919" cy="657860"/>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Arial"/>
                <a:cs typeface="Arial"/>
              </a:rPr>
              <a:t>Input</a:t>
            </a:r>
            <a:r>
              <a:rPr sz="1400" spc="-90" dirty="0">
                <a:latin typeface="Arial"/>
                <a:cs typeface="Arial"/>
              </a:rPr>
              <a:t> </a:t>
            </a:r>
            <a:r>
              <a:rPr sz="1400" spc="-5" dirty="0">
                <a:latin typeface="Arial"/>
                <a:cs typeface="Arial"/>
              </a:rPr>
              <a:t>gives  weight for  filter</a:t>
            </a:r>
            <a:endParaRPr sz="1400">
              <a:latin typeface="Arial"/>
              <a:cs typeface="Arial"/>
            </a:endParaRPr>
          </a:p>
        </p:txBody>
      </p:sp>
      <p:sp>
        <p:nvSpPr>
          <p:cNvPr id="20" name="object 20"/>
          <p:cNvSpPr/>
          <p:nvPr/>
        </p:nvSpPr>
        <p:spPr>
          <a:xfrm>
            <a:off x="5690046" y="1285425"/>
            <a:ext cx="1383665" cy="789305"/>
          </a:xfrm>
          <a:custGeom>
            <a:avLst/>
            <a:gdLst/>
            <a:ahLst/>
            <a:cxnLst/>
            <a:rect l="l" t="t" r="r" b="b"/>
            <a:pathLst>
              <a:path w="1383665" h="789305">
                <a:moveTo>
                  <a:pt x="1383453" y="0"/>
                </a:moveTo>
                <a:lnTo>
                  <a:pt x="0" y="788687"/>
                </a:lnTo>
              </a:path>
            </a:pathLst>
          </a:custGeom>
          <a:ln w="28574">
            <a:solidFill>
              <a:srgbClr val="666666"/>
            </a:solidFill>
          </a:ln>
        </p:spPr>
        <p:txBody>
          <a:bodyPr wrap="square" lIns="0" tIns="0" rIns="0" bIns="0" rtlCol="0"/>
          <a:lstStyle/>
          <a:p>
            <a:endParaRPr/>
          </a:p>
        </p:txBody>
      </p:sp>
      <p:sp>
        <p:nvSpPr>
          <p:cNvPr id="21" name="object 21"/>
          <p:cNvSpPr/>
          <p:nvPr/>
        </p:nvSpPr>
        <p:spPr>
          <a:xfrm>
            <a:off x="5563103" y="2018821"/>
            <a:ext cx="164605" cy="133801"/>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2" name="object 22"/>
          <p:cNvSpPr txBox="1"/>
          <p:nvPr/>
        </p:nvSpPr>
        <p:spPr>
          <a:xfrm>
            <a:off x="7146525" y="979037"/>
            <a:ext cx="1240790" cy="448309"/>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Arial"/>
                <a:cs typeface="Arial"/>
              </a:rPr>
              <a:t>Sum where  output</a:t>
            </a:r>
            <a:r>
              <a:rPr sz="1400" spc="-85" dirty="0">
                <a:latin typeface="Arial"/>
                <a:cs typeface="Arial"/>
              </a:rPr>
              <a:t> </a:t>
            </a:r>
            <a:r>
              <a:rPr sz="1400" spc="-5" dirty="0">
                <a:latin typeface="Arial"/>
                <a:cs typeface="Arial"/>
              </a:rPr>
              <a:t>overlaps</a:t>
            </a:r>
            <a:endParaRPr sz="1400">
              <a:latin typeface="Arial"/>
              <a:cs typeface="Arial"/>
            </a:endParaRPr>
          </a:p>
        </p:txBody>
      </p:sp>
      <p:sp>
        <p:nvSpPr>
          <p:cNvPr id="23" name="object 23"/>
          <p:cNvSpPr txBox="1">
            <a:spLocks noGrp="1"/>
          </p:cNvSpPr>
          <p:nvPr>
            <p:ph type="title"/>
          </p:nvPr>
        </p:nvSpPr>
        <p:spPr>
          <a:xfrm>
            <a:off x="382950" y="280697"/>
            <a:ext cx="7429500" cy="443711"/>
          </a:xfrm>
          <a:prstGeom prst="rect">
            <a:avLst/>
          </a:prstGeom>
        </p:spPr>
        <p:txBody>
          <a:bodyPr vert="horz" wrap="square" lIns="0" tIns="12700" rIns="0" bIns="0" rtlCol="0">
            <a:spAutoFit/>
          </a:bodyPr>
          <a:lstStyle/>
          <a:p>
            <a:pPr marL="12700">
              <a:lnSpc>
                <a:spcPct val="100000"/>
              </a:lnSpc>
              <a:spcBef>
                <a:spcPts val="100"/>
              </a:spcBef>
            </a:pPr>
            <a:r>
              <a:rPr sz="2800" spc="-5" dirty="0"/>
              <a:t>Learnable Upsampling: Transpose</a:t>
            </a:r>
            <a:r>
              <a:rPr sz="2800" spc="-90" dirty="0"/>
              <a:t> </a:t>
            </a:r>
            <a:r>
              <a:rPr sz="2800" spc="-5" dirty="0"/>
              <a:t>Convolution</a:t>
            </a:r>
          </a:p>
        </p:txBody>
      </p:sp>
      <p:sp>
        <p:nvSpPr>
          <p:cNvPr id="28" name="object 28"/>
          <p:cNvSpPr txBox="1"/>
          <p:nvPr/>
        </p:nvSpPr>
        <p:spPr>
          <a:xfrm>
            <a:off x="7456525" y="4704900"/>
            <a:ext cx="1564005" cy="309245"/>
          </a:xfrm>
          <a:prstGeom prst="rect">
            <a:avLst/>
          </a:prstGeom>
        </p:spPr>
        <p:txBody>
          <a:bodyPr vert="horz" wrap="square" lIns="0" tIns="0" rIns="0" bIns="0" rtlCol="0">
            <a:spAutoFit/>
          </a:bodyPr>
          <a:lstStyle/>
          <a:p>
            <a:pPr marL="12700">
              <a:lnSpc>
                <a:spcPts val="2310"/>
              </a:lnSpc>
            </a:pPr>
            <a:r>
              <a:rPr sz="2000" dirty="0">
                <a:solidFill>
                  <a:srgbClr val="FFFFFF"/>
                </a:solidFill>
                <a:latin typeface="Arial"/>
                <a:cs typeface="Arial"/>
              </a:rPr>
              <a:t>May </a:t>
            </a:r>
            <a:r>
              <a:rPr sz="2000" spc="-5" dirty="0">
                <a:solidFill>
                  <a:srgbClr val="FFFFFF"/>
                </a:solidFill>
                <a:latin typeface="Arial"/>
                <a:cs typeface="Arial"/>
              </a:rPr>
              <a:t>10,</a:t>
            </a:r>
            <a:r>
              <a:rPr sz="2000" spc="-95" dirty="0">
                <a:solidFill>
                  <a:srgbClr val="FFFFFF"/>
                </a:solidFill>
                <a:latin typeface="Arial"/>
                <a:cs typeface="Arial"/>
              </a:rPr>
              <a:t> </a:t>
            </a:r>
            <a:r>
              <a:rPr sz="2000" spc="-5" dirty="0">
                <a:solidFill>
                  <a:srgbClr val="FFFFFF"/>
                </a:solidFill>
                <a:latin typeface="Arial"/>
                <a:cs typeface="Arial"/>
              </a:rPr>
              <a:t>2017</a:t>
            </a:r>
            <a:endParaRPr sz="2000">
              <a:latin typeface="Arial"/>
              <a:cs typeface="Arial"/>
            </a:endParaRPr>
          </a:p>
        </p:txBody>
      </p:sp>
      <p:sp>
        <p:nvSpPr>
          <p:cNvPr id="24" name="object 24"/>
          <p:cNvSpPr txBox="1"/>
          <p:nvPr/>
        </p:nvSpPr>
        <p:spPr>
          <a:xfrm>
            <a:off x="2102349" y="1051055"/>
            <a:ext cx="440817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3 x 3 </a:t>
            </a:r>
            <a:r>
              <a:rPr sz="1800" b="1" dirty="0">
                <a:latin typeface="Arial"/>
                <a:cs typeface="Arial"/>
              </a:rPr>
              <a:t>transpose </a:t>
            </a:r>
            <a:r>
              <a:rPr sz="1800" dirty="0">
                <a:latin typeface="Arial"/>
                <a:cs typeface="Arial"/>
              </a:rPr>
              <a:t>convolution, stride 2 </a:t>
            </a:r>
            <a:r>
              <a:rPr sz="1800" spc="-5" dirty="0">
                <a:latin typeface="Arial"/>
                <a:cs typeface="Arial"/>
              </a:rPr>
              <a:t>pad</a:t>
            </a:r>
            <a:r>
              <a:rPr sz="1800" spc="-130" dirty="0">
                <a:latin typeface="Arial"/>
                <a:cs typeface="Arial"/>
              </a:rPr>
              <a:t> </a:t>
            </a:r>
            <a:r>
              <a:rPr sz="1800" dirty="0">
                <a:latin typeface="Arial"/>
                <a:cs typeface="Arial"/>
              </a:rPr>
              <a:t>1</a:t>
            </a:r>
            <a:endParaRPr sz="1800">
              <a:latin typeface="Arial"/>
              <a:cs typeface="Arial"/>
            </a:endParaRPr>
          </a:p>
        </p:txBody>
      </p:sp>
      <p:sp>
        <p:nvSpPr>
          <p:cNvPr id="25" name="object 25"/>
          <p:cNvSpPr txBox="1"/>
          <p:nvPr/>
        </p:nvSpPr>
        <p:spPr>
          <a:xfrm>
            <a:off x="6728725" y="2175138"/>
            <a:ext cx="1901825" cy="657860"/>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Arial"/>
                <a:cs typeface="Arial"/>
              </a:rPr>
              <a:t>Filter </a:t>
            </a:r>
            <a:r>
              <a:rPr sz="1400" dirty="0">
                <a:latin typeface="Arial"/>
                <a:cs typeface="Arial"/>
              </a:rPr>
              <a:t>moves 2 </a:t>
            </a:r>
            <a:r>
              <a:rPr sz="1400" spc="-5" dirty="0">
                <a:latin typeface="Arial"/>
                <a:cs typeface="Arial"/>
              </a:rPr>
              <a:t>pixels in  the </a:t>
            </a:r>
            <a:r>
              <a:rPr sz="1400" u="heavy" spc="-5" dirty="0">
                <a:uFill>
                  <a:solidFill>
                    <a:srgbClr val="000000"/>
                  </a:solidFill>
                </a:uFill>
                <a:latin typeface="Arial"/>
                <a:cs typeface="Arial"/>
              </a:rPr>
              <a:t>output</a:t>
            </a:r>
            <a:r>
              <a:rPr sz="1400" spc="-5" dirty="0">
                <a:latin typeface="Arial"/>
                <a:cs typeface="Arial"/>
              </a:rPr>
              <a:t> for every one  pixel in the</a:t>
            </a:r>
            <a:r>
              <a:rPr sz="1400" spc="-15" dirty="0">
                <a:latin typeface="Arial"/>
                <a:cs typeface="Arial"/>
              </a:rPr>
              <a:t> </a:t>
            </a:r>
            <a:r>
              <a:rPr sz="1400" u="heavy" spc="-5" dirty="0">
                <a:uFill>
                  <a:solidFill>
                    <a:srgbClr val="000000"/>
                  </a:solidFill>
                </a:uFill>
                <a:latin typeface="Arial"/>
                <a:cs typeface="Arial"/>
              </a:rPr>
              <a:t>input</a:t>
            </a:r>
            <a:endParaRPr sz="1400">
              <a:latin typeface="Arial"/>
              <a:cs typeface="Arial"/>
            </a:endParaRPr>
          </a:p>
        </p:txBody>
      </p:sp>
      <p:sp>
        <p:nvSpPr>
          <p:cNvPr id="26" name="object 26"/>
          <p:cNvSpPr txBox="1"/>
          <p:nvPr/>
        </p:nvSpPr>
        <p:spPr>
          <a:xfrm>
            <a:off x="6728725" y="3013338"/>
            <a:ext cx="2068195" cy="657860"/>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Arial"/>
                <a:cs typeface="Arial"/>
              </a:rPr>
              <a:t>Stride gives </a:t>
            </a:r>
            <a:r>
              <a:rPr sz="1400" dirty="0">
                <a:latin typeface="Arial"/>
                <a:cs typeface="Arial"/>
              </a:rPr>
              <a:t>ratio</a:t>
            </a:r>
            <a:r>
              <a:rPr sz="1400" spc="-90" dirty="0">
                <a:latin typeface="Arial"/>
                <a:cs typeface="Arial"/>
              </a:rPr>
              <a:t> </a:t>
            </a:r>
            <a:r>
              <a:rPr sz="1400" spc="-5" dirty="0">
                <a:latin typeface="Arial"/>
                <a:cs typeface="Arial"/>
              </a:rPr>
              <a:t>between  </a:t>
            </a:r>
            <a:r>
              <a:rPr sz="1400" dirty="0">
                <a:latin typeface="Arial"/>
                <a:cs typeface="Arial"/>
              </a:rPr>
              <a:t>movement </a:t>
            </a:r>
            <a:r>
              <a:rPr sz="1400" spc="-5" dirty="0">
                <a:latin typeface="Arial"/>
                <a:cs typeface="Arial"/>
              </a:rPr>
              <a:t>in output and  input</a:t>
            </a:r>
            <a:endParaRPr sz="1400">
              <a:latin typeface="Arial"/>
              <a:cs typeface="Arial"/>
            </a:endParaRPr>
          </a:p>
        </p:txBody>
      </p:sp>
      <p:sp>
        <p:nvSpPr>
          <p:cNvPr id="27" name="Footer Placeholder 26">
            <a:extLst>
              <a:ext uri="{FF2B5EF4-FFF2-40B4-BE49-F238E27FC236}">
                <a16:creationId xmlns:a16="http://schemas.microsoft.com/office/drawing/2014/main" id="{B3A129FA-46F0-4D8E-99EB-5A6A7D11A0B1}"/>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4C636-E844-594A-8CE1-67B5BF42596F}"/>
              </a:ext>
            </a:extLst>
          </p:cNvPr>
          <p:cNvSpPr>
            <a:spLocks noGrp="1"/>
          </p:cNvSpPr>
          <p:nvPr>
            <p:ph type="title"/>
          </p:nvPr>
        </p:nvSpPr>
        <p:spPr>
          <a:xfrm>
            <a:off x="628650" y="158428"/>
            <a:ext cx="7886700" cy="415498"/>
          </a:xfrm>
        </p:spPr>
        <p:txBody>
          <a:bodyPr>
            <a:normAutofit fontScale="90000"/>
          </a:bodyPr>
          <a:lstStyle/>
          <a:p>
            <a:r>
              <a:rPr lang="en-US"/>
              <a:t>Convolution operation on image</a:t>
            </a:r>
          </a:p>
        </p:txBody>
      </p:sp>
      <p:graphicFrame>
        <p:nvGraphicFramePr>
          <p:cNvPr id="4" name="Table 3">
            <a:extLst>
              <a:ext uri="{FF2B5EF4-FFF2-40B4-BE49-F238E27FC236}">
                <a16:creationId xmlns:a16="http://schemas.microsoft.com/office/drawing/2014/main" id="{F69E83C7-DF85-DC46-B42F-7DFB01F0945C}"/>
              </a:ext>
            </a:extLst>
          </p:cNvPr>
          <p:cNvGraphicFramePr>
            <a:graphicFrameLocks noGrp="1"/>
          </p:cNvGraphicFramePr>
          <p:nvPr>
            <p:extLst>
              <p:ext uri="{D42A27DB-BD31-4B8C-83A1-F6EECF244321}">
                <p14:modId xmlns:p14="http://schemas.microsoft.com/office/powerpoint/2010/main" val="660596067"/>
              </p:ext>
            </p:extLst>
          </p:nvPr>
        </p:nvGraphicFramePr>
        <p:xfrm>
          <a:off x="447675" y="971550"/>
          <a:ext cx="2877780" cy="2880360"/>
        </p:xfrm>
        <a:graphic>
          <a:graphicData uri="http://schemas.openxmlformats.org/drawingml/2006/table">
            <a:tbl>
              <a:tblPr firstRow="1" bandRow="1">
                <a:tableStyleId>{5C22544A-7EE6-4342-B048-85BDC9FD1C3A}</a:tableStyleId>
              </a:tblPr>
              <a:tblGrid>
                <a:gridCol w="479630">
                  <a:extLst>
                    <a:ext uri="{9D8B030D-6E8A-4147-A177-3AD203B41FA5}">
                      <a16:colId xmlns:a16="http://schemas.microsoft.com/office/drawing/2014/main" val="20000"/>
                    </a:ext>
                  </a:extLst>
                </a:gridCol>
                <a:gridCol w="479630">
                  <a:extLst>
                    <a:ext uri="{9D8B030D-6E8A-4147-A177-3AD203B41FA5}">
                      <a16:colId xmlns:a16="http://schemas.microsoft.com/office/drawing/2014/main" val="20001"/>
                    </a:ext>
                  </a:extLst>
                </a:gridCol>
                <a:gridCol w="479630">
                  <a:extLst>
                    <a:ext uri="{9D8B030D-6E8A-4147-A177-3AD203B41FA5}">
                      <a16:colId xmlns:a16="http://schemas.microsoft.com/office/drawing/2014/main" val="20002"/>
                    </a:ext>
                  </a:extLst>
                </a:gridCol>
                <a:gridCol w="479630">
                  <a:extLst>
                    <a:ext uri="{9D8B030D-6E8A-4147-A177-3AD203B41FA5}">
                      <a16:colId xmlns:a16="http://schemas.microsoft.com/office/drawing/2014/main" val="20003"/>
                    </a:ext>
                  </a:extLst>
                </a:gridCol>
                <a:gridCol w="479630">
                  <a:extLst>
                    <a:ext uri="{9D8B030D-6E8A-4147-A177-3AD203B41FA5}">
                      <a16:colId xmlns:a16="http://schemas.microsoft.com/office/drawing/2014/main" val="20004"/>
                    </a:ext>
                  </a:extLst>
                </a:gridCol>
                <a:gridCol w="479630">
                  <a:extLst>
                    <a:ext uri="{9D8B030D-6E8A-4147-A177-3AD203B41FA5}">
                      <a16:colId xmlns:a16="http://schemas.microsoft.com/office/drawing/2014/main" val="20005"/>
                    </a:ext>
                  </a:extLst>
                </a:gridCol>
              </a:tblGrid>
              <a:tr h="480060">
                <a:tc>
                  <a:txBody>
                    <a:bodyPr/>
                    <a:lstStyle/>
                    <a:p>
                      <a:pPr algn="ctr"/>
                      <a:r>
                        <a:rPr lang="en-US" sz="2700" b="0" dirty="0">
                          <a:solidFill>
                            <a:schemeClr val="tx1"/>
                          </a:solidFill>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80060">
                <a:tc>
                  <a:txBody>
                    <a:bodyPr/>
                    <a:lstStyle/>
                    <a:p>
                      <a:pPr algn="ctr"/>
                      <a:r>
                        <a:rPr lang="en-US" sz="27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9</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80060">
                <a:tc>
                  <a:txBody>
                    <a:bodyPr/>
                    <a:lstStyle/>
                    <a:p>
                      <a:pPr algn="ctr"/>
                      <a:r>
                        <a:rPr lang="en-US" sz="2700" b="0" dirty="0">
                          <a:solidFill>
                            <a:schemeClr val="tx1"/>
                          </a:solidFill>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80060">
                <a:tc>
                  <a:txBody>
                    <a:bodyPr/>
                    <a:lstStyle/>
                    <a:p>
                      <a:pPr algn="ctr"/>
                      <a:r>
                        <a:rPr lang="en-US" sz="2700" b="0" dirty="0">
                          <a:solidFill>
                            <a:schemeClr val="tx1"/>
                          </a:solidFill>
                        </a:rPr>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80060">
                <a:tc>
                  <a:txBody>
                    <a:bodyPr/>
                    <a:lstStyle/>
                    <a:p>
                      <a:pPr algn="ctr"/>
                      <a:r>
                        <a:rPr lang="en-US" sz="2700" b="0" dirty="0">
                          <a:solidFill>
                            <a:schemeClr val="tx1"/>
                          </a:solidFill>
                        </a:rPr>
                        <a:t>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80060">
                <a:tc>
                  <a:txBody>
                    <a:bodyPr/>
                    <a:lstStyle/>
                    <a:p>
                      <a:pPr algn="ctr"/>
                      <a:r>
                        <a:rPr lang="en-US" sz="2700" b="0" dirty="0">
                          <a:solidFill>
                            <a:schemeClr val="tx1"/>
                          </a:solidFill>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9</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5" name="TextBox 4">
            <a:extLst>
              <a:ext uri="{FF2B5EF4-FFF2-40B4-BE49-F238E27FC236}">
                <a16:creationId xmlns:a16="http://schemas.microsoft.com/office/drawing/2014/main" id="{9A4E33AA-CFE2-9C45-AE44-10361B8B35F7}"/>
              </a:ext>
            </a:extLst>
          </p:cNvPr>
          <p:cNvSpPr txBox="1"/>
          <p:nvPr/>
        </p:nvSpPr>
        <p:spPr>
          <a:xfrm>
            <a:off x="1599708" y="3975742"/>
            <a:ext cx="574196" cy="415498"/>
          </a:xfrm>
          <a:prstGeom prst="rect">
            <a:avLst/>
          </a:prstGeom>
          <a:noFill/>
        </p:spPr>
        <p:txBody>
          <a:bodyPr wrap="none" rtlCol="0">
            <a:spAutoFit/>
          </a:bodyPr>
          <a:lstStyle/>
          <a:p>
            <a:r>
              <a:rPr lang="en-US" sz="2100"/>
              <a:t>6x6</a:t>
            </a:r>
          </a:p>
        </p:txBody>
      </p:sp>
      <p:graphicFrame>
        <p:nvGraphicFramePr>
          <p:cNvPr id="7" name="Table 6">
            <a:extLst>
              <a:ext uri="{FF2B5EF4-FFF2-40B4-BE49-F238E27FC236}">
                <a16:creationId xmlns:a16="http://schemas.microsoft.com/office/drawing/2014/main" id="{EFC19D19-E5EA-CB4B-8299-2C8BF0EE94E4}"/>
              </a:ext>
            </a:extLst>
          </p:cNvPr>
          <p:cNvGraphicFramePr>
            <a:graphicFrameLocks noGrp="1"/>
          </p:cNvGraphicFramePr>
          <p:nvPr>
            <p:extLst>
              <p:ext uri="{D42A27DB-BD31-4B8C-83A1-F6EECF244321}">
                <p14:modId xmlns:p14="http://schemas.microsoft.com/office/powerpoint/2010/main" val="3413219094"/>
              </p:ext>
            </p:extLst>
          </p:nvPr>
        </p:nvGraphicFramePr>
        <p:xfrm>
          <a:off x="4114800" y="1738204"/>
          <a:ext cx="1454919" cy="1438731"/>
        </p:xfrm>
        <a:graphic>
          <a:graphicData uri="http://schemas.openxmlformats.org/drawingml/2006/table">
            <a:tbl>
              <a:tblPr firstRow="1" bandRow="1">
                <a:tableStyleId>{5C22544A-7EE6-4342-B048-85BDC9FD1C3A}</a:tableStyleId>
              </a:tblPr>
              <a:tblGrid>
                <a:gridCol w="484973">
                  <a:extLst>
                    <a:ext uri="{9D8B030D-6E8A-4147-A177-3AD203B41FA5}">
                      <a16:colId xmlns:a16="http://schemas.microsoft.com/office/drawing/2014/main" val="20000"/>
                    </a:ext>
                  </a:extLst>
                </a:gridCol>
                <a:gridCol w="484973">
                  <a:extLst>
                    <a:ext uri="{9D8B030D-6E8A-4147-A177-3AD203B41FA5}">
                      <a16:colId xmlns:a16="http://schemas.microsoft.com/office/drawing/2014/main" val="20001"/>
                    </a:ext>
                  </a:extLst>
                </a:gridCol>
                <a:gridCol w="484973">
                  <a:extLst>
                    <a:ext uri="{9D8B030D-6E8A-4147-A177-3AD203B41FA5}">
                      <a16:colId xmlns:a16="http://schemas.microsoft.com/office/drawing/2014/main" val="20002"/>
                    </a:ext>
                  </a:extLst>
                </a:gridCol>
              </a:tblGrid>
              <a:tr h="470297">
                <a:tc>
                  <a:txBody>
                    <a:bodyPr/>
                    <a:lstStyle/>
                    <a:p>
                      <a:pPr algn="ctr"/>
                      <a:r>
                        <a:rPr lang="en-US" sz="24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76755">
                <a:tc>
                  <a:txBody>
                    <a:bodyPr/>
                    <a:lstStyle/>
                    <a:p>
                      <a:pPr algn="ctr"/>
                      <a:r>
                        <a:rPr lang="en-US" sz="24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 </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91679">
                <a:tc>
                  <a:txBody>
                    <a:bodyPr/>
                    <a:lstStyle/>
                    <a:p>
                      <a:pPr algn="ctr"/>
                      <a:r>
                        <a:rPr lang="en-US" sz="24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8" name="TextBox 7">
            <a:extLst>
              <a:ext uri="{FF2B5EF4-FFF2-40B4-BE49-F238E27FC236}">
                <a16:creationId xmlns:a16="http://schemas.microsoft.com/office/drawing/2014/main" id="{D5ADFCEC-32DC-C547-9F01-8D94D8F11DDC}"/>
              </a:ext>
            </a:extLst>
          </p:cNvPr>
          <p:cNvSpPr txBox="1"/>
          <p:nvPr/>
        </p:nvSpPr>
        <p:spPr>
          <a:xfrm>
            <a:off x="4555402" y="3975742"/>
            <a:ext cx="574196" cy="415498"/>
          </a:xfrm>
          <a:prstGeom prst="rect">
            <a:avLst/>
          </a:prstGeom>
          <a:noFill/>
        </p:spPr>
        <p:txBody>
          <a:bodyPr wrap="none" rtlCol="0">
            <a:spAutoFit/>
          </a:bodyPr>
          <a:lstStyle/>
          <a:p>
            <a:r>
              <a:rPr lang="en-US" sz="2100"/>
              <a:t>3x3</a:t>
            </a:r>
          </a:p>
        </p:txBody>
      </p:sp>
      <p:sp>
        <p:nvSpPr>
          <p:cNvPr id="9" name="TextBox 8">
            <a:extLst>
              <a:ext uri="{FF2B5EF4-FFF2-40B4-BE49-F238E27FC236}">
                <a16:creationId xmlns:a16="http://schemas.microsoft.com/office/drawing/2014/main" id="{62EC141C-C698-B742-861D-893FA8C8F96E}"/>
              </a:ext>
            </a:extLst>
          </p:cNvPr>
          <p:cNvSpPr txBox="1"/>
          <p:nvPr/>
        </p:nvSpPr>
        <p:spPr>
          <a:xfrm>
            <a:off x="1144054" y="567147"/>
            <a:ext cx="1383520" cy="300082"/>
          </a:xfrm>
          <a:prstGeom prst="rect">
            <a:avLst/>
          </a:prstGeom>
          <a:noFill/>
        </p:spPr>
        <p:txBody>
          <a:bodyPr wrap="none" rtlCol="0">
            <a:spAutoFit/>
          </a:bodyPr>
          <a:lstStyle/>
          <a:p>
            <a:r>
              <a:rPr lang="en-US" sz="1350" b="1"/>
              <a:t>Gray scale image</a:t>
            </a:r>
          </a:p>
        </p:txBody>
      </p:sp>
      <p:sp>
        <p:nvSpPr>
          <p:cNvPr id="10" name="TextBox 9">
            <a:extLst>
              <a:ext uri="{FF2B5EF4-FFF2-40B4-BE49-F238E27FC236}">
                <a16:creationId xmlns:a16="http://schemas.microsoft.com/office/drawing/2014/main" id="{3750AB48-FA72-1648-9705-4DCC9E9883FD}"/>
              </a:ext>
            </a:extLst>
          </p:cNvPr>
          <p:cNvSpPr txBox="1"/>
          <p:nvPr/>
        </p:nvSpPr>
        <p:spPr>
          <a:xfrm>
            <a:off x="4580648" y="1324290"/>
            <a:ext cx="556050" cy="300082"/>
          </a:xfrm>
          <a:prstGeom prst="rect">
            <a:avLst/>
          </a:prstGeom>
          <a:noFill/>
        </p:spPr>
        <p:txBody>
          <a:bodyPr wrap="none" rtlCol="0">
            <a:spAutoFit/>
          </a:bodyPr>
          <a:lstStyle/>
          <a:p>
            <a:r>
              <a:rPr lang="en-US" sz="1350" b="1"/>
              <a:t>Filter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C73B2C0-B155-FE4D-AFDA-61DF49395172}"/>
                  </a:ext>
                </a:extLst>
              </p:cNvPr>
              <p:cNvSpPr txBox="1"/>
              <p:nvPr/>
            </p:nvSpPr>
            <p:spPr>
              <a:xfrm>
                <a:off x="3543878" y="2217673"/>
                <a:ext cx="385042"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tx1"/>
                          </a:solidFill>
                          <a:latin typeface="Cambria Math" panose="02040503050406030204" pitchFamily="18" charset="0"/>
                          <a:ea typeface="Cambria Math" panose="02040503050406030204" pitchFamily="18" charset="0"/>
                        </a:rPr>
                        <m:t>⋆</m:t>
                      </m:r>
                    </m:oMath>
                  </m:oMathPara>
                </a14:m>
                <a:endParaRPr lang="en-US" sz="2100">
                  <a:solidFill>
                    <a:schemeClr val="tx1"/>
                  </a:solidFill>
                </a:endParaRPr>
              </a:p>
            </p:txBody>
          </p:sp>
        </mc:Choice>
        <mc:Fallback xmlns="">
          <p:sp>
            <p:nvSpPr>
              <p:cNvPr id="11" name="TextBox 10">
                <a:extLst>
                  <a:ext uri="{FF2B5EF4-FFF2-40B4-BE49-F238E27FC236}">
                    <a16:creationId xmlns:a16="http://schemas.microsoft.com/office/drawing/2014/main" id="{6C73B2C0-B155-FE4D-AFDA-61DF49395172}"/>
                  </a:ext>
                </a:extLst>
              </p:cNvPr>
              <p:cNvSpPr txBox="1">
                <a:spLocks noRot="1" noChangeAspect="1" noMove="1" noResize="1" noEditPoints="1" noAdjustHandles="1" noChangeArrowheads="1" noChangeShapeType="1" noTextEdit="1"/>
              </p:cNvSpPr>
              <p:nvPr/>
            </p:nvSpPr>
            <p:spPr>
              <a:xfrm>
                <a:off x="3543878" y="2217673"/>
                <a:ext cx="385042" cy="415498"/>
              </a:xfrm>
              <a:prstGeom prst="rect">
                <a:avLst/>
              </a:prstGeom>
              <a:blipFill>
                <a:blip r:embed="rId2"/>
                <a:stretch>
                  <a:fillRect/>
                </a:stretch>
              </a:blipFill>
            </p:spPr>
            <p:txBody>
              <a:bodyPr/>
              <a:lstStyle/>
              <a:p>
                <a:r>
                  <a:rPr lang="en-US">
                    <a:noFill/>
                  </a:rPr>
                  <a:t> </a:t>
                </a:r>
              </a:p>
            </p:txBody>
          </p:sp>
        </mc:Fallback>
      </mc:AlternateContent>
      <p:graphicFrame>
        <p:nvGraphicFramePr>
          <p:cNvPr id="12" name="Table 11">
            <a:extLst>
              <a:ext uri="{FF2B5EF4-FFF2-40B4-BE49-F238E27FC236}">
                <a16:creationId xmlns:a16="http://schemas.microsoft.com/office/drawing/2014/main" id="{7C4C103A-155D-394C-B96F-943EA526C028}"/>
              </a:ext>
            </a:extLst>
          </p:cNvPr>
          <p:cNvGraphicFramePr>
            <a:graphicFrameLocks noGrp="1"/>
          </p:cNvGraphicFramePr>
          <p:nvPr>
            <p:extLst>
              <p:ext uri="{D42A27DB-BD31-4B8C-83A1-F6EECF244321}">
                <p14:modId xmlns:p14="http://schemas.microsoft.com/office/powerpoint/2010/main" val="2930523113"/>
              </p:ext>
            </p:extLst>
          </p:nvPr>
        </p:nvGraphicFramePr>
        <p:xfrm>
          <a:off x="6915150" y="1519099"/>
          <a:ext cx="1935948" cy="1917220"/>
        </p:xfrm>
        <a:graphic>
          <a:graphicData uri="http://schemas.openxmlformats.org/drawingml/2006/table">
            <a:tbl>
              <a:tblPr firstRow="1" bandRow="1">
                <a:tableStyleId>{5C22544A-7EE6-4342-B048-85BDC9FD1C3A}</a:tableStyleId>
              </a:tblPr>
              <a:tblGrid>
                <a:gridCol w="483987">
                  <a:extLst>
                    <a:ext uri="{9D8B030D-6E8A-4147-A177-3AD203B41FA5}">
                      <a16:colId xmlns:a16="http://schemas.microsoft.com/office/drawing/2014/main" val="20000"/>
                    </a:ext>
                  </a:extLst>
                </a:gridCol>
                <a:gridCol w="483987">
                  <a:extLst>
                    <a:ext uri="{9D8B030D-6E8A-4147-A177-3AD203B41FA5}">
                      <a16:colId xmlns:a16="http://schemas.microsoft.com/office/drawing/2014/main" val="20001"/>
                    </a:ext>
                  </a:extLst>
                </a:gridCol>
                <a:gridCol w="483987">
                  <a:extLst>
                    <a:ext uri="{9D8B030D-6E8A-4147-A177-3AD203B41FA5}">
                      <a16:colId xmlns:a16="http://schemas.microsoft.com/office/drawing/2014/main" val="20002"/>
                    </a:ext>
                  </a:extLst>
                </a:gridCol>
                <a:gridCol w="483987">
                  <a:extLst>
                    <a:ext uri="{9D8B030D-6E8A-4147-A177-3AD203B41FA5}">
                      <a16:colId xmlns:a16="http://schemas.microsoft.com/office/drawing/2014/main" val="20003"/>
                    </a:ext>
                  </a:extLst>
                </a:gridCol>
              </a:tblGrid>
              <a:tr h="479305">
                <a:tc>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79305">
                <a:tc>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79305">
                <a:tc>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79305">
                <a:tc>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13" name="TextBox 12">
            <a:extLst>
              <a:ext uri="{FF2B5EF4-FFF2-40B4-BE49-F238E27FC236}">
                <a16:creationId xmlns:a16="http://schemas.microsoft.com/office/drawing/2014/main" id="{F1C7CAB0-6CCB-8149-8235-D8CBB2164137}"/>
              </a:ext>
            </a:extLst>
          </p:cNvPr>
          <p:cNvSpPr txBox="1"/>
          <p:nvPr/>
        </p:nvSpPr>
        <p:spPr>
          <a:xfrm>
            <a:off x="7554187" y="1110992"/>
            <a:ext cx="699230" cy="300082"/>
          </a:xfrm>
          <a:prstGeom prst="rect">
            <a:avLst/>
          </a:prstGeom>
          <a:noFill/>
        </p:spPr>
        <p:txBody>
          <a:bodyPr wrap="none" rtlCol="0">
            <a:spAutoFit/>
          </a:bodyPr>
          <a:lstStyle/>
          <a:p>
            <a:r>
              <a:rPr lang="en-US" sz="1350" b="1"/>
              <a:t>Output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9F847BC-6590-644E-80C8-1E036A35D18E}"/>
                  </a:ext>
                </a:extLst>
              </p:cNvPr>
              <p:cNvSpPr txBox="1"/>
              <p:nvPr/>
            </p:nvSpPr>
            <p:spPr>
              <a:xfrm>
                <a:off x="6066184" y="2215522"/>
                <a:ext cx="447558"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vi-VN" sz="2100" i="1" smtClean="0">
                          <a:solidFill>
                            <a:schemeClr val="tx1"/>
                          </a:solidFill>
                          <a:latin typeface="Cambria Math" panose="02040503050406030204" pitchFamily="18" charset="0"/>
                          <a:ea typeface="Cambria Math" panose="02040503050406030204" pitchFamily="18" charset="0"/>
                        </a:rPr>
                        <m:t>=</m:t>
                      </m:r>
                    </m:oMath>
                  </m:oMathPara>
                </a14:m>
                <a:endParaRPr lang="en-US" sz="2100">
                  <a:solidFill>
                    <a:schemeClr val="tx1"/>
                  </a:solidFill>
                </a:endParaRPr>
              </a:p>
            </p:txBody>
          </p:sp>
        </mc:Choice>
        <mc:Fallback xmlns="">
          <p:sp>
            <p:nvSpPr>
              <p:cNvPr id="14" name="TextBox 13">
                <a:extLst>
                  <a:ext uri="{FF2B5EF4-FFF2-40B4-BE49-F238E27FC236}">
                    <a16:creationId xmlns:a16="http://schemas.microsoft.com/office/drawing/2014/main" id="{B9F847BC-6590-644E-80C8-1E036A35D18E}"/>
                  </a:ext>
                </a:extLst>
              </p:cNvPr>
              <p:cNvSpPr txBox="1">
                <a:spLocks noRot="1" noChangeAspect="1" noMove="1" noResize="1" noEditPoints="1" noAdjustHandles="1" noChangeArrowheads="1" noChangeShapeType="1" noTextEdit="1"/>
              </p:cNvSpPr>
              <p:nvPr/>
            </p:nvSpPr>
            <p:spPr>
              <a:xfrm>
                <a:off x="6066184" y="2215522"/>
                <a:ext cx="447558" cy="415498"/>
              </a:xfrm>
              <a:prstGeom prst="rect">
                <a:avLst/>
              </a:prstGeom>
              <a:blipFill>
                <a:blip r:embed="rId3"/>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7CE6740F-51E8-674D-81F9-94E64E18C4A4}"/>
              </a:ext>
            </a:extLst>
          </p:cNvPr>
          <p:cNvSpPr txBox="1"/>
          <p:nvPr/>
        </p:nvSpPr>
        <p:spPr>
          <a:xfrm>
            <a:off x="7692072" y="3892188"/>
            <a:ext cx="574196" cy="415498"/>
          </a:xfrm>
          <a:prstGeom prst="rect">
            <a:avLst/>
          </a:prstGeom>
          <a:noFill/>
        </p:spPr>
        <p:txBody>
          <a:bodyPr wrap="none" rtlCol="0">
            <a:spAutoFit/>
          </a:bodyPr>
          <a:lstStyle/>
          <a:p>
            <a:r>
              <a:rPr lang="en-US" sz="2100"/>
              <a:t>4x4</a:t>
            </a:r>
          </a:p>
        </p:txBody>
      </p:sp>
      <p:sp>
        <p:nvSpPr>
          <p:cNvPr id="3" name="Footer Placeholder 2">
            <a:extLst>
              <a:ext uri="{FF2B5EF4-FFF2-40B4-BE49-F238E27FC236}">
                <a16:creationId xmlns:a16="http://schemas.microsoft.com/office/drawing/2014/main" id="{6650C631-C01A-4D8E-A3CD-587C6E727BA4}"/>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121469911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1940187" y="2412012"/>
          <a:ext cx="765810" cy="784798"/>
        </p:xfrm>
        <a:graphic>
          <a:graphicData uri="http://schemas.openxmlformats.org/drawingml/2006/table">
            <a:tbl>
              <a:tblPr firstRow="1" bandRow="1">
                <a:tableStyleId>{2D5ABB26-0587-4C30-8999-92F81FD0307C}</a:tableStyleId>
              </a:tblPr>
              <a:tblGrid>
                <a:gridCol w="382905">
                  <a:extLst>
                    <a:ext uri="{9D8B030D-6E8A-4147-A177-3AD203B41FA5}">
                      <a16:colId xmlns:a16="http://schemas.microsoft.com/office/drawing/2014/main" val="20000"/>
                    </a:ext>
                  </a:extLst>
                </a:gridCol>
                <a:gridCol w="382905">
                  <a:extLst>
                    <a:ext uri="{9D8B030D-6E8A-4147-A177-3AD203B41FA5}">
                      <a16:colId xmlns:a16="http://schemas.microsoft.com/office/drawing/2014/main" val="20001"/>
                    </a:ext>
                  </a:extLst>
                </a:gridCol>
              </a:tblGrid>
              <a:tr h="392399">
                <a:tc>
                  <a:txBody>
                    <a:bodyPr/>
                    <a:lstStyle/>
                    <a:p>
                      <a:pPr>
                        <a:lnSpc>
                          <a:spcPct val="100000"/>
                        </a:lnSpc>
                      </a:pPr>
                      <a:endParaRPr sz="17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4CCCC"/>
                    </a:solidFill>
                  </a:tcPr>
                </a:tc>
                <a:tc>
                  <a:txBody>
                    <a:bodyPr/>
                    <a:lstStyle/>
                    <a:p>
                      <a:pPr>
                        <a:lnSpc>
                          <a:spcPct val="100000"/>
                        </a:lnSpc>
                      </a:pPr>
                      <a:endParaRPr sz="17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C9DAF7"/>
                    </a:solidFill>
                  </a:tcPr>
                </a:tc>
                <a:extLst>
                  <a:ext uri="{0D108BD9-81ED-4DB2-BD59-A6C34878D82A}">
                    <a16:rowId xmlns:a16="http://schemas.microsoft.com/office/drawing/2014/main" val="10000"/>
                  </a:ext>
                </a:extLst>
              </a:tr>
              <a:tr h="392399">
                <a:tc>
                  <a:txBody>
                    <a:bodyPr/>
                    <a:lstStyle/>
                    <a:p>
                      <a:pPr>
                        <a:lnSpc>
                          <a:spcPct val="100000"/>
                        </a:lnSpc>
                      </a:pPr>
                      <a:endParaRPr sz="17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7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bl>
          </a:graphicData>
        </a:graphic>
      </p:graphicFrame>
      <p:sp>
        <p:nvSpPr>
          <p:cNvPr id="3" name="object 3"/>
          <p:cNvSpPr txBox="1"/>
          <p:nvPr/>
        </p:nvSpPr>
        <p:spPr>
          <a:xfrm>
            <a:off x="1875490" y="3710113"/>
            <a:ext cx="902969"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Input: </a:t>
            </a:r>
            <a:r>
              <a:rPr sz="1400" dirty="0">
                <a:latin typeface="Arial"/>
                <a:cs typeface="Arial"/>
              </a:rPr>
              <a:t>2 x</a:t>
            </a:r>
            <a:r>
              <a:rPr sz="1400" spc="-100" dirty="0">
                <a:latin typeface="Arial"/>
                <a:cs typeface="Arial"/>
              </a:rPr>
              <a:t> </a:t>
            </a:r>
            <a:r>
              <a:rPr sz="1400" dirty="0">
                <a:latin typeface="Arial"/>
                <a:cs typeface="Arial"/>
              </a:rPr>
              <a:t>2</a:t>
            </a:r>
            <a:endParaRPr sz="1400">
              <a:latin typeface="Arial"/>
              <a:cs typeface="Arial"/>
            </a:endParaRPr>
          </a:p>
        </p:txBody>
      </p:sp>
      <p:sp>
        <p:nvSpPr>
          <p:cNvPr id="4" name="object 4"/>
          <p:cNvSpPr txBox="1"/>
          <p:nvPr/>
        </p:nvSpPr>
        <p:spPr>
          <a:xfrm>
            <a:off x="5171879" y="3710113"/>
            <a:ext cx="104140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Output: </a:t>
            </a:r>
            <a:r>
              <a:rPr sz="1400" dirty="0">
                <a:latin typeface="Arial"/>
                <a:cs typeface="Arial"/>
              </a:rPr>
              <a:t>4 x</a:t>
            </a:r>
            <a:r>
              <a:rPr sz="1400" spc="-100" dirty="0">
                <a:latin typeface="Arial"/>
                <a:cs typeface="Arial"/>
              </a:rPr>
              <a:t> </a:t>
            </a:r>
            <a:r>
              <a:rPr sz="1400" dirty="0">
                <a:latin typeface="Arial"/>
                <a:cs typeface="Arial"/>
              </a:rPr>
              <a:t>4</a:t>
            </a:r>
            <a:endParaRPr sz="1400">
              <a:latin typeface="Arial"/>
              <a:cs typeface="Arial"/>
            </a:endParaRPr>
          </a:p>
        </p:txBody>
      </p:sp>
      <p:sp>
        <p:nvSpPr>
          <p:cNvPr id="5" name="object 5"/>
          <p:cNvSpPr/>
          <p:nvPr/>
        </p:nvSpPr>
        <p:spPr>
          <a:xfrm>
            <a:off x="4927600" y="2051374"/>
            <a:ext cx="0" cy="1579245"/>
          </a:xfrm>
          <a:custGeom>
            <a:avLst/>
            <a:gdLst/>
            <a:ahLst/>
            <a:cxnLst/>
            <a:rect l="l" t="t" r="r" b="b"/>
            <a:pathLst>
              <a:path h="1579245">
                <a:moveTo>
                  <a:pt x="0" y="0"/>
                </a:moveTo>
                <a:lnTo>
                  <a:pt x="0" y="1579099"/>
                </a:lnTo>
              </a:path>
            </a:pathLst>
          </a:custGeom>
          <a:ln w="9524">
            <a:solidFill>
              <a:srgbClr val="9E9E9E"/>
            </a:solidFill>
          </a:ln>
        </p:spPr>
        <p:txBody>
          <a:bodyPr wrap="square" lIns="0" tIns="0" rIns="0" bIns="0" rtlCol="0"/>
          <a:lstStyle/>
          <a:p>
            <a:endParaRPr/>
          </a:p>
        </p:txBody>
      </p:sp>
      <p:sp>
        <p:nvSpPr>
          <p:cNvPr id="6" name="object 6"/>
          <p:cNvSpPr/>
          <p:nvPr/>
        </p:nvSpPr>
        <p:spPr>
          <a:xfrm>
            <a:off x="5310449" y="2051374"/>
            <a:ext cx="0" cy="1579245"/>
          </a:xfrm>
          <a:custGeom>
            <a:avLst/>
            <a:gdLst/>
            <a:ahLst/>
            <a:cxnLst/>
            <a:rect l="l" t="t" r="r" b="b"/>
            <a:pathLst>
              <a:path h="1579245">
                <a:moveTo>
                  <a:pt x="0" y="0"/>
                </a:moveTo>
                <a:lnTo>
                  <a:pt x="0" y="1579099"/>
                </a:lnTo>
              </a:path>
            </a:pathLst>
          </a:custGeom>
          <a:ln w="9524">
            <a:solidFill>
              <a:srgbClr val="9E9E9E"/>
            </a:solidFill>
          </a:ln>
        </p:spPr>
        <p:txBody>
          <a:bodyPr wrap="square" lIns="0" tIns="0" rIns="0" bIns="0" rtlCol="0"/>
          <a:lstStyle/>
          <a:p>
            <a:endParaRPr/>
          </a:p>
        </p:txBody>
      </p:sp>
      <p:sp>
        <p:nvSpPr>
          <p:cNvPr id="7" name="object 7"/>
          <p:cNvSpPr/>
          <p:nvPr/>
        </p:nvSpPr>
        <p:spPr>
          <a:xfrm>
            <a:off x="5693300" y="2051374"/>
            <a:ext cx="0" cy="1579245"/>
          </a:xfrm>
          <a:custGeom>
            <a:avLst/>
            <a:gdLst/>
            <a:ahLst/>
            <a:cxnLst/>
            <a:rect l="l" t="t" r="r" b="b"/>
            <a:pathLst>
              <a:path h="1579245">
                <a:moveTo>
                  <a:pt x="0" y="0"/>
                </a:moveTo>
                <a:lnTo>
                  <a:pt x="0" y="1579099"/>
                </a:lnTo>
              </a:path>
            </a:pathLst>
          </a:custGeom>
          <a:ln w="9524">
            <a:solidFill>
              <a:srgbClr val="9E9E9E"/>
            </a:solidFill>
          </a:ln>
        </p:spPr>
        <p:txBody>
          <a:bodyPr wrap="square" lIns="0" tIns="0" rIns="0" bIns="0" rtlCol="0"/>
          <a:lstStyle/>
          <a:p>
            <a:endParaRPr/>
          </a:p>
        </p:txBody>
      </p:sp>
      <p:sp>
        <p:nvSpPr>
          <p:cNvPr id="8" name="object 8"/>
          <p:cNvSpPr/>
          <p:nvPr/>
        </p:nvSpPr>
        <p:spPr>
          <a:xfrm>
            <a:off x="6076150" y="2051374"/>
            <a:ext cx="0" cy="1579245"/>
          </a:xfrm>
          <a:custGeom>
            <a:avLst/>
            <a:gdLst/>
            <a:ahLst/>
            <a:cxnLst/>
            <a:rect l="l" t="t" r="r" b="b"/>
            <a:pathLst>
              <a:path h="1579245">
                <a:moveTo>
                  <a:pt x="0" y="0"/>
                </a:moveTo>
                <a:lnTo>
                  <a:pt x="0" y="1579099"/>
                </a:lnTo>
              </a:path>
            </a:pathLst>
          </a:custGeom>
          <a:ln w="9524">
            <a:solidFill>
              <a:srgbClr val="9E9E9E"/>
            </a:solidFill>
          </a:ln>
        </p:spPr>
        <p:txBody>
          <a:bodyPr wrap="square" lIns="0" tIns="0" rIns="0" bIns="0" rtlCol="0"/>
          <a:lstStyle/>
          <a:p>
            <a:endParaRPr/>
          </a:p>
        </p:txBody>
      </p:sp>
      <p:sp>
        <p:nvSpPr>
          <p:cNvPr id="9" name="object 9"/>
          <p:cNvSpPr/>
          <p:nvPr/>
        </p:nvSpPr>
        <p:spPr>
          <a:xfrm>
            <a:off x="6458999" y="2051374"/>
            <a:ext cx="0" cy="1579245"/>
          </a:xfrm>
          <a:custGeom>
            <a:avLst/>
            <a:gdLst/>
            <a:ahLst/>
            <a:cxnLst/>
            <a:rect l="l" t="t" r="r" b="b"/>
            <a:pathLst>
              <a:path h="1579245">
                <a:moveTo>
                  <a:pt x="0" y="0"/>
                </a:moveTo>
                <a:lnTo>
                  <a:pt x="0" y="1579099"/>
                </a:lnTo>
              </a:path>
            </a:pathLst>
          </a:custGeom>
          <a:ln w="9524">
            <a:solidFill>
              <a:srgbClr val="9E9E9E"/>
            </a:solidFill>
          </a:ln>
        </p:spPr>
        <p:txBody>
          <a:bodyPr wrap="square" lIns="0" tIns="0" rIns="0" bIns="0" rtlCol="0"/>
          <a:lstStyle/>
          <a:p>
            <a:endParaRPr/>
          </a:p>
        </p:txBody>
      </p:sp>
      <p:sp>
        <p:nvSpPr>
          <p:cNvPr id="10" name="object 10"/>
          <p:cNvSpPr/>
          <p:nvPr/>
        </p:nvSpPr>
        <p:spPr>
          <a:xfrm>
            <a:off x="4922849" y="2056125"/>
            <a:ext cx="1541145" cy="0"/>
          </a:xfrm>
          <a:custGeom>
            <a:avLst/>
            <a:gdLst/>
            <a:ahLst/>
            <a:cxnLst/>
            <a:rect l="l" t="t" r="r" b="b"/>
            <a:pathLst>
              <a:path w="1541145">
                <a:moveTo>
                  <a:pt x="0" y="0"/>
                </a:moveTo>
                <a:lnTo>
                  <a:pt x="1540899" y="0"/>
                </a:lnTo>
              </a:path>
            </a:pathLst>
          </a:custGeom>
          <a:ln w="9524">
            <a:solidFill>
              <a:srgbClr val="9E9E9E"/>
            </a:solidFill>
          </a:ln>
        </p:spPr>
        <p:txBody>
          <a:bodyPr wrap="square" lIns="0" tIns="0" rIns="0" bIns="0" rtlCol="0"/>
          <a:lstStyle/>
          <a:p>
            <a:endParaRPr/>
          </a:p>
        </p:txBody>
      </p:sp>
      <p:sp>
        <p:nvSpPr>
          <p:cNvPr id="11" name="object 11"/>
          <p:cNvSpPr/>
          <p:nvPr/>
        </p:nvSpPr>
        <p:spPr>
          <a:xfrm>
            <a:off x="4922849" y="2448524"/>
            <a:ext cx="1541145" cy="0"/>
          </a:xfrm>
          <a:custGeom>
            <a:avLst/>
            <a:gdLst/>
            <a:ahLst/>
            <a:cxnLst/>
            <a:rect l="l" t="t" r="r" b="b"/>
            <a:pathLst>
              <a:path w="1541145">
                <a:moveTo>
                  <a:pt x="0" y="0"/>
                </a:moveTo>
                <a:lnTo>
                  <a:pt x="1540899" y="0"/>
                </a:lnTo>
              </a:path>
            </a:pathLst>
          </a:custGeom>
          <a:ln w="9524">
            <a:solidFill>
              <a:srgbClr val="9E9E9E"/>
            </a:solidFill>
          </a:ln>
        </p:spPr>
        <p:txBody>
          <a:bodyPr wrap="square" lIns="0" tIns="0" rIns="0" bIns="0" rtlCol="0"/>
          <a:lstStyle/>
          <a:p>
            <a:endParaRPr/>
          </a:p>
        </p:txBody>
      </p:sp>
      <p:sp>
        <p:nvSpPr>
          <p:cNvPr id="12" name="object 12"/>
          <p:cNvSpPr/>
          <p:nvPr/>
        </p:nvSpPr>
        <p:spPr>
          <a:xfrm>
            <a:off x="4922849" y="2840925"/>
            <a:ext cx="1541145" cy="0"/>
          </a:xfrm>
          <a:custGeom>
            <a:avLst/>
            <a:gdLst/>
            <a:ahLst/>
            <a:cxnLst/>
            <a:rect l="l" t="t" r="r" b="b"/>
            <a:pathLst>
              <a:path w="1541145">
                <a:moveTo>
                  <a:pt x="0" y="0"/>
                </a:moveTo>
                <a:lnTo>
                  <a:pt x="1540899" y="0"/>
                </a:lnTo>
              </a:path>
            </a:pathLst>
          </a:custGeom>
          <a:ln w="9524">
            <a:solidFill>
              <a:srgbClr val="9E9E9E"/>
            </a:solidFill>
          </a:ln>
        </p:spPr>
        <p:txBody>
          <a:bodyPr wrap="square" lIns="0" tIns="0" rIns="0" bIns="0" rtlCol="0"/>
          <a:lstStyle/>
          <a:p>
            <a:endParaRPr/>
          </a:p>
        </p:txBody>
      </p:sp>
      <p:sp>
        <p:nvSpPr>
          <p:cNvPr id="13" name="object 13"/>
          <p:cNvSpPr/>
          <p:nvPr/>
        </p:nvSpPr>
        <p:spPr>
          <a:xfrm>
            <a:off x="4922849" y="3233324"/>
            <a:ext cx="1541145" cy="0"/>
          </a:xfrm>
          <a:custGeom>
            <a:avLst/>
            <a:gdLst/>
            <a:ahLst/>
            <a:cxnLst/>
            <a:rect l="l" t="t" r="r" b="b"/>
            <a:pathLst>
              <a:path w="1541145">
                <a:moveTo>
                  <a:pt x="0" y="0"/>
                </a:moveTo>
                <a:lnTo>
                  <a:pt x="1540899" y="0"/>
                </a:lnTo>
              </a:path>
            </a:pathLst>
          </a:custGeom>
          <a:ln w="9524">
            <a:solidFill>
              <a:srgbClr val="9E9E9E"/>
            </a:solidFill>
          </a:ln>
        </p:spPr>
        <p:txBody>
          <a:bodyPr wrap="square" lIns="0" tIns="0" rIns="0" bIns="0" rtlCol="0"/>
          <a:lstStyle/>
          <a:p>
            <a:endParaRPr/>
          </a:p>
        </p:txBody>
      </p:sp>
      <p:sp>
        <p:nvSpPr>
          <p:cNvPr id="14" name="object 14"/>
          <p:cNvSpPr/>
          <p:nvPr/>
        </p:nvSpPr>
        <p:spPr>
          <a:xfrm>
            <a:off x="4922849" y="3625724"/>
            <a:ext cx="1541145" cy="0"/>
          </a:xfrm>
          <a:custGeom>
            <a:avLst/>
            <a:gdLst/>
            <a:ahLst/>
            <a:cxnLst/>
            <a:rect l="l" t="t" r="r" b="b"/>
            <a:pathLst>
              <a:path w="1541145">
                <a:moveTo>
                  <a:pt x="0" y="0"/>
                </a:moveTo>
                <a:lnTo>
                  <a:pt x="1540899" y="0"/>
                </a:lnTo>
              </a:path>
            </a:pathLst>
          </a:custGeom>
          <a:ln w="9524">
            <a:solidFill>
              <a:srgbClr val="9E9E9E"/>
            </a:solidFill>
          </a:ln>
        </p:spPr>
        <p:txBody>
          <a:bodyPr wrap="square" lIns="0" tIns="0" rIns="0" bIns="0" rtlCol="0"/>
          <a:lstStyle/>
          <a:p>
            <a:endParaRPr/>
          </a:p>
        </p:txBody>
      </p:sp>
      <p:sp>
        <p:nvSpPr>
          <p:cNvPr id="15" name="object 15"/>
          <p:cNvSpPr/>
          <p:nvPr/>
        </p:nvSpPr>
        <p:spPr>
          <a:xfrm>
            <a:off x="4538974" y="1685195"/>
            <a:ext cx="1153795" cy="1087120"/>
          </a:xfrm>
          <a:custGeom>
            <a:avLst/>
            <a:gdLst/>
            <a:ahLst/>
            <a:cxnLst/>
            <a:rect l="l" t="t" r="r" b="b"/>
            <a:pathLst>
              <a:path w="1153795" h="1087120">
                <a:moveTo>
                  <a:pt x="0" y="0"/>
                </a:moveTo>
                <a:lnTo>
                  <a:pt x="1153799" y="0"/>
                </a:lnTo>
                <a:lnTo>
                  <a:pt x="1153799" y="1086599"/>
                </a:lnTo>
                <a:lnTo>
                  <a:pt x="0" y="1086599"/>
                </a:lnTo>
                <a:lnTo>
                  <a:pt x="0" y="0"/>
                </a:lnTo>
                <a:close/>
              </a:path>
            </a:pathLst>
          </a:custGeom>
          <a:ln w="38099">
            <a:solidFill>
              <a:srgbClr val="FF0000"/>
            </a:solidFill>
          </a:ln>
        </p:spPr>
        <p:txBody>
          <a:bodyPr wrap="square" lIns="0" tIns="0" rIns="0" bIns="0" rtlCol="0"/>
          <a:lstStyle/>
          <a:p>
            <a:endParaRPr/>
          </a:p>
        </p:txBody>
      </p:sp>
      <p:sp>
        <p:nvSpPr>
          <p:cNvPr id="16" name="object 16"/>
          <p:cNvSpPr/>
          <p:nvPr/>
        </p:nvSpPr>
        <p:spPr>
          <a:xfrm>
            <a:off x="5305199" y="1685195"/>
            <a:ext cx="1153795" cy="1087120"/>
          </a:xfrm>
          <a:custGeom>
            <a:avLst/>
            <a:gdLst/>
            <a:ahLst/>
            <a:cxnLst/>
            <a:rect l="l" t="t" r="r" b="b"/>
            <a:pathLst>
              <a:path w="1153795" h="1087120">
                <a:moveTo>
                  <a:pt x="0" y="0"/>
                </a:moveTo>
                <a:lnTo>
                  <a:pt x="1153799" y="0"/>
                </a:lnTo>
                <a:lnTo>
                  <a:pt x="1153799" y="1086599"/>
                </a:lnTo>
                <a:lnTo>
                  <a:pt x="0" y="1086599"/>
                </a:lnTo>
                <a:lnTo>
                  <a:pt x="0" y="0"/>
                </a:lnTo>
                <a:close/>
              </a:path>
            </a:pathLst>
          </a:custGeom>
          <a:ln w="38099">
            <a:solidFill>
              <a:srgbClr val="0000FF"/>
            </a:solidFill>
          </a:ln>
        </p:spPr>
        <p:txBody>
          <a:bodyPr wrap="square" lIns="0" tIns="0" rIns="0" bIns="0" rtlCol="0"/>
          <a:lstStyle/>
          <a:p>
            <a:endParaRPr/>
          </a:p>
        </p:txBody>
      </p:sp>
      <p:sp>
        <p:nvSpPr>
          <p:cNvPr id="17" name="object 17"/>
          <p:cNvSpPr/>
          <p:nvPr/>
        </p:nvSpPr>
        <p:spPr>
          <a:xfrm>
            <a:off x="2927474" y="2246349"/>
            <a:ext cx="1282065" cy="0"/>
          </a:xfrm>
          <a:custGeom>
            <a:avLst/>
            <a:gdLst/>
            <a:ahLst/>
            <a:cxnLst/>
            <a:rect l="l" t="t" r="r" b="b"/>
            <a:pathLst>
              <a:path w="1282064">
                <a:moveTo>
                  <a:pt x="0" y="0"/>
                </a:moveTo>
                <a:lnTo>
                  <a:pt x="1281449" y="0"/>
                </a:lnTo>
              </a:path>
            </a:pathLst>
          </a:custGeom>
          <a:ln w="28574">
            <a:solidFill>
              <a:srgbClr val="666666"/>
            </a:solidFill>
          </a:ln>
        </p:spPr>
        <p:txBody>
          <a:bodyPr wrap="square" lIns="0" tIns="0" rIns="0" bIns="0" rtlCol="0"/>
          <a:lstStyle/>
          <a:p>
            <a:endParaRPr/>
          </a:p>
        </p:txBody>
      </p:sp>
      <p:sp>
        <p:nvSpPr>
          <p:cNvPr id="18" name="object 18"/>
          <p:cNvSpPr/>
          <p:nvPr/>
        </p:nvSpPr>
        <p:spPr>
          <a:xfrm>
            <a:off x="4194637" y="2184864"/>
            <a:ext cx="158251" cy="122971"/>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9" name="object 19"/>
          <p:cNvSpPr txBox="1"/>
          <p:nvPr/>
        </p:nvSpPr>
        <p:spPr>
          <a:xfrm>
            <a:off x="3052500" y="2416237"/>
            <a:ext cx="883919" cy="657860"/>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Arial"/>
                <a:cs typeface="Arial"/>
              </a:rPr>
              <a:t>Input</a:t>
            </a:r>
            <a:r>
              <a:rPr sz="1400" spc="-90" dirty="0">
                <a:latin typeface="Arial"/>
                <a:cs typeface="Arial"/>
              </a:rPr>
              <a:t> </a:t>
            </a:r>
            <a:r>
              <a:rPr sz="1400" spc="-5" dirty="0">
                <a:latin typeface="Arial"/>
                <a:cs typeface="Arial"/>
              </a:rPr>
              <a:t>gives  weight for  filter</a:t>
            </a:r>
            <a:endParaRPr sz="1400">
              <a:latin typeface="Arial"/>
              <a:cs typeface="Arial"/>
            </a:endParaRPr>
          </a:p>
        </p:txBody>
      </p:sp>
      <p:sp>
        <p:nvSpPr>
          <p:cNvPr id="20" name="object 20"/>
          <p:cNvSpPr/>
          <p:nvPr/>
        </p:nvSpPr>
        <p:spPr>
          <a:xfrm>
            <a:off x="5690046" y="1285425"/>
            <a:ext cx="1383665" cy="789305"/>
          </a:xfrm>
          <a:custGeom>
            <a:avLst/>
            <a:gdLst/>
            <a:ahLst/>
            <a:cxnLst/>
            <a:rect l="l" t="t" r="r" b="b"/>
            <a:pathLst>
              <a:path w="1383665" h="789305">
                <a:moveTo>
                  <a:pt x="1383453" y="0"/>
                </a:moveTo>
                <a:lnTo>
                  <a:pt x="0" y="788687"/>
                </a:lnTo>
              </a:path>
            </a:pathLst>
          </a:custGeom>
          <a:ln w="28574">
            <a:solidFill>
              <a:srgbClr val="666666"/>
            </a:solidFill>
          </a:ln>
        </p:spPr>
        <p:txBody>
          <a:bodyPr wrap="square" lIns="0" tIns="0" rIns="0" bIns="0" rtlCol="0"/>
          <a:lstStyle/>
          <a:p>
            <a:endParaRPr/>
          </a:p>
        </p:txBody>
      </p:sp>
      <p:sp>
        <p:nvSpPr>
          <p:cNvPr id="21" name="object 21"/>
          <p:cNvSpPr/>
          <p:nvPr/>
        </p:nvSpPr>
        <p:spPr>
          <a:xfrm>
            <a:off x="5563103" y="2018821"/>
            <a:ext cx="164605" cy="133801"/>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2" name="object 22"/>
          <p:cNvSpPr txBox="1"/>
          <p:nvPr/>
        </p:nvSpPr>
        <p:spPr>
          <a:xfrm>
            <a:off x="7146525" y="979037"/>
            <a:ext cx="1240790" cy="448309"/>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Arial"/>
                <a:cs typeface="Arial"/>
              </a:rPr>
              <a:t>Sum where  output</a:t>
            </a:r>
            <a:r>
              <a:rPr sz="1400" spc="-85" dirty="0">
                <a:latin typeface="Arial"/>
                <a:cs typeface="Arial"/>
              </a:rPr>
              <a:t> </a:t>
            </a:r>
            <a:r>
              <a:rPr sz="1400" spc="-5" dirty="0">
                <a:latin typeface="Arial"/>
                <a:cs typeface="Arial"/>
              </a:rPr>
              <a:t>overlaps</a:t>
            </a:r>
            <a:endParaRPr sz="1400">
              <a:latin typeface="Arial"/>
              <a:cs typeface="Arial"/>
            </a:endParaRPr>
          </a:p>
        </p:txBody>
      </p:sp>
      <p:sp>
        <p:nvSpPr>
          <p:cNvPr id="23" name="object 23"/>
          <p:cNvSpPr txBox="1">
            <a:spLocks noGrp="1"/>
          </p:cNvSpPr>
          <p:nvPr>
            <p:ph type="title"/>
          </p:nvPr>
        </p:nvSpPr>
        <p:spPr>
          <a:xfrm>
            <a:off x="382950" y="280697"/>
            <a:ext cx="7429500" cy="443711"/>
          </a:xfrm>
          <a:prstGeom prst="rect">
            <a:avLst/>
          </a:prstGeom>
        </p:spPr>
        <p:txBody>
          <a:bodyPr vert="horz" wrap="square" lIns="0" tIns="12700" rIns="0" bIns="0" rtlCol="0">
            <a:spAutoFit/>
          </a:bodyPr>
          <a:lstStyle/>
          <a:p>
            <a:pPr marL="12700">
              <a:lnSpc>
                <a:spcPct val="100000"/>
              </a:lnSpc>
              <a:spcBef>
                <a:spcPts val="100"/>
              </a:spcBef>
            </a:pPr>
            <a:r>
              <a:rPr sz="2800" spc="-5" dirty="0"/>
              <a:t>Learnable Upsampling: Transpose</a:t>
            </a:r>
            <a:r>
              <a:rPr sz="2800" spc="-90" dirty="0"/>
              <a:t> </a:t>
            </a:r>
            <a:r>
              <a:rPr sz="2800" spc="-5" dirty="0"/>
              <a:t>Convolution</a:t>
            </a:r>
          </a:p>
        </p:txBody>
      </p:sp>
      <p:sp>
        <p:nvSpPr>
          <p:cNvPr id="28" name="object 28"/>
          <p:cNvSpPr txBox="1"/>
          <p:nvPr/>
        </p:nvSpPr>
        <p:spPr>
          <a:xfrm>
            <a:off x="7456525" y="4704900"/>
            <a:ext cx="1564005" cy="309245"/>
          </a:xfrm>
          <a:prstGeom prst="rect">
            <a:avLst/>
          </a:prstGeom>
        </p:spPr>
        <p:txBody>
          <a:bodyPr vert="horz" wrap="square" lIns="0" tIns="0" rIns="0" bIns="0" rtlCol="0">
            <a:spAutoFit/>
          </a:bodyPr>
          <a:lstStyle/>
          <a:p>
            <a:pPr marL="12700">
              <a:lnSpc>
                <a:spcPts val="2310"/>
              </a:lnSpc>
            </a:pPr>
            <a:r>
              <a:rPr sz="2000" dirty="0">
                <a:solidFill>
                  <a:srgbClr val="FFFFFF"/>
                </a:solidFill>
                <a:latin typeface="Arial"/>
                <a:cs typeface="Arial"/>
              </a:rPr>
              <a:t>May </a:t>
            </a:r>
            <a:r>
              <a:rPr sz="2000" spc="-5" dirty="0">
                <a:solidFill>
                  <a:srgbClr val="FFFFFF"/>
                </a:solidFill>
                <a:latin typeface="Arial"/>
                <a:cs typeface="Arial"/>
              </a:rPr>
              <a:t>10,</a:t>
            </a:r>
            <a:r>
              <a:rPr sz="2000" spc="-95" dirty="0">
                <a:solidFill>
                  <a:srgbClr val="FFFFFF"/>
                </a:solidFill>
                <a:latin typeface="Arial"/>
                <a:cs typeface="Arial"/>
              </a:rPr>
              <a:t> </a:t>
            </a:r>
            <a:r>
              <a:rPr sz="2000" spc="-5" dirty="0">
                <a:solidFill>
                  <a:srgbClr val="FFFFFF"/>
                </a:solidFill>
                <a:latin typeface="Arial"/>
                <a:cs typeface="Arial"/>
              </a:rPr>
              <a:t>2017</a:t>
            </a:r>
            <a:endParaRPr sz="2000">
              <a:latin typeface="Arial"/>
              <a:cs typeface="Arial"/>
            </a:endParaRPr>
          </a:p>
        </p:txBody>
      </p:sp>
      <p:sp>
        <p:nvSpPr>
          <p:cNvPr id="24" name="object 24"/>
          <p:cNvSpPr txBox="1"/>
          <p:nvPr/>
        </p:nvSpPr>
        <p:spPr>
          <a:xfrm>
            <a:off x="2102349" y="1051055"/>
            <a:ext cx="440817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3 x 3 </a:t>
            </a:r>
            <a:r>
              <a:rPr sz="1800" b="1" dirty="0">
                <a:latin typeface="Arial"/>
                <a:cs typeface="Arial"/>
              </a:rPr>
              <a:t>transpose </a:t>
            </a:r>
            <a:r>
              <a:rPr sz="1800" dirty="0">
                <a:latin typeface="Arial"/>
                <a:cs typeface="Arial"/>
              </a:rPr>
              <a:t>convolution, stride 2 </a:t>
            </a:r>
            <a:r>
              <a:rPr sz="1800" spc="-5" dirty="0">
                <a:latin typeface="Arial"/>
                <a:cs typeface="Arial"/>
              </a:rPr>
              <a:t>pad</a:t>
            </a:r>
            <a:r>
              <a:rPr sz="1800" spc="-130" dirty="0">
                <a:latin typeface="Arial"/>
                <a:cs typeface="Arial"/>
              </a:rPr>
              <a:t> </a:t>
            </a:r>
            <a:r>
              <a:rPr sz="1800" dirty="0">
                <a:latin typeface="Arial"/>
                <a:cs typeface="Arial"/>
              </a:rPr>
              <a:t>1</a:t>
            </a:r>
            <a:endParaRPr sz="1800">
              <a:latin typeface="Arial"/>
              <a:cs typeface="Arial"/>
            </a:endParaRPr>
          </a:p>
        </p:txBody>
      </p:sp>
      <p:sp>
        <p:nvSpPr>
          <p:cNvPr id="25" name="object 25"/>
          <p:cNvSpPr txBox="1"/>
          <p:nvPr/>
        </p:nvSpPr>
        <p:spPr>
          <a:xfrm>
            <a:off x="6728725" y="2175138"/>
            <a:ext cx="1901825" cy="657860"/>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Arial"/>
                <a:cs typeface="Arial"/>
              </a:rPr>
              <a:t>Filter </a:t>
            </a:r>
            <a:r>
              <a:rPr sz="1400" dirty="0">
                <a:latin typeface="Arial"/>
                <a:cs typeface="Arial"/>
              </a:rPr>
              <a:t>moves 2 </a:t>
            </a:r>
            <a:r>
              <a:rPr sz="1400" spc="-5" dirty="0">
                <a:latin typeface="Arial"/>
                <a:cs typeface="Arial"/>
              </a:rPr>
              <a:t>pixels in  the </a:t>
            </a:r>
            <a:r>
              <a:rPr sz="1400" u="heavy" spc="-5" dirty="0">
                <a:uFill>
                  <a:solidFill>
                    <a:srgbClr val="000000"/>
                  </a:solidFill>
                </a:uFill>
                <a:latin typeface="Arial"/>
                <a:cs typeface="Arial"/>
              </a:rPr>
              <a:t>output</a:t>
            </a:r>
            <a:r>
              <a:rPr sz="1400" spc="-5" dirty="0">
                <a:latin typeface="Arial"/>
                <a:cs typeface="Arial"/>
              </a:rPr>
              <a:t> for every one  pixel in the</a:t>
            </a:r>
            <a:r>
              <a:rPr sz="1400" spc="-15" dirty="0">
                <a:latin typeface="Arial"/>
                <a:cs typeface="Arial"/>
              </a:rPr>
              <a:t> </a:t>
            </a:r>
            <a:r>
              <a:rPr sz="1400" u="heavy" spc="-5" dirty="0">
                <a:uFill>
                  <a:solidFill>
                    <a:srgbClr val="000000"/>
                  </a:solidFill>
                </a:uFill>
                <a:latin typeface="Arial"/>
                <a:cs typeface="Arial"/>
              </a:rPr>
              <a:t>input</a:t>
            </a:r>
            <a:endParaRPr sz="1400">
              <a:latin typeface="Arial"/>
              <a:cs typeface="Arial"/>
            </a:endParaRPr>
          </a:p>
        </p:txBody>
      </p:sp>
      <p:sp>
        <p:nvSpPr>
          <p:cNvPr id="26" name="object 26"/>
          <p:cNvSpPr txBox="1"/>
          <p:nvPr/>
        </p:nvSpPr>
        <p:spPr>
          <a:xfrm>
            <a:off x="6728725" y="3013338"/>
            <a:ext cx="2068195" cy="657860"/>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Arial"/>
                <a:cs typeface="Arial"/>
              </a:rPr>
              <a:t>Stride gives </a:t>
            </a:r>
            <a:r>
              <a:rPr sz="1400" dirty="0">
                <a:latin typeface="Arial"/>
                <a:cs typeface="Arial"/>
              </a:rPr>
              <a:t>ratio</a:t>
            </a:r>
            <a:r>
              <a:rPr sz="1400" spc="-90" dirty="0">
                <a:latin typeface="Arial"/>
                <a:cs typeface="Arial"/>
              </a:rPr>
              <a:t> </a:t>
            </a:r>
            <a:r>
              <a:rPr sz="1400" spc="-5" dirty="0">
                <a:latin typeface="Arial"/>
                <a:cs typeface="Arial"/>
              </a:rPr>
              <a:t>between  </a:t>
            </a:r>
            <a:r>
              <a:rPr sz="1400" dirty="0">
                <a:latin typeface="Arial"/>
                <a:cs typeface="Arial"/>
              </a:rPr>
              <a:t>movement </a:t>
            </a:r>
            <a:r>
              <a:rPr sz="1400" spc="-5" dirty="0">
                <a:latin typeface="Arial"/>
                <a:cs typeface="Arial"/>
              </a:rPr>
              <a:t>in output and  input</a:t>
            </a:r>
            <a:endParaRPr sz="1400">
              <a:latin typeface="Arial"/>
              <a:cs typeface="Arial"/>
            </a:endParaRPr>
          </a:p>
        </p:txBody>
      </p:sp>
      <p:sp>
        <p:nvSpPr>
          <p:cNvPr id="27" name="Footer Placeholder 26">
            <a:extLst>
              <a:ext uri="{FF2B5EF4-FFF2-40B4-BE49-F238E27FC236}">
                <a16:creationId xmlns:a16="http://schemas.microsoft.com/office/drawing/2014/main" id="{562D880E-4986-4C75-95F0-722C1F2EA5F7}"/>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1940187" y="2412012"/>
          <a:ext cx="765810" cy="784798"/>
        </p:xfrm>
        <a:graphic>
          <a:graphicData uri="http://schemas.openxmlformats.org/drawingml/2006/table">
            <a:tbl>
              <a:tblPr firstRow="1" bandRow="1">
                <a:tableStyleId>{2D5ABB26-0587-4C30-8999-92F81FD0307C}</a:tableStyleId>
              </a:tblPr>
              <a:tblGrid>
                <a:gridCol w="382905">
                  <a:extLst>
                    <a:ext uri="{9D8B030D-6E8A-4147-A177-3AD203B41FA5}">
                      <a16:colId xmlns:a16="http://schemas.microsoft.com/office/drawing/2014/main" val="20000"/>
                    </a:ext>
                  </a:extLst>
                </a:gridCol>
                <a:gridCol w="382905">
                  <a:extLst>
                    <a:ext uri="{9D8B030D-6E8A-4147-A177-3AD203B41FA5}">
                      <a16:colId xmlns:a16="http://schemas.microsoft.com/office/drawing/2014/main" val="20001"/>
                    </a:ext>
                  </a:extLst>
                </a:gridCol>
              </a:tblGrid>
              <a:tr h="392399">
                <a:tc>
                  <a:txBody>
                    <a:bodyPr/>
                    <a:lstStyle/>
                    <a:p>
                      <a:pPr>
                        <a:lnSpc>
                          <a:spcPct val="100000"/>
                        </a:lnSpc>
                      </a:pPr>
                      <a:endParaRPr sz="16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4CCCC"/>
                    </a:solidFill>
                  </a:tcPr>
                </a:tc>
                <a:tc>
                  <a:txBody>
                    <a:bodyPr/>
                    <a:lstStyle/>
                    <a:p>
                      <a:pPr>
                        <a:lnSpc>
                          <a:spcPct val="100000"/>
                        </a:lnSpc>
                      </a:pPr>
                      <a:endParaRPr sz="16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C9DAF7"/>
                    </a:solidFill>
                  </a:tcPr>
                </a:tc>
                <a:extLst>
                  <a:ext uri="{0D108BD9-81ED-4DB2-BD59-A6C34878D82A}">
                    <a16:rowId xmlns:a16="http://schemas.microsoft.com/office/drawing/2014/main" val="10000"/>
                  </a:ext>
                </a:extLst>
              </a:tr>
              <a:tr h="392399">
                <a:tc>
                  <a:txBody>
                    <a:bodyPr/>
                    <a:lstStyle/>
                    <a:p>
                      <a:pPr>
                        <a:lnSpc>
                          <a:spcPct val="100000"/>
                        </a:lnSpc>
                      </a:pPr>
                      <a:endParaRPr sz="16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6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bl>
          </a:graphicData>
        </a:graphic>
      </p:graphicFrame>
      <p:sp>
        <p:nvSpPr>
          <p:cNvPr id="3" name="object 3"/>
          <p:cNvSpPr txBox="1"/>
          <p:nvPr/>
        </p:nvSpPr>
        <p:spPr>
          <a:xfrm>
            <a:off x="1875490" y="3710113"/>
            <a:ext cx="902969"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Input: </a:t>
            </a:r>
            <a:r>
              <a:rPr sz="1400" dirty="0">
                <a:latin typeface="Arial"/>
                <a:cs typeface="Arial"/>
              </a:rPr>
              <a:t>2 x</a:t>
            </a:r>
            <a:r>
              <a:rPr sz="1400" spc="-100" dirty="0">
                <a:latin typeface="Arial"/>
                <a:cs typeface="Arial"/>
              </a:rPr>
              <a:t> </a:t>
            </a:r>
            <a:r>
              <a:rPr sz="1400" dirty="0">
                <a:latin typeface="Arial"/>
                <a:cs typeface="Arial"/>
              </a:rPr>
              <a:t>2</a:t>
            </a:r>
            <a:endParaRPr sz="1400">
              <a:latin typeface="Arial"/>
              <a:cs typeface="Arial"/>
            </a:endParaRPr>
          </a:p>
        </p:txBody>
      </p:sp>
      <p:sp>
        <p:nvSpPr>
          <p:cNvPr id="4" name="object 4"/>
          <p:cNvSpPr txBox="1"/>
          <p:nvPr/>
        </p:nvSpPr>
        <p:spPr>
          <a:xfrm>
            <a:off x="5171879" y="3710113"/>
            <a:ext cx="104140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Output: </a:t>
            </a:r>
            <a:r>
              <a:rPr sz="1400" dirty="0">
                <a:latin typeface="Arial"/>
                <a:cs typeface="Arial"/>
              </a:rPr>
              <a:t>4 x</a:t>
            </a:r>
            <a:r>
              <a:rPr sz="1400" spc="-100" dirty="0">
                <a:latin typeface="Arial"/>
                <a:cs typeface="Arial"/>
              </a:rPr>
              <a:t> </a:t>
            </a:r>
            <a:r>
              <a:rPr sz="1400" dirty="0">
                <a:latin typeface="Arial"/>
                <a:cs typeface="Arial"/>
              </a:rPr>
              <a:t>4</a:t>
            </a:r>
            <a:endParaRPr sz="1400">
              <a:latin typeface="Arial"/>
              <a:cs typeface="Arial"/>
            </a:endParaRPr>
          </a:p>
        </p:txBody>
      </p:sp>
      <p:sp>
        <p:nvSpPr>
          <p:cNvPr id="5" name="object 5"/>
          <p:cNvSpPr/>
          <p:nvPr/>
        </p:nvSpPr>
        <p:spPr>
          <a:xfrm>
            <a:off x="4927600" y="2051374"/>
            <a:ext cx="0" cy="1579245"/>
          </a:xfrm>
          <a:custGeom>
            <a:avLst/>
            <a:gdLst/>
            <a:ahLst/>
            <a:cxnLst/>
            <a:rect l="l" t="t" r="r" b="b"/>
            <a:pathLst>
              <a:path h="1579245">
                <a:moveTo>
                  <a:pt x="0" y="0"/>
                </a:moveTo>
                <a:lnTo>
                  <a:pt x="0" y="1579099"/>
                </a:lnTo>
              </a:path>
            </a:pathLst>
          </a:custGeom>
          <a:ln w="9524">
            <a:solidFill>
              <a:srgbClr val="9E9E9E"/>
            </a:solidFill>
          </a:ln>
        </p:spPr>
        <p:txBody>
          <a:bodyPr wrap="square" lIns="0" tIns="0" rIns="0" bIns="0" rtlCol="0"/>
          <a:lstStyle/>
          <a:p>
            <a:endParaRPr/>
          </a:p>
        </p:txBody>
      </p:sp>
      <p:sp>
        <p:nvSpPr>
          <p:cNvPr id="6" name="object 6"/>
          <p:cNvSpPr/>
          <p:nvPr/>
        </p:nvSpPr>
        <p:spPr>
          <a:xfrm>
            <a:off x="5310449" y="2051374"/>
            <a:ext cx="0" cy="1579245"/>
          </a:xfrm>
          <a:custGeom>
            <a:avLst/>
            <a:gdLst/>
            <a:ahLst/>
            <a:cxnLst/>
            <a:rect l="l" t="t" r="r" b="b"/>
            <a:pathLst>
              <a:path h="1579245">
                <a:moveTo>
                  <a:pt x="0" y="0"/>
                </a:moveTo>
                <a:lnTo>
                  <a:pt x="0" y="1579099"/>
                </a:lnTo>
              </a:path>
            </a:pathLst>
          </a:custGeom>
          <a:ln w="9524">
            <a:solidFill>
              <a:srgbClr val="9E9E9E"/>
            </a:solidFill>
          </a:ln>
        </p:spPr>
        <p:txBody>
          <a:bodyPr wrap="square" lIns="0" tIns="0" rIns="0" bIns="0" rtlCol="0"/>
          <a:lstStyle/>
          <a:p>
            <a:endParaRPr/>
          </a:p>
        </p:txBody>
      </p:sp>
      <p:sp>
        <p:nvSpPr>
          <p:cNvPr id="7" name="object 7"/>
          <p:cNvSpPr/>
          <p:nvPr/>
        </p:nvSpPr>
        <p:spPr>
          <a:xfrm>
            <a:off x="5693300" y="2051374"/>
            <a:ext cx="0" cy="1579245"/>
          </a:xfrm>
          <a:custGeom>
            <a:avLst/>
            <a:gdLst/>
            <a:ahLst/>
            <a:cxnLst/>
            <a:rect l="l" t="t" r="r" b="b"/>
            <a:pathLst>
              <a:path h="1579245">
                <a:moveTo>
                  <a:pt x="0" y="0"/>
                </a:moveTo>
                <a:lnTo>
                  <a:pt x="0" y="1579099"/>
                </a:lnTo>
              </a:path>
            </a:pathLst>
          </a:custGeom>
          <a:ln w="9524">
            <a:solidFill>
              <a:srgbClr val="9E9E9E"/>
            </a:solidFill>
          </a:ln>
        </p:spPr>
        <p:txBody>
          <a:bodyPr wrap="square" lIns="0" tIns="0" rIns="0" bIns="0" rtlCol="0"/>
          <a:lstStyle/>
          <a:p>
            <a:endParaRPr/>
          </a:p>
        </p:txBody>
      </p:sp>
      <p:sp>
        <p:nvSpPr>
          <p:cNvPr id="8" name="object 8"/>
          <p:cNvSpPr/>
          <p:nvPr/>
        </p:nvSpPr>
        <p:spPr>
          <a:xfrm>
            <a:off x="6076150" y="2051374"/>
            <a:ext cx="0" cy="1579245"/>
          </a:xfrm>
          <a:custGeom>
            <a:avLst/>
            <a:gdLst/>
            <a:ahLst/>
            <a:cxnLst/>
            <a:rect l="l" t="t" r="r" b="b"/>
            <a:pathLst>
              <a:path h="1579245">
                <a:moveTo>
                  <a:pt x="0" y="0"/>
                </a:moveTo>
                <a:lnTo>
                  <a:pt x="0" y="1579099"/>
                </a:lnTo>
              </a:path>
            </a:pathLst>
          </a:custGeom>
          <a:ln w="9524">
            <a:solidFill>
              <a:srgbClr val="9E9E9E"/>
            </a:solidFill>
          </a:ln>
        </p:spPr>
        <p:txBody>
          <a:bodyPr wrap="square" lIns="0" tIns="0" rIns="0" bIns="0" rtlCol="0"/>
          <a:lstStyle/>
          <a:p>
            <a:endParaRPr/>
          </a:p>
        </p:txBody>
      </p:sp>
      <p:sp>
        <p:nvSpPr>
          <p:cNvPr id="9" name="object 9"/>
          <p:cNvSpPr/>
          <p:nvPr/>
        </p:nvSpPr>
        <p:spPr>
          <a:xfrm>
            <a:off x="6458999" y="2051374"/>
            <a:ext cx="0" cy="1579245"/>
          </a:xfrm>
          <a:custGeom>
            <a:avLst/>
            <a:gdLst/>
            <a:ahLst/>
            <a:cxnLst/>
            <a:rect l="l" t="t" r="r" b="b"/>
            <a:pathLst>
              <a:path h="1579245">
                <a:moveTo>
                  <a:pt x="0" y="0"/>
                </a:moveTo>
                <a:lnTo>
                  <a:pt x="0" y="1579099"/>
                </a:lnTo>
              </a:path>
            </a:pathLst>
          </a:custGeom>
          <a:ln w="9524">
            <a:solidFill>
              <a:srgbClr val="9E9E9E"/>
            </a:solidFill>
          </a:ln>
        </p:spPr>
        <p:txBody>
          <a:bodyPr wrap="square" lIns="0" tIns="0" rIns="0" bIns="0" rtlCol="0"/>
          <a:lstStyle/>
          <a:p>
            <a:endParaRPr/>
          </a:p>
        </p:txBody>
      </p:sp>
      <p:sp>
        <p:nvSpPr>
          <p:cNvPr id="10" name="object 10"/>
          <p:cNvSpPr/>
          <p:nvPr/>
        </p:nvSpPr>
        <p:spPr>
          <a:xfrm>
            <a:off x="4922849" y="2056125"/>
            <a:ext cx="1541145" cy="0"/>
          </a:xfrm>
          <a:custGeom>
            <a:avLst/>
            <a:gdLst/>
            <a:ahLst/>
            <a:cxnLst/>
            <a:rect l="l" t="t" r="r" b="b"/>
            <a:pathLst>
              <a:path w="1541145">
                <a:moveTo>
                  <a:pt x="0" y="0"/>
                </a:moveTo>
                <a:lnTo>
                  <a:pt x="1540899" y="0"/>
                </a:lnTo>
              </a:path>
            </a:pathLst>
          </a:custGeom>
          <a:ln w="9524">
            <a:solidFill>
              <a:srgbClr val="9E9E9E"/>
            </a:solidFill>
          </a:ln>
        </p:spPr>
        <p:txBody>
          <a:bodyPr wrap="square" lIns="0" tIns="0" rIns="0" bIns="0" rtlCol="0"/>
          <a:lstStyle/>
          <a:p>
            <a:endParaRPr/>
          </a:p>
        </p:txBody>
      </p:sp>
      <p:sp>
        <p:nvSpPr>
          <p:cNvPr id="11" name="object 11"/>
          <p:cNvSpPr/>
          <p:nvPr/>
        </p:nvSpPr>
        <p:spPr>
          <a:xfrm>
            <a:off x="4922849" y="2448524"/>
            <a:ext cx="1541145" cy="0"/>
          </a:xfrm>
          <a:custGeom>
            <a:avLst/>
            <a:gdLst/>
            <a:ahLst/>
            <a:cxnLst/>
            <a:rect l="l" t="t" r="r" b="b"/>
            <a:pathLst>
              <a:path w="1541145">
                <a:moveTo>
                  <a:pt x="0" y="0"/>
                </a:moveTo>
                <a:lnTo>
                  <a:pt x="1540899" y="0"/>
                </a:lnTo>
              </a:path>
            </a:pathLst>
          </a:custGeom>
          <a:ln w="9524">
            <a:solidFill>
              <a:srgbClr val="9E9E9E"/>
            </a:solidFill>
          </a:ln>
        </p:spPr>
        <p:txBody>
          <a:bodyPr wrap="square" lIns="0" tIns="0" rIns="0" bIns="0" rtlCol="0"/>
          <a:lstStyle/>
          <a:p>
            <a:endParaRPr/>
          </a:p>
        </p:txBody>
      </p:sp>
      <p:sp>
        <p:nvSpPr>
          <p:cNvPr id="12" name="object 12"/>
          <p:cNvSpPr/>
          <p:nvPr/>
        </p:nvSpPr>
        <p:spPr>
          <a:xfrm>
            <a:off x="4922849" y="2840925"/>
            <a:ext cx="1541145" cy="0"/>
          </a:xfrm>
          <a:custGeom>
            <a:avLst/>
            <a:gdLst/>
            <a:ahLst/>
            <a:cxnLst/>
            <a:rect l="l" t="t" r="r" b="b"/>
            <a:pathLst>
              <a:path w="1541145">
                <a:moveTo>
                  <a:pt x="0" y="0"/>
                </a:moveTo>
                <a:lnTo>
                  <a:pt x="1540899" y="0"/>
                </a:lnTo>
              </a:path>
            </a:pathLst>
          </a:custGeom>
          <a:ln w="9524">
            <a:solidFill>
              <a:srgbClr val="9E9E9E"/>
            </a:solidFill>
          </a:ln>
        </p:spPr>
        <p:txBody>
          <a:bodyPr wrap="square" lIns="0" tIns="0" rIns="0" bIns="0" rtlCol="0"/>
          <a:lstStyle/>
          <a:p>
            <a:endParaRPr/>
          </a:p>
        </p:txBody>
      </p:sp>
      <p:sp>
        <p:nvSpPr>
          <p:cNvPr id="13" name="object 13"/>
          <p:cNvSpPr/>
          <p:nvPr/>
        </p:nvSpPr>
        <p:spPr>
          <a:xfrm>
            <a:off x="4922849" y="3233324"/>
            <a:ext cx="1541145" cy="0"/>
          </a:xfrm>
          <a:custGeom>
            <a:avLst/>
            <a:gdLst/>
            <a:ahLst/>
            <a:cxnLst/>
            <a:rect l="l" t="t" r="r" b="b"/>
            <a:pathLst>
              <a:path w="1541145">
                <a:moveTo>
                  <a:pt x="0" y="0"/>
                </a:moveTo>
                <a:lnTo>
                  <a:pt x="1540899" y="0"/>
                </a:lnTo>
              </a:path>
            </a:pathLst>
          </a:custGeom>
          <a:ln w="9524">
            <a:solidFill>
              <a:srgbClr val="9E9E9E"/>
            </a:solidFill>
          </a:ln>
        </p:spPr>
        <p:txBody>
          <a:bodyPr wrap="square" lIns="0" tIns="0" rIns="0" bIns="0" rtlCol="0"/>
          <a:lstStyle/>
          <a:p>
            <a:endParaRPr/>
          </a:p>
        </p:txBody>
      </p:sp>
      <p:sp>
        <p:nvSpPr>
          <p:cNvPr id="14" name="object 14"/>
          <p:cNvSpPr/>
          <p:nvPr/>
        </p:nvSpPr>
        <p:spPr>
          <a:xfrm>
            <a:off x="4922849" y="3625724"/>
            <a:ext cx="1541145" cy="0"/>
          </a:xfrm>
          <a:custGeom>
            <a:avLst/>
            <a:gdLst/>
            <a:ahLst/>
            <a:cxnLst/>
            <a:rect l="l" t="t" r="r" b="b"/>
            <a:pathLst>
              <a:path w="1541145">
                <a:moveTo>
                  <a:pt x="0" y="0"/>
                </a:moveTo>
                <a:lnTo>
                  <a:pt x="1540899" y="0"/>
                </a:lnTo>
              </a:path>
            </a:pathLst>
          </a:custGeom>
          <a:ln w="9524">
            <a:solidFill>
              <a:srgbClr val="9E9E9E"/>
            </a:solidFill>
          </a:ln>
        </p:spPr>
        <p:txBody>
          <a:bodyPr wrap="square" lIns="0" tIns="0" rIns="0" bIns="0" rtlCol="0"/>
          <a:lstStyle/>
          <a:p>
            <a:endParaRPr/>
          </a:p>
        </p:txBody>
      </p:sp>
      <p:sp>
        <p:nvSpPr>
          <p:cNvPr id="15" name="object 15"/>
          <p:cNvSpPr/>
          <p:nvPr/>
        </p:nvSpPr>
        <p:spPr>
          <a:xfrm>
            <a:off x="4538974" y="1685195"/>
            <a:ext cx="1153795" cy="1087120"/>
          </a:xfrm>
          <a:custGeom>
            <a:avLst/>
            <a:gdLst/>
            <a:ahLst/>
            <a:cxnLst/>
            <a:rect l="l" t="t" r="r" b="b"/>
            <a:pathLst>
              <a:path w="1153795" h="1087120">
                <a:moveTo>
                  <a:pt x="0" y="0"/>
                </a:moveTo>
                <a:lnTo>
                  <a:pt x="1153799" y="0"/>
                </a:lnTo>
                <a:lnTo>
                  <a:pt x="1153799" y="1086599"/>
                </a:lnTo>
                <a:lnTo>
                  <a:pt x="0" y="1086599"/>
                </a:lnTo>
                <a:lnTo>
                  <a:pt x="0" y="0"/>
                </a:lnTo>
                <a:close/>
              </a:path>
            </a:pathLst>
          </a:custGeom>
          <a:ln w="38099">
            <a:solidFill>
              <a:srgbClr val="FF0000"/>
            </a:solidFill>
          </a:ln>
        </p:spPr>
        <p:txBody>
          <a:bodyPr wrap="square" lIns="0" tIns="0" rIns="0" bIns="0" rtlCol="0"/>
          <a:lstStyle/>
          <a:p>
            <a:endParaRPr/>
          </a:p>
        </p:txBody>
      </p:sp>
      <p:sp>
        <p:nvSpPr>
          <p:cNvPr id="16" name="object 16"/>
          <p:cNvSpPr/>
          <p:nvPr/>
        </p:nvSpPr>
        <p:spPr>
          <a:xfrm>
            <a:off x="5305199" y="1685195"/>
            <a:ext cx="1153795" cy="1087120"/>
          </a:xfrm>
          <a:custGeom>
            <a:avLst/>
            <a:gdLst/>
            <a:ahLst/>
            <a:cxnLst/>
            <a:rect l="l" t="t" r="r" b="b"/>
            <a:pathLst>
              <a:path w="1153795" h="1087120">
                <a:moveTo>
                  <a:pt x="0" y="0"/>
                </a:moveTo>
                <a:lnTo>
                  <a:pt x="1153799" y="0"/>
                </a:lnTo>
                <a:lnTo>
                  <a:pt x="1153799" y="1086599"/>
                </a:lnTo>
                <a:lnTo>
                  <a:pt x="0" y="1086599"/>
                </a:lnTo>
                <a:lnTo>
                  <a:pt x="0" y="0"/>
                </a:lnTo>
                <a:close/>
              </a:path>
            </a:pathLst>
          </a:custGeom>
          <a:ln w="38099">
            <a:solidFill>
              <a:srgbClr val="0000FF"/>
            </a:solidFill>
          </a:ln>
        </p:spPr>
        <p:txBody>
          <a:bodyPr wrap="square" lIns="0" tIns="0" rIns="0" bIns="0" rtlCol="0"/>
          <a:lstStyle/>
          <a:p>
            <a:endParaRPr/>
          </a:p>
        </p:txBody>
      </p:sp>
      <p:sp>
        <p:nvSpPr>
          <p:cNvPr id="17" name="object 17"/>
          <p:cNvSpPr/>
          <p:nvPr/>
        </p:nvSpPr>
        <p:spPr>
          <a:xfrm>
            <a:off x="2927474" y="2246349"/>
            <a:ext cx="1282065" cy="0"/>
          </a:xfrm>
          <a:custGeom>
            <a:avLst/>
            <a:gdLst/>
            <a:ahLst/>
            <a:cxnLst/>
            <a:rect l="l" t="t" r="r" b="b"/>
            <a:pathLst>
              <a:path w="1282064">
                <a:moveTo>
                  <a:pt x="0" y="0"/>
                </a:moveTo>
                <a:lnTo>
                  <a:pt x="1281449" y="0"/>
                </a:lnTo>
              </a:path>
            </a:pathLst>
          </a:custGeom>
          <a:ln w="28574">
            <a:solidFill>
              <a:srgbClr val="666666"/>
            </a:solidFill>
          </a:ln>
        </p:spPr>
        <p:txBody>
          <a:bodyPr wrap="square" lIns="0" tIns="0" rIns="0" bIns="0" rtlCol="0"/>
          <a:lstStyle/>
          <a:p>
            <a:endParaRPr/>
          </a:p>
        </p:txBody>
      </p:sp>
      <p:sp>
        <p:nvSpPr>
          <p:cNvPr id="18" name="object 18"/>
          <p:cNvSpPr/>
          <p:nvPr/>
        </p:nvSpPr>
        <p:spPr>
          <a:xfrm>
            <a:off x="4194637" y="2184864"/>
            <a:ext cx="158251" cy="122971"/>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9" name="object 19"/>
          <p:cNvSpPr txBox="1"/>
          <p:nvPr/>
        </p:nvSpPr>
        <p:spPr>
          <a:xfrm>
            <a:off x="3052500" y="2416237"/>
            <a:ext cx="883919" cy="657860"/>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Arial"/>
                <a:cs typeface="Arial"/>
              </a:rPr>
              <a:t>Input</a:t>
            </a:r>
            <a:r>
              <a:rPr sz="1400" spc="-90" dirty="0">
                <a:latin typeface="Arial"/>
                <a:cs typeface="Arial"/>
              </a:rPr>
              <a:t> </a:t>
            </a:r>
            <a:r>
              <a:rPr sz="1400" spc="-5" dirty="0">
                <a:latin typeface="Arial"/>
                <a:cs typeface="Arial"/>
              </a:rPr>
              <a:t>gives  weight for  filter</a:t>
            </a:r>
            <a:endParaRPr sz="1400">
              <a:latin typeface="Arial"/>
              <a:cs typeface="Arial"/>
            </a:endParaRPr>
          </a:p>
        </p:txBody>
      </p:sp>
      <p:sp>
        <p:nvSpPr>
          <p:cNvPr id="20" name="object 20"/>
          <p:cNvSpPr/>
          <p:nvPr/>
        </p:nvSpPr>
        <p:spPr>
          <a:xfrm>
            <a:off x="5690046" y="1285425"/>
            <a:ext cx="1383665" cy="789305"/>
          </a:xfrm>
          <a:custGeom>
            <a:avLst/>
            <a:gdLst/>
            <a:ahLst/>
            <a:cxnLst/>
            <a:rect l="l" t="t" r="r" b="b"/>
            <a:pathLst>
              <a:path w="1383665" h="789305">
                <a:moveTo>
                  <a:pt x="1383453" y="0"/>
                </a:moveTo>
                <a:lnTo>
                  <a:pt x="0" y="788687"/>
                </a:lnTo>
              </a:path>
            </a:pathLst>
          </a:custGeom>
          <a:ln w="28574">
            <a:solidFill>
              <a:srgbClr val="666666"/>
            </a:solidFill>
          </a:ln>
        </p:spPr>
        <p:txBody>
          <a:bodyPr wrap="square" lIns="0" tIns="0" rIns="0" bIns="0" rtlCol="0"/>
          <a:lstStyle/>
          <a:p>
            <a:endParaRPr/>
          </a:p>
        </p:txBody>
      </p:sp>
      <p:sp>
        <p:nvSpPr>
          <p:cNvPr id="21" name="object 21"/>
          <p:cNvSpPr/>
          <p:nvPr/>
        </p:nvSpPr>
        <p:spPr>
          <a:xfrm>
            <a:off x="5563103" y="2018821"/>
            <a:ext cx="164605" cy="133801"/>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2" name="object 22"/>
          <p:cNvSpPr txBox="1"/>
          <p:nvPr/>
        </p:nvSpPr>
        <p:spPr>
          <a:xfrm>
            <a:off x="7146525" y="979037"/>
            <a:ext cx="1240790" cy="448309"/>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Arial"/>
                <a:cs typeface="Arial"/>
              </a:rPr>
              <a:t>Sum where  output</a:t>
            </a:r>
            <a:r>
              <a:rPr sz="1400" spc="-85" dirty="0">
                <a:latin typeface="Arial"/>
                <a:cs typeface="Arial"/>
              </a:rPr>
              <a:t> </a:t>
            </a:r>
            <a:r>
              <a:rPr sz="1400" spc="-5" dirty="0">
                <a:latin typeface="Arial"/>
                <a:cs typeface="Arial"/>
              </a:rPr>
              <a:t>overlaps</a:t>
            </a:r>
            <a:endParaRPr sz="1400">
              <a:latin typeface="Arial"/>
              <a:cs typeface="Arial"/>
            </a:endParaRPr>
          </a:p>
        </p:txBody>
      </p:sp>
      <p:sp>
        <p:nvSpPr>
          <p:cNvPr id="23" name="object 23"/>
          <p:cNvSpPr txBox="1">
            <a:spLocks noGrp="1"/>
          </p:cNvSpPr>
          <p:nvPr>
            <p:ph type="title"/>
          </p:nvPr>
        </p:nvSpPr>
        <p:spPr>
          <a:xfrm>
            <a:off x="382950" y="280697"/>
            <a:ext cx="7429500" cy="443711"/>
          </a:xfrm>
          <a:prstGeom prst="rect">
            <a:avLst/>
          </a:prstGeom>
        </p:spPr>
        <p:txBody>
          <a:bodyPr vert="horz" wrap="square" lIns="0" tIns="12700" rIns="0" bIns="0" rtlCol="0">
            <a:spAutoFit/>
          </a:bodyPr>
          <a:lstStyle/>
          <a:p>
            <a:pPr marL="12700">
              <a:lnSpc>
                <a:spcPct val="100000"/>
              </a:lnSpc>
              <a:spcBef>
                <a:spcPts val="100"/>
              </a:spcBef>
            </a:pPr>
            <a:r>
              <a:rPr sz="2800" spc="-5" dirty="0"/>
              <a:t>Learnable Upsampling: Transpose</a:t>
            </a:r>
            <a:r>
              <a:rPr sz="2800" spc="-90" dirty="0"/>
              <a:t> </a:t>
            </a:r>
            <a:r>
              <a:rPr sz="2800" spc="-5" dirty="0"/>
              <a:t>Convolution</a:t>
            </a:r>
          </a:p>
        </p:txBody>
      </p:sp>
      <p:sp>
        <p:nvSpPr>
          <p:cNvPr id="29" name="object 29"/>
          <p:cNvSpPr txBox="1"/>
          <p:nvPr/>
        </p:nvSpPr>
        <p:spPr>
          <a:xfrm>
            <a:off x="7456525" y="4704900"/>
            <a:ext cx="1564005" cy="309245"/>
          </a:xfrm>
          <a:prstGeom prst="rect">
            <a:avLst/>
          </a:prstGeom>
        </p:spPr>
        <p:txBody>
          <a:bodyPr vert="horz" wrap="square" lIns="0" tIns="0" rIns="0" bIns="0" rtlCol="0">
            <a:spAutoFit/>
          </a:bodyPr>
          <a:lstStyle/>
          <a:p>
            <a:pPr marL="12700">
              <a:lnSpc>
                <a:spcPts val="2310"/>
              </a:lnSpc>
            </a:pPr>
            <a:r>
              <a:rPr sz="2000" dirty="0">
                <a:solidFill>
                  <a:srgbClr val="FFFFFF"/>
                </a:solidFill>
                <a:latin typeface="Arial"/>
                <a:cs typeface="Arial"/>
              </a:rPr>
              <a:t>May </a:t>
            </a:r>
            <a:r>
              <a:rPr sz="2000" spc="-5" dirty="0">
                <a:solidFill>
                  <a:srgbClr val="FFFFFF"/>
                </a:solidFill>
                <a:latin typeface="Arial"/>
                <a:cs typeface="Arial"/>
              </a:rPr>
              <a:t>10,</a:t>
            </a:r>
            <a:r>
              <a:rPr sz="2000" spc="-95" dirty="0">
                <a:solidFill>
                  <a:srgbClr val="FFFFFF"/>
                </a:solidFill>
                <a:latin typeface="Arial"/>
                <a:cs typeface="Arial"/>
              </a:rPr>
              <a:t> </a:t>
            </a:r>
            <a:r>
              <a:rPr sz="2000" spc="-5" dirty="0">
                <a:solidFill>
                  <a:srgbClr val="FFFFFF"/>
                </a:solidFill>
                <a:latin typeface="Arial"/>
                <a:cs typeface="Arial"/>
              </a:rPr>
              <a:t>2017</a:t>
            </a:r>
            <a:endParaRPr sz="2000">
              <a:latin typeface="Arial"/>
              <a:cs typeface="Arial"/>
            </a:endParaRPr>
          </a:p>
        </p:txBody>
      </p:sp>
      <p:sp>
        <p:nvSpPr>
          <p:cNvPr id="24" name="object 24"/>
          <p:cNvSpPr txBox="1"/>
          <p:nvPr/>
        </p:nvSpPr>
        <p:spPr>
          <a:xfrm>
            <a:off x="2102349" y="1051055"/>
            <a:ext cx="440817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3 x 3 </a:t>
            </a:r>
            <a:r>
              <a:rPr sz="1800" b="1" dirty="0">
                <a:latin typeface="Arial"/>
                <a:cs typeface="Arial"/>
              </a:rPr>
              <a:t>transpose </a:t>
            </a:r>
            <a:r>
              <a:rPr sz="1800" dirty="0">
                <a:latin typeface="Arial"/>
                <a:cs typeface="Arial"/>
              </a:rPr>
              <a:t>convolution, stride 2 </a:t>
            </a:r>
            <a:r>
              <a:rPr sz="1800" spc="-5" dirty="0">
                <a:latin typeface="Arial"/>
                <a:cs typeface="Arial"/>
              </a:rPr>
              <a:t>pad</a:t>
            </a:r>
            <a:r>
              <a:rPr sz="1800" spc="-130" dirty="0">
                <a:latin typeface="Arial"/>
                <a:cs typeface="Arial"/>
              </a:rPr>
              <a:t> </a:t>
            </a:r>
            <a:r>
              <a:rPr sz="1800" dirty="0">
                <a:latin typeface="Arial"/>
                <a:cs typeface="Arial"/>
              </a:rPr>
              <a:t>1</a:t>
            </a:r>
            <a:endParaRPr sz="1800">
              <a:latin typeface="Arial"/>
              <a:cs typeface="Arial"/>
            </a:endParaRPr>
          </a:p>
        </p:txBody>
      </p:sp>
      <p:sp>
        <p:nvSpPr>
          <p:cNvPr id="25" name="object 25"/>
          <p:cNvSpPr txBox="1"/>
          <p:nvPr/>
        </p:nvSpPr>
        <p:spPr>
          <a:xfrm>
            <a:off x="6728725" y="2175138"/>
            <a:ext cx="1901825" cy="657860"/>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Arial"/>
                <a:cs typeface="Arial"/>
              </a:rPr>
              <a:t>Filter </a:t>
            </a:r>
            <a:r>
              <a:rPr sz="1400" dirty="0">
                <a:latin typeface="Arial"/>
                <a:cs typeface="Arial"/>
              </a:rPr>
              <a:t>moves 2 </a:t>
            </a:r>
            <a:r>
              <a:rPr sz="1400" spc="-5" dirty="0">
                <a:latin typeface="Arial"/>
                <a:cs typeface="Arial"/>
              </a:rPr>
              <a:t>pixels in  the </a:t>
            </a:r>
            <a:r>
              <a:rPr sz="1400" u="heavy" spc="-5" dirty="0">
                <a:uFill>
                  <a:solidFill>
                    <a:srgbClr val="000000"/>
                  </a:solidFill>
                </a:uFill>
                <a:latin typeface="Arial"/>
                <a:cs typeface="Arial"/>
              </a:rPr>
              <a:t>output</a:t>
            </a:r>
            <a:r>
              <a:rPr sz="1400" spc="-5" dirty="0">
                <a:latin typeface="Arial"/>
                <a:cs typeface="Arial"/>
              </a:rPr>
              <a:t> for every one  pixel in the</a:t>
            </a:r>
            <a:r>
              <a:rPr sz="1400" spc="-15" dirty="0">
                <a:latin typeface="Arial"/>
                <a:cs typeface="Arial"/>
              </a:rPr>
              <a:t> </a:t>
            </a:r>
            <a:r>
              <a:rPr sz="1400" u="heavy" spc="-5" dirty="0">
                <a:uFill>
                  <a:solidFill>
                    <a:srgbClr val="000000"/>
                  </a:solidFill>
                </a:uFill>
                <a:latin typeface="Arial"/>
                <a:cs typeface="Arial"/>
              </a:rPr>
              <a:t>input</a:t>
            </a:r>
            <a:endParaRPr sz="1400">
              <a:latin typeface="Arial"/>
              <a:cs typeface="Arial"/>
            </a:endParaRPr>
          </a:p>
        </p:txBody>
      </p:sp>
      <p:sp>
        <p:nvSpPr>
          <p:cNvPr id="26" name="object 26"/>
          <p:cNvSpPr txBox="1"/>
          <p:nvPr/>
        </p:nvSpPr>
        <p:spPr>
          <a:xfrm>
            <a:off x="6728725" y="3013338"/>
            <a:ext cx="2068195" cy="657860"/>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Arial"/>
                <a:cs typeface="Arial"/>
              </a:rPr>
              <a:t>Stride gives </a:t>
            </a:r>
            <a:r>
              <a:rPr sz="1400" dirty="0">
                <a:latin typeface="Arial"/>
                <a:cs typeface="Arial"/>
              </a:rPr>
              <a:t>ratio</a:t>
            </a:r>
            <a:r>
              <a:rPr sz="1400" spc="-90" dirty="0">
                <a:latin typeface="Arial"/>
                <a:cs typeface="Arial"/>
              </a:rPr>
              <a:t> </a:t>
            </a:r>
            <a:r>
              <a:rPr sz="1400" spc="-5" dirty="0">
                <a:latin typeface="Arial"/>
                <a:cs typeface="Arial"/>
              </a:rPr>
              <a:t>between  </a:t>
            </a:r>
            <a:r>
              <a:rPr sz="1400" dirty="0">
                <a:latin typeface="Arial"/>
                <a:cs typeface="Arial"/>
              </a:rPr>
              <a:t>movement </a:t>
            </a:r>
            <a:r>
              <a:rPr sz="1400" spc="-5" dirty="0">
                <a:latin typeface="Arial"/>
                <a:cs typeface="Arial"/>
              </a:rPr>
              <a:t>in output and  input</a:t>
            </a:r>
            <a:endParaRPr sz="1400">
              <a:latin typeface="Arial"/>
              <a:cs typeface="Arial"/>
            </a:endParaRPr>
          </a:p>
        </p:txBody>
      </p:sp>
      <p:sp>
        <p:nvSpPr>
          <p:cNvPr id="27" name="object 27"/>
          <p:cNvSpPr txBox="1"/>
          <p:nvPr/>
        </p:nvSpPr>
        <p:spPr>
          <a:xfrm>
            <a:off x="196650" y="1159188"/>
            <a:ext cx="1675764" cy="1496060"/>
          </a:xfrm>
          <a:prstGeom prst="rect">
            <a:avLst/>
          </a:prstGeom>
        </p:spPr>
        <p:txBody>
          <a:bodyPr vert="horz" wrap="square" lIns="0" tIns="12700" rIns="0" bIns="0" rtlCol="0">
            <a:spAutoFit/>
          </a:bodyPr>
          <a:lstStyle/>
          <a:p>
            <a:pPr marL="12700">
              <a:lnSpc>
                <a:spcPts val="1664"/>
              </a:lnSpc>
              <a:spcBef>
                <a:spcPts val="100"/>
              </a:spcBef>
            </a:pPr>
            <a:r>
              <a:rPr sz="1400" b="1" spc="-5" dirty="0">
                <a:latin typeface="Arial"/>
                <a:cs typeface="Arial"/>
              </a:rPr>
              <a:t>Other</a:t>
            </a:r>
            <a:r>
              <a:rPr sz="1400" b="1" spc="-15" dirty="0">
                <a:latin typeface="Arial"/>
                <a:cs typeface="Arial"/>
              </a:rPr>
              <a:t> </a:t>
            </a:r>
            <a:r>
              <a:rPr sz="1400" b="1" spc="-5" dirty="0">
                <a:latin typeface="Arial"/>
                <a:cs typeface="Arial"/>
              </a:rPr>
              <a:t>names:</a:t>
            </a:r>
            <a:endParaRPr sz="1400">
              <a:latin typeface="Arial"/>
              <a:cs typeface="Arial"/>
            </a:endParaRPr>
          </a:p>
          <a:p>
            <a:pPr marL="12700">
              <a:lnSpc>
                <a:spcPts val="1650"/>
              </a:lnSpc>
            </a:pPr>
            <a:r>
              <a:rPr sz="1400" dirty="0">
                <a:latin typeface="Arial"/>
                <a:cs typeface="Arial"/>
              </a:rPr>
              <a:t>-Deconvolution</a:t>
            </a:r>
            <a:r>
              <a:rPr sz="1400" spc="-85" dirty="0">
                <a:latin typeface="Arial"/>
                <a:cs typeface="Arial"/>
              </a:rPr>
              <a:t> </a:t>
            </a:r>
            <a:r>
              <a:rPr sz="1400" dirty="0">
                <a:latin typeface="Arial"/>
                <a:cs typeface="Arial"/>
              </a:rPr>
              <a:t>(bad)</a:t>
            </a:r>
            <a:endParaRPr sz="1400">
              <a:latin typeface="Arial"/>
              <a:cs typeface="Arial"/>
            </a:endParaRPr>
          </a:p>
          <a:p>
            <a:pPr marL="12700">
              <a:lnSpc>
                <a:spcPts val="1650"/>
              </a:lnSpc>
            </a:pPr>
            <a:r>
              <a:rPr sz="1400" dirty="0">
                <a:latin typeface="Arial"/>
                <a:cs typeface="Arial"/>
              </a:rPr>
              <a:t>-Upconvolution</a:t>
            </a:r>
            <a:endParaRPr sz="1400">
              <a:latin typeface="Arial"/>
              <a:cs typeface="Arial"/>
            </a:endParaRPr>
          </a:p>
          <a:p>
            <a:pPr marL="12700" marR="104139">
              <a:lnSpc>
                <a:spcPts val="1650"/>
              </a:lnSpc>
              <a:spcBef>
                <a:spcPts val="65"/>
              </a:spcBef>
            </a:pPr>
            <a:r>
              <a:rPr sz="1400" dirty="0">
                <a:latin typeface="Arial"/>
                <a:cs typeface="Arial"/>
              </a:rPr>
              <a:t>-Fractionally</a:t>
            </a:r>
            <a:r>
              <a:rPr sz="1400" spc="-105" dirty="0">
                <a:latin typeface="Arial"/>
                <a:cs typeface="Arial"/>
              </a:rPr>
              <a:t> </a:t>
            </a:r>
            <a:r>
              <a:rPr sz="1400" dirty="0">
                <a:latin typeface="Arial"/>
                <a:cs typeface="Arial"/>
              </a:rPr>
              <a:t>strided  convolution</a:t>
            </a:r>
            <a:endParaRPr sz="1400">
              <a:latin typeface="Arial"/>
              <a:cs typeface="Arial"/>
            </a:endParaRPr>
          </a:p>
          <a:p>
            <a:pPr marL="12700" marR="232410">
              <a:lnSpc>
                <a:spcPts val="1650"/>
              </a:lnSpc>
            </a:pPr>
            <a:r>
              <a:rPr sz="1400" dirty="0">
                <a:latin typeface="Arial"/>
                <a:cs typeface="Arial"/>
              </a:rPr>
              <a:t>-Backward</a:t>
            </a:r>
            <a:r>
              <a:rPr sz="1400" spc="-105" dirty="0">
                <a:latin typeface="Arial"/>
                <a:cs typeface="Arial"/>
              </a:rPr>
              <a:t> </a:t>
            </a:r>
            <a:r>
              <a:rPr sz="1400" dirty="0">
                <a:latin typeface="Arial"/>
                <a:cs typeface="Arial"/>
              </a:rPr>
              <a:t>strided  convolution</a:t>
            </a:r>
            <a:endParaRPr sz="1400">
              <a:latin typeface="Arial"/>
              <a:cs typeface="Arial"/>
            </a:endParaRPr>
          </a:p>
        </p:txBody>
      </p:sp>
      <p:sp>
        <p:nvSpPr>
          <p:cNvPr id="28" name="Footer Placeholder 27">
            <a:extLst>
              <a:ext uri="{FF2B5EF4-FFF2-40B4-BE49-F238E27FC236}">
                <a16:creationId xmlns:a16="http://schemas.microsoft.com/office/drawing/2014/main" id="{24298367-D340-4537-A96A-CCFC712BB8EF}"/>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2950" y="242225"/>
            <a:ext cx="7389450" cy="520655"/>
          </a:xfrm>
          <a:prstGeom prst="rect">
            <a:avLst/>
          </a:prstGeom>
        </p:spPr>
        <p:txBody>
          <a:bodyPr vert="horz" wrap="square" lIns="0" tIns="12700" rIns="0" bIns="0" rtlCol="0">
            <a:spAutoFit/>
          </a:bodyPr>
          <a:lstStyle/>
          <a:p>
            <a:pPr marL="12700">
              <a:lnSpc>
                <a:spcPct val="100000"/>
              </a:lnSpc>
              <a:spcBef>
                <a:spcPts val="100"/>
              </a:spcBef>
            </a:pPr>
            <a:r>
              <a:rPr spc="-5" dirty="0"/>
              <a:t>Transpose Convolution: 1D</a:t>
            </a:r>
            <a:r>
              <a:rPr spc="-90" dirty="0"/>
              <a:t> </a:t>
            </a:r>
            <a:r>
              <a:rPr spc="-5" dirty="0"/>
              <a:t>Example</a:t>
            </a:r>
          </a:p>
        </p:txBody>
      </p:sp>
      <p:sp>
        <p:nvSpPr>
          <p:cNvPr id="3" name="object 3"/>
          <p:cNvSpPr txBox="1"/>
          <p:nvPr/>
        </p:nvSpPr>
        <p:spPr>
          <a:xfrm>
            <a:off x="647700" y="2343150"/>
            <a:ext cx="501015" cy="544830"/>
          </a:xfrm>
          <a:prstGeom prst="rect">
            <a:avLst/>
          </a:prstGeom>
          <a:solidFill>
            <a:srgbClr val="F4CCCC"/>
          </a:solidFill>
          <a:ln w="9524">
            <a:solidFill>
              <a:srgbClr val="9E9E9E"/>
            </a:solidFill>
          </a:ln>
        </p:spPr>
        <p:txBody>
          <a:bodyPr vert="horz" wrap="square" lIns="0" tIns="78740" rIns="0" bIns="0" rtlCol="0">
            <a:spAutoFit/>
          </a:bodyPr>
          <a:lstStyle/>
          <a:p>
            <a:pPr marL="165100">
              <a:lnSpc>
                <a:spcPct val="100000"/>
              </a:lnSpc>
              <a:spcBef>
                <a:spcPts val="620"/>
              </a:spcBef>
            </a:pPr>
            <a:r>
              <a:rPr sz="2400" dirty="0">
                <a:latin typeface="Arial"/>
                <a:cs typeface="Arial"/>
              </a:rPr>
              <a:t>a</a:t>
            </a:r>
            <a:endParaRPr sz="2400">
              <a:latin typeface="Arial"/>
              <a:cs typeface="Arial"/>
            </a:endParaRPr>
          </a:p>
        </p:txBody>
      </p:sp>
      <p:sp>
        <p:nvSpPr>
          <p:cNvPr id="4" name="object 4"/>
          <p:cNvSpPr txBox="1"/>
          <p:nvPr/>
        </p:nvSpPr>
        <p:spPr>
          <a:xfrm>
            <a:off x="647700" y="2887950"/>
            <a:ext cx="501015" cy="544830"/>
          </a:xfrm>
          <a:prstGeom prst="rect">
            <a:avLst/>
          </a:prstGeom>
          <a:solidFill>
            <a:srgbClr val="C9DAF7"/>
          </a:solidFill>
          <a:ln w="9524">
            <a:solidFill>
              <a:srgbClr val="9E9E9E"/>
            </a:solidFill>
          </a:ln>
        </p:spPr>
        <p:txBody>
          <a:bodyPr vert="horz" wrap="square" lIns="0" tIns="78740" rIns="0" bIns="0" rtlCol="0">
            <a:spAutoFit/>
          </a:bodyPr>
          <a:lstStyle/>
          <a:p>
            <a:pPr marL="165100">
              <a:lnSpc>
                <a:spcPct val="100000"/>
              </a:lnSpc>
              <a:spcBef>
                <a:spcPts val="620"/>
              </a:spcBef>
            </a:pPr>
            <a:r>
              <a:rPr sz="2400" dirty="0">
                <a:latin typeface="Arial"/>
                <a:cs typeface="Arial"/>
              </a:rPr>
              <a:t>b</a:t>
            </a:r>
            <a:endParaRPr sz="2400">
              <a:latin typeface="Arial"/>
              <a:cs typeface="Arial"/>
            </a:endParaRPr>
          </a:p>
        </p:txBody>
      </p:sp>
      <p:sp>
        <p:nvSpPr>
          <p:cNvPr id="5" name="object 5"/>
          <p:cNvSpPr/>
          <p:nvPr/>
        </p:nvSpPr>
        <p:spPr>
          <a:xfrm>
            <a:off x="3003000" y="2066000"/>
            <a:ext cx="0" cy="1644014"/>
          </a:xfrm>
          <a:custGeom>
            <a:avLst/>
            <a:gdLst/>
            <a:ahLst/>
            <a:cxnLst/>
            <a:rect l="l" t="t" r="r" b="b"/>
            <a:pathLst>
              <a:path h="1644014">
                <a:moveTo>
                  <a:pt x="0" y="0"/>
                </a:moveTo>
                <a:lnTo>
                  <a:pt x="0" y="1643899"/>
                </a:lnTo>
              </a:path>
            </a:pathLst>
          </a:custGeom>
          <a:ln w="9524">
            <a:solidFill>
              <a:srgbClr val="9E9E9E"/>
            </a:solidFill>
          </a:ln>
        </p:spPr>
        <p:txBody>
          <a:bodyPr wrap="square" lIns="0" tIns="0" rIns="0" bIns="0" rtlCol="0"/>
          <a:lstStyle/>
          <a:p>
            <a:endParaRPr/>
          </a:p>
        </p:txBody>
      </p:sp>
      <p:sp>
        <p:nvSpPr>
          <p:cNvPr id="6" name="object 6"/>
          <p:cNvSpPr/>
          <p:nvPr/>
        </p:nvSpPr>
        <p:spPr>
          <a:xfrm>
            <a:off x="3503924" y="2066000"/>
            <a:ext cx="0" cy="1644014"/>
          </a:xfrm>
          <a:custGeom>
            <a:avLst/>
            <a:gdLst/>
            <a:ahLst/>
            <a:cxnLst/>
            <a:rect l="l" t="t" r="r" b="b"/>
            <a:pathLst>
              <a:path h="1644014">
                <a:moveTo>
                  <a:pt x="0" y="0"/>
                </a:moveTo>
                <a:lnTo>
                  <a:pt x="0" y="1643899"/>
                </a:lnTo>
              </a:path>
            </a:pathLst>
          </a:custGeom>
          <a:ln w="9524">
            <a:solidFill>
              <a:srgbClr val="9E9E9E"/>
            </a:solidFill>
          </a:ln>
        </p:spPr>
        <p:txBody>
          <a:bodyPr wrap="square" lIns="0" tIns="0" rIns="0" bIns="0" rtlCol="0"/>
          <a:lstStyle/>
          <a:p>
            <a:endParaRPr/>
          </a:p>
        </p:txBody>
      </p:sp>
      <p:sp>
        <p:nvSpPr>
          <p:cNvPr id="7" name="object 7"/>
          <p:cNvSpPr txBox="1"/>
          <p:nvPr/>
        </p:nvSpPr>
        <p:spPr>
          <a:xfrm>
            <a:off x="3003000" y="2070749"/>
            <a:ext cx="501015" cy="544830"/>
          </a:xfrm>
          <a:prstGeom prst="rect">
            <a:avLst/>
          </a:prstGeom>
          <a:ln w="9524">
            <a:solidFill>
              <a:srgbClr val="9E9E9E"/>
            </a:solidFill>
          </a:ln>
        </p:spPr>
        <p:txBody>
          <a:bodyPr vert="horz" wrap="square" lIns="0" tIns="78740" rIns="0" bIns="0" rtlCol="0">
            <a:spAutoFit/>
          </a:bodyPr>
          <a:lstStyle/>
          <a:p>
            <a:pPr algn="ctr">
              <a:lnSpc>
                <a:spcPct val="100000"/>
              </a:lnSpc>
              <a:spcBef>
                <a:spcPts val="620"/>
              </a:spcBef>
            </a:pPr>
            <a:r>
              <a:rPr sz="2400" dirty="0">
                <a:latin typeface="Arial"/>
                <a:cs typeface="Arial"/>
              </a:rPr>
              <a:t>x</a:t>
            </a:r>
            <a:endParaRPr sz="2400">
              <a:latin typeface="Arial"/>
              <a:cs typeface="Arial"/>
            </a:endParaRPr>
          </a:p>
        </p:txBody>
      </p:sp>
      <p:sp>
        <p:nvSpPr>
          <p:cNvPr id="8" name="object 8"/>
          <p:cNvSpPr txBox="1"/>
          <p:nvPr/>
        </p:nvSpPr>
        <p:spPr>
          <a:xfrm>
            <a:off x="3003000" y="2615550"/>
            <a:ext cx="501015" cy="544830"/>
          </a:xfrm>
          <a:prstGeom prst="rect">
            <a:avLst/>
          </a:prstGeom>
          <a:ln w="9524">
            <a:solidFill>
              <a:srgbClr val="9E9E9E"/>
            </a:solidFill>
          </a:ln>
        </p:spPr>
        <p:txBody>
          <a:bodyPr vert="horz" wrap="square" lIns="0" tIns="78740" rIns="0" bIns="0" rtlCol="0">
            <a:spAutoFit/>
          </a:bodyPr>
          <a:lstStyle/>
          <a:p>
            <a:pPr algn="ctr">
              <a:lnSpc>
                <a:spcPct val="100000"/>
              </a:lnSpc>
              <a:spcBef>
                <a:spcPts val="620"/>
              </a:spcBef>
            </a:pPr>
            <a:r>
              <a:rPr sz="2400" dirty="0">
                <a:latin typeface="Arial"/>
                <a:cs typeface="Arial"/>
              </a:rPr>
              <a:t>y</a:t>
            </a:r>
            <a:endParaRPr sz="2400">
              <a:latin typeface="Arial"/>
              <a:cs typeface="Arial"/>
            </a:endParaRPr>
          </a:p>
        </p:txBody>
      </p:sp>
      <p:sp>
        <p:nvSpPr>
          <p:cNvPr id="9" name="object 9"/>
          <p:cNvSpPr txBox="1"/>
          <p:nvPr/>
        </p:nvSpPr>
        <p:spPr>
          <a:xfrm>
            <a:off x="3003000" y="3160349"/>
            <a:ext cx="501015" cy="544830"/>
          </a:xfrm>
          <a:prstGeom prst="rect">
            <a:avLst/>
          </a:prstGeom>
          <a:ln w="9524">
            <a:solidFill>
              <a:srgbClr val="9E9E9E"/>
            </a:solidFill>
          </a:ln>
        </p:spPr>
        <p:txBody>
          <a:bodyPr vert="horz" wrap="square" lIns="0" tIns="78740" rIns="0" bIns="0" rtlCol="0">
            <a:spAutoFit/>
          </a:bodyPr>
          <a:lstStyle/>
          <a:p>
            <a:pPr algn="ctr">
              <a:lnSpc>
                <a:spcPct val="100000"/>
              </a:lnSpc>
              <a:spcBef>
                <a:spcPts val="620"/>
              </a:spcBef>
            </a:pPr>
            <a:r>
              <a:rPr sz="2400" dirty="0">
                <a:latin typeface="Arial"/>
                <a:cs typeface="Arial"/>
              </a:rPr>
              <a:t>z</a:t>
            </a:r>
            <a:endParaRPr sz="2400">
              <a:latin typeface="Arial"/>
              <a:cs typeface="Arial"/>
            </a:endParaRPr>
          </a:p>
        </p:txBody>
      </p:sp>
      <p:graphicFrame>
        <p:nvGraphicFramePr>
          <p:cNvPr id="10" name="object 10"/>
          <p:cNvGraphicFramePr>
            <a:graphicFrameLocks noGrp="1"/>
          </p:cNvGraphicFramePr>
          <p:nvPr/>
        </p:nvGraphicFramePr>
        <p:xfrm>
          <a:off x="5731687" y="1559137"/>
          <a:ext cx="1273174" cy="2761282"/>
        </p:xfrm>
        <a:graphic>
          <a:graphicData uri="http://schemas.openxmlformats.org/drawingml/2006/table">
            <a:tbl>
              <a:tblPr firstRow="1" bandRow="1">
                <a:tableStyleId>{2D5ABB26-0587-4C30-8999-92F81FD0307C}</a:tableStyleId>
              </a:tblPr>
              <a:tblGrid>
                <a:gridCol w="83820">
                  <a:extLst>
                    <a:ext uri="{9D8B030D-6E8A-4147-A177-3AD203B41FA5}">
                      <a16:colId xmlns:a16="http://schemas.microsoft.com/office/drawing/2014/main" val="20000"/>
                    </a:ext>
                  </a:extLst>
                </a:gridCol>
                <a:gridCol w="464820">
                  <a:extLst>
                    <a:ext uri="{9D8B030D-6E8A-4147-A177-3AD203B41FA5}">
                      <a16:colId xmlns:a16="http://schemas.microsoft.com/office/drawing/2014/main" val="20001"/>
                    </a:ext>
                  </a:extLst>
                </a:gridCol>
                <a:gridCol w="215265">
                  <a:extLst>
                    <a:ext uri="{9D8B030D-6E8A-4147-A177-3AD203B41FA5}">
                      <a16:colId xmlns:a16="http://schemas.microsoft.com/office/drawing/2014/main" val="20002"/>
                    </a:ext>
                  </a:extLst>
                </a:gridCol>
                <a:gridCol w="509269">
                  <a:extLst>
                    <a:ext uri="{9D8B030D-6E8A-4147-A177-3AD203B41FA5}">
                      <a16:colId xmlns:a16="http://schemas.microsoft.com/office/drawing/2014/main" val="20003"/>
                    </a:ext>
                  </a:extLst>
                </a:gridCol>
              </a:tblGrid>
              <a:tr h="82924">
                <a:tc>
                  <a:txBody>
                    <a:bodyPr/>
                    <a:lstStyle/>
                    <a:p>
                      <a:pPr>
                        <a:lnSpc>
                          <a:spcPct val="100000"/>
                        </a:lnSpc>
                      </a:pPr>
                      <a:endParaRPr sz="300">
                        <a:latin typeface="Times New Roman"/>
                        <a:cs typeface="Times New Roman"/>
                      </a:endParaRPr>
                    </a:p>
                  </a:txBody>
                  <a:tcPr marL="0" marR="0" marT="0" marB="0">
                    <a:lnL w="9525">
                      <a:solidFill>
                        <a:srgbClr val="9E9E9E"/>
                      </a:solidFill>
                      <a:prstDash val="solid"/>
                    </a:lnL>
                    <a:lnT w="9525">
                      <a:solidFill>
                        <a:srgbClr val="9E9E9E"/>
                      </a:solidFill>
                      <a:prstDash val="solid"/>
                    </a:lnT>
                  </a:tcPr>
                </a:tc>
                <a:tc>
                  <a:txBody>
                    <a:bodyPr/>
                    <a:lstStyle/>
                    <a:p>
                      <a:pPr>
                        <a:lnSpc>
                          <a:spcPct val="100000"/>
                        </a:lnSpc>
                      </a:pPr>
                      <a:endParaRPr sz="300">
                        <a:latin typeface="Times New Roman"/>
                        <a:cs typeface="Times New Roman"/>
                      </a:endParaRPr>
                    </a:p>
                  </a:txBody>
                  <a:tcPr marL="0" marR="0" marT="0" marB="0">
                    <a:lnT w="9525">
                      <a:solidFill>
                        <a:srgbClr val="9E9E9E"/>
                      </a:solidFill>
                      <a:prstDash val="solid"/>
                    </a:lnT>
                    <a:lnB w="38100">
                      <a:solidFill>
                        <a:srgbClr val="FF0000"/>
                      </a:solidFill>
                      <a:prstDash val="solid"/>
                    </a:lnB>
                  </a:tcPr>
                </a:tc>
                <a:tc rowSpan="2" gridSpan="2">
                  <a:txBody>
                    <a:bodyPr/>
                    <a:lstStyle/>
                    <a:p>
                      <a:pPr>
                        <a:lnSpc>
                          <a:spcPct val="100000"/>
                        </a:lnSpc>
                      </a:pPr>
                      <a:endParaRPr sz="1700">
                        <a:latin typeface="Times New Roman"/>
                        <a:cs typeface="Times New Roman"/>
                      </a:endParaRPr>
                    </a:p>
                  </a:txBody>
                  <a:tcPr marL="0" marR="0" marT="0" marB="0">
                    <a:lnR w="9525">
                      <a:solidFill>
                        <a:srgbClr val="9E9E9E"/>
                      </a:solidFill>
                      <a:prstDash val="solid"/>
                    </a:lnR>
                    <a:lnT w="9525">
                      <a:solidFill>
                        <a:srgbClr val="9E9E9E"/>
                      </a:solidFill>
                      <a:prstDash val="solid"/>
                    </a:lnT>
                    <a:lnB w="9525">
                      <a:solidFill>
                        <a:srgbClr val="9E9E9E"/>
                      </a:solidFill>
                      <a:prstDash val="solid"/>
                    </a:lnB>
                  </a:tcPr>
                </a:tc>
                <a:tc rowSpan="2" hMerge="1">
                  <a:txBody>
                    <a:bodyPr/>
                    <a:lstStyle/>
                    <a:p>
                      <a:endParaRPr/>
                    </a:p>
                  </a:txBody>
                  <a:tcPr marL="0" marR="0" marT="0" marB="0"/>
                </a:tc>
                <a:extLst>
                  <a:ext uri="{0D108BD9-81ED-4DB2-BD59-A6C34878D82A}">
                    <a16:rowId xmlns:a16="http://schemas.microsoft.com/office/drawing/2014/main" val="10000"/>
                  </a:ext>
                </a:extLst>
              </a:tr>
              <a:tr h="461874">
                <a:tc>
                  <a:txBody>
                    <a:bodyPr/>
                    <a:lstStyle/>
                    <a:p>
                      <a:pPr>
                        <a:lnSpc>
                          <a:spcPct val="100000"/>
                        </a:lnSpc>
                      </a:pPr>
                      <a:endParaRPr sz="1700">
                        <a:latin typeface="Times New Roman"/>
                        <a:cs typeface="Times New Roman"/>
                      </a:endParaRPr>
                    </a:p>
                  </a:txBody>
                  <a:tcPr marL="0" marR="0" marT="0" marB="0">
                    <a:lnL w="9525">
                      <a:solidFill>
                        <a:srgbClr val="9E9E9E"/>
                      </a:solidFill>
                      <a:prstDash val="solid"/>
                    </a:lnL>
                    <a:lnR w="38100">
                      <a:solidFill>
                        <a:srgbClr val="FF0000"/>
                      </a:solidFill>
                      <a:prstDash val="solid"/>
                    </a:lnR>
                    <a:lnB w="9525">
                      <a:solidFill>
                        <a:srgbClr val="9E9E9E"/>
                      </a:solidFill>
                      <a:prstDash val="solid"/>
                    </a:lnB>
                  </a:tcPr>
                </a:tc>
                <a:tc>
                  <a:txBody>
                    <a:bodyPr/>
                    <a:lstStyle/>
                    <a:p>
                      <a:pPr marL="29845" algn="ctr">
                        <a:lnSpc>
                          <a:spcPts val="2850"/>
                        </a:lnSpc>
                      </a:pPr>
                      <a:r>
                        <a:rPr sz="2400" spc="-5" dirty="0">
                          <a:latin typeface="Arial"/>
                          <a:cs typeface="Arial"/>
                        </a:rPr>
                        <a:t>ax</a:t>
                      </a:r>
                      <a:endParaRPr sz="2400">
                        <a:latin typeface="Arial"/>
                        <a:cs typeface="Arial"/>
                      </a:endParaRPr>
                    </a:p>
                  </a:txBody>
                  <a:tcPr marL="0" marR="0" marT="0" marB="0">
                    <a:lnL w="38100">
                      <a:solidFill>
                        <a:srgbClr val="FF0000"/>
                      </a:solidFill>
                      <a:prstDash val="solid"/>
                    </a:lnL>
                    <a:lnR w="38100">
                      <a:solidFill>
                        <a:srgbClr val="FF0000"/>
                      </a:solidFill>
                      <a:prstDash val="solid"/>
                    </a:lnR>
                    <a:lnT w="38100">
                      <a:solidFill>
                        <a:srgbClr val="FF0000"/>
                      </a:solidFill>
                      <a:prstDash val="solid"/>
                    </a:lnT>
                    <a:lnB w="9525">
                      <a:solidFill>
                        <a:srgbClr val="9E9E9E"/>
                      </a:solidFill>
                      <a:prstDash val="solid"/>
                    </a:lnB>
                  </a:tcPr>
                </a:tc>
                <a:tc gridSpan="2" vMerge="1">
                  <a:txBody>
                    <a:bodyPr/>
                    <a:lstStyle/>
                    <a:p>
                      <a:endParaRPr/>
                    </a:p>
                  </a:txBody>
                  <a:tcPr marL="0" marR="0" marT="0" marB="0">
                    <a:lnL w="38100">
                      <a:solidFill>
                        <a:srgbClr val="FF0000"/>
                      </a:solidFill>
                      <a:prstDash val="solid"/>
                    </a:lnL>
                    <a:lnR w="9525">
                      <a:solidFill>
                        <a:srgbClr val="9E9E9E"/>
                      </a:solidFill>
                      <a:prstDash val="solid"/>
                    </a:lnR>
                    <a:lnT w="9525">
                      <a:solidFill>
                        <a:srgbClr val="9E9E9E"/>
                      </a:solidFill>
                      <a:prstDash val="solid"/>
                    </a:lnT>
                    <a:lnB w="9525">
                      <a:solidFill>
                        <a:srgbClr val="9E9E9E"/>
                      </a:solidFill>
                      <a:prstDash val="solid"/>
                    </a:lnB>
                  </a:tcPr>
                </a:tc>
                <a:tc hMerge="1" vMerge="1">
                  <a:txBody>
                    <a:bodyPr/>
                    <a:lstStyle/>
                    <a:p>
                      <a:endParaRPr/>
                    </a:p>
                  </a:txBody>
                  <a:tcPr marL="0" marR="0" marT="0" marB="0"/>
                </a:tc>
                <a:extLst>
                  <a:ext uri="{0D108BD9-81ED-4DB2-BD59-A6C34878D82A}">
                    <a16:rowId xmlns:a16="http://schemas.microsoft.com/office/drawing/2014/main" val="10001"/>
                  </a:ext>
                </a:extLst>
              </a:tr>
              <a:tr h="544799">
                <a:tc>
                  <a:txBody>
                    <a:bodyPr/>
                    <a:lstStyle/>
                    <a:p>
                      <a:pPr>
                        <a:lnSpc>
                          <a:spcPct val="100000"/>
                        </a:lnSpc>
                      </a:pPr>
                      <a:endParaRPr sz="1700">
                        <a:latin typeface="Times New Roman"/>
                        <a:cs typeface="Times New Roman"/>
                      </a:endParaRPr>
                    </a:p>
                  </a:txBody>
                  <a:tcPr marL="0" marR="0" marT="0" marB="0">
                    <a:lnL w="9525">
                      <a:solidFill>
                        <a:srgbClr val="9E9E9E"/>
                      </a:solidFill>
                      <a:prstDash val="solid"/>
                    </a:lnL>
                    <a:lnR w="38100">
                      <a:solidFill>
                        <a:srgbClr val="FF0000"/>
                      </a:solidFill>
                      <a:prstDash val="solid"/>
                    </a:lnR>
                    <a:lnT w="9525">
                      <a:solidFill>
                        <a:srgbClr val="9E9E9E"/>
                      </a:solidFill>
                      <a:prstDash val="solid"/>
                    </a:lnT>
                    <a:lnB w="9525">
                      <a:solidFill>
                        <a:srgbClr val="9E9E9E"/>
                      </a:solidFill>
                      <a:prstDash val="solid"/>
                    </a:lnB>
                  </a:tcPr>
                </a:tc>
                <a:tc>
                  <a:txBody>
                    <a:bodyPr/>
                    <a:lstStyle/>
                    <a:p>
                      <a:pPr marL="29845" algn="ctr">
                        <a:lnSpc>
                          <a:spcPct val="100000"/>
                        </a:lnSpc>
                        <a:spcBef>
                          <a:spcPts val="620"/>
                        </a:spcBef>
                      </a:pPr>
                      <a:r>
                        <a:rPr sz="2400" spc="-5" dirty="0">
                          <a:latin typeface="Arial"/>
                          <a:cs typeface="Arial"/>
                        </a:rPr>
                        <a:t>ay</a:t>
                      </a:r>
                      <a:endParaRPr sz="2400">
                        <a:latin typeface="Arial"/>
                        <a:cs typeface="Arial"/>
                      </a:endParaRPr>
                    </a:p>
                  </a:txBody>
                  <a:tcPr marL="0" marR="0" marT="78740" marB="0">
                    <a:lnL w="38100">
                      <a:solidFill>
                        <a:srgbClr val="FF0000"/>
                      </a:solidFill>
                      <a:prstDash val="solid"/>
                    </a:lnL>
                    <a:lnR w="38100">
                      <a:solidFill>
                        <a:srgbClr val="FF0000"/>
                      </a:solidFill>
                      <a:prstDash val="solid"/>
                    </a:lnR>
                    <a:lnT w="9525">
                      <a:solidFill>
                        <a:srgbClr val="9E9E9E"/>
                      </a:solidFill>
                      <a:prstDash val="solid"/>
                    </a:lnT>
                    <a:lnB w="9525">
                      <a:solidFill>
                        <a:srgbClr val="9E9E9E"/>
                      </a:solidFill>
                      <a:prstDash val="solid"/>
                    </a:lnB>
                  </a:tcPr>
                </a:tc>
                <a:tc gridSpan="2">
                  <a:txBody>
                    <a:bodyPr/>
                    <a:lstStyle/>
                    <a:p>
                      <a:pPr>
                        <a:lnSpc>
                          <a:spcPct val="100000"/>
                        </a:lnSpc>
                      </a:pPr>
                      <a:endParaRPr sz="1700">
                        <a:latin typeface="Times New Roman"/>
                        <a:cs typeface="Times New Roman"/>
                      </a:endParaRPr>
                    </a:p>
                  </a:txBody>
                  <a:tcPr marL="0" marR="0" marT="0" marB="0">
                    <a:lnL w="38100">
                      <a:solidFill>
                        <a:srgbClr val="FF0000"/>
                      </a:solidFill>
                      <a:prstDash val="solid"/>
                    </a:lnL>
                    <a:lnR w="9525">
                      <a:solidFill>
                        <a:srgbClr val="9E9E9E"/>
                      </a:solidFill>
                      <a:prstDash val="solid"/>
                    </a:lnR>
                    <a:lnT w="9525">
                      <a:solidFill>
                        <a:srgbClr val="9E9E9E"/>
                      </a:solidFill>
                      <a:prstDash val="solid"/>
                    </a:lnT>
                    <a:lnB w="9525">
                      <a:solidFill>
                        <a:srgbClr val="9E9E9E"/>
                      </a:solidFill>
                      <a:prstDash val="solid"/>
                    </a:lnB>
                  </a:tcPr>
                </a:tc>
                <a:tc hMerge="1">
                  <a:txBody>
                    <a:bodyPr/>
                    <a:lstStyle/>
                    <a:p>
                      <a:endParaRPr/>
                    </a:p>
                  </a:txBody>
                  <a:tcPr marL="0" marR="0" marT="0" marB="0"/>
                </a:tc>
                <a:extLst>
                  <a:ext uri="{0D108BD9-81ED-4DB2-BD59-A6C34878D82A}">
                    <a16:rowId xmlns:a16="http://schemas.microsoft.com/office/drawing/2014/main" val="10002"/>
                  </a:ext>
                </a:extLst>
              </a:tr>
              <a:tr h="0">
                <a:tc rowSpan="2">
                  <a:txBody>
                    <a:bodyPr/>
                    <a:lstStyle/>
                    <a:p>
                      <a:pPr>
                        <a:lnSpc>
                          <a:spcPct val="100000"/>
                        </a:lnSpc>
                      </a:pPr>
                      <a:endParaRPr sz="1700">
                        <a:latin typeface="Times New Roman"/>
                        <a:cs typeface="Times New Roman"/>
                      </a:endParaRPr>
                    </a:p>
                  </a:txBody>
                  <a:tcPr marL="0" marR="0" marT="0" marB="0">
                    <a:lnL w="9525">
                      <a:solidFill>
                        <a:srgbClr val="9E9E9E"/>
                      </a:solidFill>
                      <a:prstDash val="solid"/>
                    </a:lnL>
                    <a:lnR w="38100">
                      <a:solidFill>
                        <a:srgbClr val="FF0000"/>
                      </a:solidFill>
                      <a:prstDash val="solid"/>
                    </a:lnR>
                    <a:lnT w="9525">
                      <a:solidFill>
                        <a:srgbClr val="9E9E9E"/>
                      </a:solidFill>
                      <a:prstDash val="solid"/>
                    </a:lnT>
                  </a:tcPr>
                </a:tc>
                <a:tc rowSpan="2">
                  <a:txBody>
                    <a:bodyPr/>
                    <a:lstStyle/>
                    <a:p>
                      <a:pPr marL="57150">
                        <a:lnSpc>
                          <a:spcPct val="100000"/>
                        </a:lnSpc>
                        <a:spcBef>
                          <a:spcPts val="620"/>
                        </a:spcBef>
                      </a:pPr>
                      <a:r>
                        <a:rPr sz="2400" spc="-5" dirty="0">
                          <a:latin typeface="Arial"/>
                          <a:cs typeface="Arial"/>
                        </a:rPr>
                        <a:t>az</a:t>
                      </a:r>
                      <a:endParaRPr sz="2400">
                        <a:latin typeface="Arial"/>
                        <a:cs typeface="Arial"/>
                      </a:endParaRPr>
                    </a:p>
                  </a:txBody>
                  <a:tcPr marL="0" marR="0" marT="78740" marB="0">
                    <a:lnL w="38100">
                      <a:solidFill>
                        <a:srgbClr val="FF0000"/>
                      </a:solidFill>
                      <a:prstDash val="solid"/>
                    </a:lnL>
                    <a:lnR w="38100">
                      <a:solidFill>
                        <a:srgbClr val="FF0000"/>
                      </a:solidFill>
                      <a:prstDash val="solid"/>
                    </a:lnR>
                    <a:lnT w="9525">
                      <a:solidFill>
                        <a:srgbClr val="9E9E9E"/>
                      </a:solidFill>
                      <a:prstDash val="solid"/>
                    </a:lnT>
                    <a:lnB w="38100">
                      <a:solidFill>
                        <a:srgbClr val="FF0000"/>
                      </a:solidFill>
                      <a:prstDash val="solid"/>
                    </a:lnB>
                  </a:tcPr>
                </a:tc>
                <a:tc gridSpan="2">
                  <a:txBody>
                    <a:bodyPr/>
                    <a:lstStyle/>
                    <a:p>
                      <a:pPr>
                        <a:lnSpc>
                          <a:spcPct val="100000"/>
                        </a:lnSpc>
                      </a:pPr>
                      <a:endParaRPr sz="200">
                        <a:latin typeface="Times New Roman"/>
                        <a:cs typeface="Times New Roman"/>
                      </a:endParaRPr>
                    </a:p>
                  </a:txBody>
                  <a:tcPr marL="0" marR="0" marT="0" marB="0">
                    <a:lnL w="38100">
                      <a:solidFill>
                        <a:srgbClr val="FF0000"/>
                      </a:solidFill>
                      <a:prstDash val="solid"/>
                    </a:lnL>
                    <a:lnR w="9525">
                      <a:solidFill>
                        <a:srgbClr val="0000FF"/>
                      </a:solidFill>
                      <a:prstDash val="solid"/>
                    </a:lnR>
                    <a:lnT w="9525">
                      <a:solidFill>
                        <a:srgbClr val="9E9E9E"/>
                      </a:solidFill>
                      <a:prstDash val="solid"/>
                    </a:lnT>
                  </a:tcPr>
                </a:tc>
                <a:tc hMerge="1">
                  <a:txBody>
                    <a:bodyPr/>
                    <a:lstStyle/>
                    <a:p>
                      <a:endParaRPr/>
                    </a:p>
                  </a:txBody>
                  <a:tcPr marL="0" marR="0" marT="0" marB="0"/>
                </a:tc>
                <a:extLst>
                  <a:ext uri="{0D108BD9-81ED-4DB2-BD59-A6C34878D82A}">
                    <a16:rowId xmlns:a16="http://schemas.microsoft.com/office/drawing/2014/main" val="10003"/>
                  </a:ext>
                </a:extLst>
              </a:tr>
              <a:tr h="407574">
                <a:tc vMerge="1">
                  <a:txBody>
                    <a:bodyPr/>
                    <a:lstStyle/>
                    <a:p>
                      <a:endParaRPr/>
                    </a:p>
                  </a:txBody>
                  <a:tcPr marL="0" marR="0" marT="0" marB="0">
                    <a:lnL w="9525">
                      <a:solidFill>
                        <a:srgbClr val="9E9E9E"/>
                      </a:solidFill>
                      <a:prstDash val="solid"/>
                    </a:lnL>
                    <a:lnR w="38100">
                      <a:solidFill>
                        <a:srgbClr val="FF0000"/>
                      </a:solidFill>
                      <a:prstDash val="solid"/>
                    </a:lnR>
                    <a:lnT w="9525">
                      <a:solidFill>
                        <a:srgbClr val="9E9E9E"/>
                      </a:solidFill>
                      <a:prstDash val="solid"/>
                    </a:lnT>
                  </a:tcPr>
                </a:tc>
                <a:tc vMerge="1">
                  <a:txBody>
                    <a:bodyPr/>
                    <a:lstStyle/>
                    <a:p>
                      <a:endParaRPr/>
                    </a:p>
                  </a:txBody>
                  <a:tcPr marL="0" marR="0" marT="78740" marB="0">
                    <a:lnL w="38100">
                      <a:solidFill>
                        <a:srgbClr val="FF0000"/>
                      </a:solidFill>
                      <a:prstDash val="solid"/>
                    </a:lnL>
                    <a:lnR w="38100">
                      <a:solidFill>
                        <a:srgbClr val="FF0000"/>
                      </a:solidFill>
                      <a:prstDash val="solid"/>
                    </a:lnR>
                    <a:lnT w="9525">
                      <a:solidFill>
                        <a:srgbClr val="9E9E9E"/>
                      </a:solidFill>
                      <a:prstDash val="solid"/>
                    </a:lnT>
                    <a:lnB w="38100">
                      <a:solidFill>
                        <a:srgbClr val="FF0000"/>
                      </a:solidFill>
                      <a:prstDash val="solid"/>
                    </a:lnB>
                  </a:tcPr>
                </a:tc>
                <a:tc>
                  <a:txBody>
                    <a:bodyPr/>
                    <a:lstStyle/>
                    <a:p>
                      <a:pPr>
                        <a:lnSpc>
                          <a:spcPct val="100000"/>
                        </a:lnSpc>
                        <a:spcBef>
                          <a:spcPts val="95"/>
                        </a:spcBef>
                      </a:pPr>
                      <a:r>
                        <a:rPr sz="2400" dirty="0">
                          <a:latin typeface="Arial"/>
                          <a:cs typeface="Arial"/>
                        </a:rPr>
                        <a:t>+</a:t>
                      </a:r>
                      <a:endParaRPr sz="2400">
                        <a:latin typeface="Arial"/>
                        <a:cs typeface="Arial"/>
                      </a:endParaRPr>
                    </a:p>
                  </a:txBody>
                  <a:tcPr marL="0" marR="0" marT="12065" marB="0">
                    <a:lnL w="38100">
                      <a:solidFill>
                        <a:srgbClr val="FF0000"/>
                      </a:solidFill>
                      <a:prstDash val="solid"/>
                    </a:lnL>
                    <a:lnR w="38100">
                      <a:solidFill>
                        <a:srgbClr val="0000FF"/>
                      </a:solidFill>
                      <a:prstDash val="solid"/>
                    </a:lnR>
                  </a:tcPr>
                </a:tc>
                <a:tc rowSpan="2">
                  <a:txBody>
                    <a:bodyPr/>
                    <a:lstStyle/>
                    <a:p>
                      <a:pPr marL="45085">
                        <a:lnSpc>
                          <a:spcPct val="100000"/>
                        </a:lnSpc>
                        <a:spcBef>
                          <a:spcPts val="95"/>
                        </a:spcBef>
                      </a:pPr>
                      <a:r>
                        <a:rPr sz="2400" spc="-5" dirty="0">
                          <a:latin typeface="Arial"/>
                          <a:cs typeface="Arial"/>
                        </a:rPr>
                        <a:t>bx</a:t>
                      </a:r>
                      <a:endParaRPr sz="2400">
                        <a:latin typeface="Arial"/>
                        <a:cs typeface="Arial"/>
                      </a:endParaRPr>
                    </a:p>
                  </a:txBody>
                  <a:tcPr marL="0" marR="0" marT="12065" marB="0">
                    <a:lnL w="38100">
                      <a:solidFill>
                        <a:srgbClr val="0000FF"/>
                      </a:solidFill>
                      <a:prstDash val="solid"/>
                    </a:lnL>
                    <a:lnR w="9525">
                      <a:solidFill>
                        <a:srgbClr val="0000FF"/>
                      </a:solidFill>
                      <a:prstDash val="solid"/>
                    </a:lnR>
                    <a:lnT w="38100">
                      <a:solidFill>
                        <a:srgbClr val="0000FF"/>
                      </a:solidFill>
                      <a:prstDash val="solid"/>
                    </a:lnT>
                    <a:lnB w="9525">
                      <a:solidFill>
                        <a:srgbClr val="9E9E9E"/>
                      </a:solidFill>
                      <a:prstDash val="solid"/>
                    </a:lnB>
                  </a:tcPr>
                </a:tc>
                <a:extLst>
                  <a:ext uri="{0D108BD9-81ED-4DB2-BD59-A6C34878D82A}">
                    <a16:rowId xmlns:a16="http://schemas.microsoft.com/office/drawing/2014/main" val="10004"/>
                  </a:ext>
                </a:extLst>
              </a:tr>
              <a:tr h="70374">
                <a:tc gridSpan="3">
                  <a:txBody>
                    <a:bodyPr/>
                    <a:lstStyle/>
                    <a:p>
                      <a:pPr>
                        <a:lnSpc>
                          <a:spcPct val="100000"/>
                        </a:lnSpc>
                      </a:pPr>
                      <a:endParaRPr sz="300">
                        <a:latin typeface="Times New Roman"/>
                        <a:cs typeface="Times New Roman"/>
                      </a:endParaRPr>
                    </a:p>
                  </a:txBody>
                  <a:tcPr marL="0" marR="0" marT="0" marB="0">
                    <a:lnL w="9525">
                      <a:solidFill>
                        <a:srgbClr val="9E9E9E"/>
                      </a:solidFill>
                      <a:prstDash val="solid"/>
                    </a:lnL>
                    <a:lnR w="38100">
                      <a:solidFill>
                        <a:srgbClr val="0000FF"/>
                      </a:solidFill>
                      <a:prstDash val="solid"/>
                    </a:lnR>
                    <a:lnB w="9525">
                      <a:solidFill>
                        <a:srgbClr val="9E9E9E"/>
                      </a:solidFill>
                      <a:prstDash val="solid"/>
                    </a:lnB>
                  </a:tcPr>
                </a:tc>
                <a:tc hMerge="1">
                  <a:txBody>
                    <a:bodyPr/>
                    <a:lstStyle/>
                    <a:p>
                      <a:endParaRPr/>
                    </a:p>
                  </a:txBody>
                  <a:tcPr marL="0" marR="0" marT="0" marB="0"/>
                </a:tc>
                <a:tc hMerge="1">
                  <a:txBody>
                    <a:bodyPr/>
                    <a:lstStyle/>
                    <a:p>
                      <a:endParaRPr/>
                    </a:p>
                  </a:txBody>
                  <a:tcPr marL="0" marR="0" marT="0" marB="0"/>
                </a:tc>
                <a:tc vMerge="1">
                  <a:txBody>
                    <a:bodyPr/>
                    <a:lstStyle/>
                    <a:p>
                      <a:endParaRPr/>
                    </a:p>
                  </a:txBody>
                  <a:tcPr marL="0" marR="0" marT="12065" marB="0">
                    <a:lnL w="38100">
                      <a:solidFill>
                        <a:srgbClr val="0000FF"/>
                      </a:solidFill>
                      <a:prstDash val="solid"/>
                    </a:lnL>
                    <a:lnR w="9525">
                      <a:solidFill>
                        <a:srgbClr val="0000FF"/>
                      </a:solidFill>
                      <a:prstDash val="solid"/>
                    </a:lnR>
                    <a:lnT w="38100">
                      <a:solidFill>
                        <a:srgbClr val="0000FF"/>
                      </a:solidFill>
                      <a:prstDash val="solid"/>
                    </a:lnT>
                    <a:lnB w="9525">
                      <a:solidFill>
                        <a:srgbClr val="9E9E9E"/>
                      </a:solidFill>
                      <a:prstDash val="solid"/>
                    </a:lnB>
                  </a:tcPr>
                </a:tc>
                <a:extLst>
                  <a:ext uri="{0D108BD9-81ED-4DB2-BD59-A6C34878D82A}">
                    <a16:rowId xmlns:a16="http://schemas.microsoft.com/office/drawing/2014/main" val="10005"/>
                  </a:ext>
                </a:extLst>
              </a:tr>
              <a:tr h="544799">
                <a:tc gridSpan="3">
                  <a:txBody>
                    <a:bodyPr/>
                    <a:lstStyle/>
                    <a:p>
                      <a:pPr>
                        <a:lnSpc>
                          <a:spcPct val="100000"/>
                        </a:lnSpc>
                      </a:pPr>
                      <a:endParaRPr sz="1700">
                        <a:latin typeface="Times New Roman"/>
                        <a:cs typeface="Times New Roman"/>
                      </a:endParaRPr>
                    </a:p>
                  </a:txBody>
                  <a:tcPr marL="0" marR="0" marT="0" marB="0">
                    <a:lnL w="9525">
                      <a:solidFill>
                        <a:srgbClr val="9E9E9E"/>
                      </a:solidFill>
                      <a:prstDash val="solid"/>
                    </a:lnL>
                    <a:lnR w="38100">
                      <a:solidFill>
                        <a:srgbClr val="0000FF"/>
                      </a:solidFill>
                      <a:prstDash val="solid"/>
                    </a:lnR>
                    <a:lnT w="9525">
                      <a:solidFill>
                        <a:srgbClr val="9E9E9E"/>
                      </a:solidFill>
                      <a:prstDash val="solid"/>
                    </a:lnT>
                    <a:lnB w="9525">
                      <a:solidFill>
                        <a:srgbClr val="9E9E9E"/>
                      </a:solidFill>
                      <a:prstDash val="solid"/>
                    </a:lnB>
                  </a:tcPr>
                </a:tc>
                <a:tc hMerge="1">
                  <a:txBody>
                    <a:bodyPr/>
                    <a:lstStyle/>
                    <a:p>
                      <a:endParaRPr/>
                    </a:p>
                  </a:txBody>
                  <a:tcPr marL="0" marR="0" marT="0" marB="0"/>
                </a:tc>
                <a:tc hMerge="1">
                  <a:txBody>
                    <a:bodyPr/>
                    <a:lstStyle/>
                    <a:p>
                      <a:endParaRPr/>
                    </a:p>
                  </a:txBody>
                  <a:tcPr marL="0" marR="0" marT="0" marB="0"/>
                </a:tc>
                <a:tc>
                  <a:txBody>
                    <a:bodyPr/>
                    <a:lstStyle/>
                    <a:p>
                      <a:pPr marL="15240" algn="ctr">
                        <a:lnSpc>
                          <a:spcPct val="100000"/>
                        </a:lnSpc>
                        <a:spcBef>
                          <a:spcPts val="620"/>
                        </a:spcBef>
                      </a:pPr>
                      <a:r>
                        <a:rPr sz="2400" spc="-5" dirty="0">
                          <a:latin typeface="Arial"/>
                          <a:cs typeface="Arial"/>
                        </a:rPr>
                        <a:t>by</a:t>
                      </a:r>
                      <a:endParaRPr sz="2400">
                        <a:latin typeface="Arial"/>
                        <a:cs typeface="Arial"/>
                      </a:endParaRPr>
                    </a:p>
                  </a:txBody>
                  <a:tcPr marL="0" marR="0" marT="78740" marB="0">
                    <a:lnL w="38100">
                      <a:solidFill>
                        <a:srgbClr val="0000FF"/>
                      </a:solidFill>
                      <a:prstDash val="solid"/>
                    </a:lnL>
                    <a:lnR w="9525">
                      <a:solidFill>
                        <a:srgbClr val="0000FF"/>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6"/>
                  </a:ext>
                </a:extLst>
              </a:tr>
              <a:tr h="458349">
                <a:tc rowSpan="2" gridSpan="3">
                  <a:txBody>
                    <a:bodyPr/>
                    <a:lstStyle/>
                    <a:p>
                      <a:pPr>
                        <a:lnSpc>
                          <a:spcPct val="100000"/>
                        </a:lnSpc>
                      </a:pPr>
                      <a:endParaRPr sz="1700">
                        <a:latin typeface="Times New Roman"/>
                        <a:cs typeface="Times New Roman"/>
                      </a:endParaRPr>
                    </a:p>
                  </a:txBody>
                  <a:tcPr marL="0" marR="0" marT="0" marB="0">
                    <a:lnL w="9525">
                      <a:solidFill>
                        <a:srgbClr val="9E9E9E"/>
                      </a:solidFill>
                      <a:prstDash val="solid"/>
                    </a:lnL>
                    <a:lnR w="38100">
                      <a:solidFill>
                        <a:srgbClr val="0000FF"/>
                      </a:solidFill>
                      <a:prstDash val="solid"/>
                    </a:lnR>
                    <a:lnT w="9525">
                      <a:solidFill>
                        <a:srgbClr val="9E9E9E"/>
                      </a:solidFill>
                      <a:prstDash val="solid"/>
                    </a:lnT>
                    <a:lnB w="9525">
                      <a:solidFill>
                        <a:srgbClr val="9E9E9E"/>
                      </a:solidFill>
                      <a:prstDash val="solid"/>
                    </a:lnB>
                  </a:tcPr>
                </a:tc>
                <a:tc rowSpan="2" hMerge="1">
                  <a:txBody>
                    <a:bodyPr/>
                    <a:lstStyle/>
                    <a:p>
                      <a:endParaRPr/>
                    </a:p>
                  </a:txBody>
                  <a:tcPr marL="0" marR="0" marT="0" marB="0"/>
                </a:tc>
                <a:tc rowSpan="2" hMerge="1">
                  <a:txBody>
                    <a:bodyPr/>
                    <a:lstStyle/>
                    <a:p>
                      <a:endParaRPr/>
                    </a:p>
                  </a:txBody>
                  <a:tcPr marL="0" marR="0" marT="0" marB="0"/>
                </a:tc>
                <a:tc>
                  <a:txBody>
                    <a:bodyPr/>
                    <a:lstStyle/>
                    <a:p>
                      <a:pPr marL="15875" algn="ctr">
                        <a:lnSpc>
                          <a:spcPct val="100000"/>
                        </a:lnSpc>
                        <a:spcBef>
                          <a:spcPts val="620"/>
                        </a:spcBef>
                      </a:pPr>
                      <a:r>
                        <a:rPr sz="2400" spc="-5" dirty="0">
                          <a:latin typeface="Arial"/>
                          <a:cs typeface="Arial"/>
                        </a:rPr>
                        <a:t>bz</a:t>
                      </a:r>
                      <a:endParaRPr sz="2400">
                        <a:latin typeface="Arial"/>
                        <a:cs typeface="Arial"/>
                      </a:endParaRPr>
                    </a:p>
                  </a:txBody>
                  <a:tcPr marL="0" marR="0" marT="78740" marB="0">
                    <a:lnL w="38100">
                      <a:solidFill>
                        <a:srgbClr val="0000FF"/>
                      </a:solidFill>
                      <a:prstDash val="solid"/>
                    </a:lnL>
                    <a:lnR w="9525">
                      <a:solidFill>
                        <a:srgbClr val="0000FF"/>
                      </a:solidFill>
                      <a:prstDash val="solid"/>
                    </a:lnR>
                    <a:lnT w="9525">
                      <a:solidFill>
                        <a:srgbClr val="9E9E9E"/>
                      </a:solidFill>
                      <a:prstDash val="solid"/>
                    </a:lnT>
                    <a:lnB w="38100">
                      <a:solidFill>
                        <a:srgbClr val="0000FF"/>
                      </a:solidFill>
                      <a:prstDash val="solid"/>
                    </a:lnB>
                  </a:tcPr>
                </a:tc>
                <a:extLst>
                  <a:ext uri="{0D108BD9-81ED-4DB2-BD59-A6C34878D82A}">
                    <a16:rowId xmlns:a16="http://schemas.microsoft.com/office/drawing/2014/main" val="10007"/>
                  </a:ext>
                </a:extLst>
              </a:tr>
              <a:tr h="86449">
                <a:tc gridSpan="3" vMerge="1">
                  <a:txBody>
                    <a:bodyPr/>
                    <a:lstStyle/>
                    <a:p>
                      <a:endParaRPr/>
                    </a:p>
                  </a:txBody>
                  <a:tcPr marL="0" marR="0" marT="0" marB="0">
                    <a:lnL w="9525">
                      <a:solidFill>
                        <a:srgbClr val="9E9E9E"/>
                      </a:solidFill>
                      <a:prstDash val="solid"/>
                    </a:lnL>
                    <a:lnR w="38100">
                      <a:solidFill>
                        <a:srgbClr val="0000FF"/>
                      </a:solidFill>
                      <a:prstDash val="solid"/>
                    </a:lnR>
                    <a:lnT w="9525">
                      <a:solidFill>
                        <a:srgbClr val="9E9E9E"/>
                      </a:solidFill>
                      <a:prstDash val="solid"/>
                    </a:lnT>
                    <a:lnB w="9525">
                      <a:solidFill>
                        <a:srgbClr val="9E9E9E"/>
                      </a:solidFill>
                      <a:prstDash val="solid"/>
                    </a:lnB>
                  </a:tcPr>
                </a:tc>
                <a:tc hMerge="1" vMerge="1">
                  <a:txBody>
                    <a:bodyPr/>
                    <a:lstStyle/>
                    <a:p>
                      <a:endParaRPr/>
                    </a:p>
                  </a:txBody>
                  <a:tcPr marL="0" marR="0" marT="0" marB="0"/>
                </a:tc>
                <a:tc hMerge="1" vMerge="1">
                  <a:txBody>
                    <a:bodyPr/>
                    <a:lstStyle/>
                    <a:p>
                      <a:endParaRPr/>
                    </a:p>
                  </a:txBody>
                  <a:tcPr marL="0" marR="0" marT="0" marB="0"/>
                </a:tc>
                <a:tc>
                  <a:txBody>
                    <a:bodyPr/>
                    <a:lstStyle/>
                    <a:p>
                      <a:pPr>
                        <a:lnSpc>
                          <a:spcPct val="100000"/>
                        </a:lnSpc>
                      </a:pPr>
                      <a:endParaRPr sz="400">
                        <a:latin typeface="Times New Roman"/>
                        <a:cs typeface="Times New Roman"/>
                      </a:endParaRPr>
                    </a:p>
                  </a:txBody>
                  <a:tcPr marL="0" marR="0" marT="0" marB="0">
                    <a:lnR w="9525">
                      <a:solidFill>
                        <a:srgbClr val="9E9E9E"/>
                      </a:solidFill>
                      <a:prstDash val="solid"/>
                    </a:lnR>
                    <a:lnT w="38100">
                      <a:solidFill>
                        <a:srgbClr val="0000FF"/>
                      </a:solidFill>
                      <a:prstDash val="solid"/>
                    </a:lnT>
                    <a:lnB w="9525">
                      <a:solidFill>
                        <a:srgbClr val="9E9E9E"/>
                      </a:solidFill>
                      <a:prstDash val="solid"/>
                    </a:lnB>
                  </a:tcPr>
                </a:tc>
                <a:extLst>
                  <a:ext uri="{0D108BD9-81ED-4DB2-BD59-A6C34878D82A}">
                    <a16:rowId xmlns:a16="http://schemas.microsoft.com/office/drawing/2014/main" val="10008"/>
                  </a:ext>
                </a:extLst>
              </a:tr>
            </a:tbl>
          </a:graphicData>
        </a:graphic>
      </p:graphicFrame>
      <p:sp>
        <p:nvSpPr>
          <p:cNvPr id="11" name="object 11"/>
          <p:cNvSpPr txBox="1"/>
          <p:nvPr/>
        </p:nvSpPr>
        <p:spPr>
          <a:xfrm>
            <a:off x="513094" y="1403008"/>
            <a:ext cx="768985" cy="391160"/>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Arial"/>
                <a:cs typeface="Arial"/>
              </a:rPr>
              <a:t>Input</a:t>
            </a:r>
            <a:endParaRPr sz="2400">
              <a:latin typeface="Arial"/>
              <a:cs typeface="Arial"/>
            </a:endParaRPr>
          </a:p>
        </p:txBody>
      </p:sp>
      <p:sp>
        <p:nvSpPr>
          <p:cNvPr id="12" name="object 12"/>
          <p:cNvSpPr txBox="1"/>
          <p:nvPr/>
        </p:nvSpPr>
        <p:spPr>
          <a:xfrm>
            <a:off x="2868159" y="1449858"/>
            <a:ext cx="769620" cy="391160"/>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Arial"/>
                <a:cs typeface="Arial"/>
              </a:rPr>
              <a:t>Filter</a:t>
            </a:r>
            <a:endParaRPr sz="2400">
              <a:latin typeface="Arial"/>
              <a:cs typeface="Arial"/>
            </a:endParaRPr>
          </a:p>
        </p:txBody>
      </p:sp>
      <p:sp>
        <p:nvSpPr>
          <p:cNvPr id="13" name="object 13"/>
          <p:cNvSpPr txBox="1"/>
          <p:nvPr/>
        </p:nvSpPr>
        <p:spPr>
          <a:xfrm>
            <a:off x="5861096" y="933508"/>
            <a:ext cx="1022985" cy="391160"/>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Arial"/>
                <a:cs typeface="Arial"/>
              </a:rPr>
              <a:t>Output</a:t>
            </a:r>
            <a:endParaRPr sz="2400">
              <a:latin typeface="Arial"/>
              <a:cs typeface="Arial"/>
            </a:endParaRPr>
          </a:p>
        </p:txBody>
      </p:sp>
      <p:sp>
        <p:nvSpPr>
          <p:cNvPr id="14" name="object 14"/>
          <p:cNvSpPr/>
          <p:nvPr/>
        </p:nvSpPr>
        <p:spPr>
          <a:xfrm>
            <a:off x="1190025" y="2091575"/>
            <a:ext cx="1765935" cy="240029"/>
          </a:xfrm>
          <a:custGeom>
            <a:avLst/>
            <a:gdLst/>
            <a:ahLst/>
            <a:cxnLst/>
            <a:rect l="l" t="t" r="r" b="b"/>
            <a:pathLst>
              <a:path w="1765935" h="240030">
                <a:moveTo>
                  <a:pt x="0" y="239999"/>
                </a:moveTo>
                <a:lnTo>
                  <a:pt x="1765499" y="0"/>
                </a:lnTo>
              </a:path>
            </a:pathLst>
          </a:custGeom>
          <a:ln w="28574">
            <a:solidFill>
              <a:srgbClr val="FF0000"/>
            </a:solidFill>
          </a:ln>
        </p:spPr>
        <p:txBody>
          <a:bodyPr wrap="square" lIns="0" tIns="0" rIns="0" bIns="0" rtlCol="0"/>
          <a:lstStyle/>
          <a:p>
            <a:endParaRPr/>
          </a:p>
        </p:txBody>
      </p:sp>
      <p:sp>
        <p:nvSpPr>
          <p:cNvPr id="15" name="object 15"/>
          <p:cNvSpPr/>
          <p:nvPr/>
        </p:nvSpPr>
        <p:spPr>
          <a:xfrm>
            <a:off x="3539649" y="1679250"/>
            <a:ext cx="2179320" cy="391795"/>
          </a:xfrm>
          <a:custGeom>
            <a:avLst/>
            <a:gdLst/>
            <a:ahLst/>
            <a:cxnLst/>
            <a:rect l="l" t="t" r="r" b="b"/>
            <a:pathLst>
              <a:path w="2179320" h="391794">
                <a:moveTo>
                  <a:pt x="0" y="391499"/>
                </a:moveTo>
                <a:lnTo>
                  <a:pt x="2179199" y="0"/>
                </a:lnTo>
              </a:path>
            </a:pathLst>
          </a:custGeom>
          <a:ln w="28574">
            <a:solidFill>
              <a:srgbClr val="FF0000"/>
            </a:solidFill>
          </a:ln>
        </p:spPr>
        <p:txBody>
          <a:bodyPr wrap="square" lIns="0" tIns="0" rIns="0" bIns="0" rtlCol="0"/>
          <a:lstStyle/>
          <a:p>
            <a:endParaRPr/>
          </a:p>
        </p:txBody>
      </p:sp>
      <p:sp>
        <p:nvSpPr>
          <p:cNvPr id="16" name="object 16"/>
          <p:cNvSpPr/>
          <p:nvPr/>
        </p:nvSpPr>
        <p:spPr>
          <a:xfrm>
            <a:off x="3559974" y="3147174"/>
            <a:ext cx="2168525" cy="528320"/>
          </a:xfrm>
          <a:custGeom>
            <a:avLst/>
            <a:gdLst/>
            <a:ahLst/>
            <a:cxnLst/>
            <a:rect l="l" t="t" r="r" b="b"/>
            <a:pathLst>
              <a:path w="2168525" h="528320">
                <a:moveTo>
                  <a:pt x="0" y="527699"/>
                </a:moveTo>
                <a:lnTo>
                  <a:pt x="2168399" y="0"/>
                </a:lnTo>
              </a:path>
            </a:pathLst>
          </a:custGeom>
          <a:ln w="28574">
            <a:solidFill>
              <a:srgbClr val="FF0000"/>
            </a:solidFill>
          </a:ln>
        </p:spPr>
        <p:txBody>
          <a:bodyPr wrap="square" lIns="0" tIns="0" rIns="0" bIns="0" rtlCol="0"/>
          <a:lstStyle/>
          <a:p>
            <a:endParaRPr/>
          </a:p>
        </p:txBody>
      </p:sp>
      <p:sp>
        <p:nvSpPr>
          <p:cNvPr id="17" name="object 17"/>
          <p:cNvSpPr/>
          <p:nvPr/>
        </p:nvSpPr>
        <p:spPr>
          <a:xfrm>
            <a:off x="1225025" y="2874474"/>
            <a:ext cx="1720850" cy="810260"/>
          </a:xfrm>
          <a:custGeom>
            <a:avLst/>
            <a:gdLst/>
            <a:ahLst/>
            <a:cxnLst/>
            <a:rect l="l" t="t" r="r" b="b"/>
            <a:pathLst>
              <a:path w="1720850" h="810260">
                <a:moveTo>
                  <a:pt x="0" y="0"/>
                </a:moveTo>
                <a:lnTo>
                  <a:pt x="1720799" y="809999"/>
                </a:lnTo>
              </a:path>
            </a:pathLst>
          </a:custGeom>
          <a:ln w="28574">
            <a:solidFill>
              <a:srgbClr val="FF0000"/>
            </a:solidFill>
          </a:ln>
        </p:spPr>
        <p:txBody>
          <a:bodyPr wrap="square" lIns="0" tIns="0" rIns="0" bIns="0" rtlCol="0"/>
          <a:lstStyle/>
          <a:p>
            <a:endParaRPr/>
          </a:p>
        </p:txBody>
      </p:sp>
      <p:sp>
        <p:nvSpPr>
          <p:cNvPr id="18" name="object 18"/>
          <p:cNvSpPr/>
          <p:nvPr/>
        </p:nvSpPr>
        <p:spPr>
          <a:xfrm>
            <a:off x="1218800" y="3425399"/>
            <a:ext cx="1679575" cy="259715"/>
          </a:xfrm>
          <a:custGeom>
            <a:avLst/>
            <a:gdLst/>
            <a:ahLst/>
            <a:cxnLst/>
            <a:rect l="l" t="t" r="r" b="b"/>
            <a:pathLst>
              <a:path w="1679575" h="259714">
                <a:moveTo>
                  <a:pt x="0" y="0"/>
                </a:moveTo>
                <a:lnTo>
                  <a:pt x="1679099" y="259199"/>
                </a:lnTo>
              </a:path>
            </a:pathLst>
          </a:custGeom>
          <a:ln w="28574">
            <a:solidFill>
              <a:srgbClr val="0000FF"/>
            </a:solidFill>
          </a:ln>
        </p:spPr>
        <p:txBody>
          <a:bodyPr wrap="square" lIns="0" tIns="0" rIns="0" bIns="0" rtlCol="0"/>
          <a:lstStyle/>
          <a:p>
            <a:endParaRPr/>
          </a:p>
        </p:txBody>
      </p:sp>
      <p:sp>
        <p:nvSpPr>
          <p:cNvPr id="19" name="object 19"/>
          <p:cNvSpPr/>
          <p:nvPr/>
        </p:nvSpPr>
        <p:spPr>
          <a:xfrm>
            <a:off x="1209200" y="2139625"/>
            <a:ext cx="1784985" cy="681355"/>
          </a:xfrm>
          <a:custGeom>
            <a:avLst/>
            <a:gdLst/>
            <a:ahLst/>
            <a:cxnLst/>
            <a:rect l="l" t="t" r="r" b="b"/>
            <a:pathLst>
              <a:path w="1784985" h="681355">
                <a:moveTo>
                  <a:pt x="0" y="681299"/>
                </a:moveTo>
                <a:lnTo>
                  <a:pt x="1784699" y="0"/>
                </a:lnTo>
              </a:path>
            </a:pathLst>
          </a:custGeom>
          <a:ln w="28574">
            <a:solidFill>
              <a:srgbClr val="0000FF"/>
            </a:solidFill>
          </a:ln>
        </p:spPr>
        <p:txBody>
          <a:bodyPr wrap="square" lIns="0" tIns="0" rIns="0" bIns="0" rtlCol="0"/>
          <a:lstStyle/>
          <a:p>
            <a:endParaRPr/>
          </a:p>
        </p:txBody>
      </p:sp>
      <p:sp>
        <p:nvSpPr>
          <p:cNvPr id="20" name="object 20"/>
          <p:cNvSpPr/>
          <p:nvPr/>
        </p:nvSpPr>
        <p:spPr>
          <a:xfrm>
            <a:off x="3503924" y="3705149"/>
            <a:ext cx="2157730" cy="584200"/>
          </a:xfrm>
          <a:custGeom>
            <a:avLst/>
            <a:gdLst/>
            <a:ahLst/>
            <a:cxnLst/>
            <a:rect l="l" t="t" r="r" b="b"/>
            <a:pathLst>
              <a:path w="2157729" h="584200">
                <a:moveTo>
                  <a:pt x="0" y="0"/>
                </a:moveTo>
                <a:lnTo>
                  <a:pt x="2157299" y="583799"/>
                </a:lnTo>
              </a:path>
            </a:pathLst>
          </a:custGeom>
          <a:ln w="28574">
            <a:solidFill>
              <a:srgbClr val="0000FF"/>
            </a:solidFill>
          </a:ln>
        </p:spPr>
        <p:txBody>
          <a:bodyPr wrap="square" lIns="0" tIns="0" rIns="0" bIns="0" rtlCol="0"/>
          <a:lstStyle/>
          <a:p>
            <a:endParaRPr/>
          </a:p>
        </p:txBody>
      </p:sp>
      <p:sp>
        <p:nvSpPr>
          <p:cNvPr id="21" name="object 21"/>
          <p:cNvSpPr/>
          <p:nvPr/>
        </p:nvSpPr>
        <p:spPr>
          <a:xfrm>
            <a:off x="3559974" y="2091575"/>
            <a:ext cx="2120900" cy="547370"/>
          </a:xfrm>
          <a:custGeom>
            <a:avLst/>
            <a:gdLst/>
            <a:ahLst/>
            <a:cxnLst/>
            <a:rect l="l" t="t" r="r" b="b"/>
            <a:pathLst>
              <a:path w="2120900" h="547369">
                <a:moveTo>
                  <a:pt x="0" y="0"/>
                </a:moveTo>
                <a:lnTo>
                  <a:pt x="2120399" y="547199"/>
                </a:lnTo>
              </a:path>
            </a:pathLst>
          </a:custGeom>
          <a:ln w="28574">
            <a:solidFill>
              <a:srgbClr val="0000FF"/>
            </a:solidFill>
          </a:ln>
        </p:spPr>
        <p:txBody>
          <a:bodyPr wrap="square" lIns="0" tIns="0" rIns="0" bIns="0" rtlCol="0"/>
          <a:lstStyle/>
          <a:p>
            <a:endParaRPr/>
          </a:p>
        </p:txBody>
      </p:sp>
      <p:sp>
        <p:nvSpPr>
          <p:cNvPr id="22" name="object 22"/>
          <p:cNvSpPr txBox="1"/>
          <p:nvPr/>
        </p:nvSpPr>
        <p:spPr>
          <a:xfrm>
            <a:off x="7290175" y="1572312"/>
            <a:ext cx="1615440" cy="1286510"/>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Arial"/>
                <a:cs typeface="Arial"/>
              </a:rPr>
              <a:t>Output </a:t>
            </a:r>
            <a:r>
              <a:rPr sz="1400" dirty="0">
                <a:latin typeface="Arial"/>
                <a:cs typeface="Arial"/>
              </a:rPr>
              <a:t>contains  copies </a:t>
            </a:r>
            <a:r>
              <a:rPr sz="1400" spc="-5" dirty="0">
                <a:latin typeface="Arial"/>
                <a:cs typeface="Arial"/>
              </a:rPr>
              <a:t>of the filter  weighted by the  input, </a:t>
            </a:r>
            <a:r>
              <a:rPr sz="1400" dirty="0">
                <a:latin typeface="Arial"/>
                <a:cs typeface="Arial"/>
              </a:rPr>
              <a:t>summing </a:t>
            </a:r>
            <a:r>
              <a:rPr sz="1400" spc="-5" dirty="0">
                <a:latin typeface="Arial"/>
                <a:cs typeface="Arial"/>
              </a:rPr>
              <a:t>at  where at overlaps</a:t>
            </a:r>
            <a:r>
              <a:rPr sz="1400" spc="-85" dirty="0">
                <a:latin typeface="Arial"/>
                <a:cs typeface="Arial"/>
              </a:rPr>
              <a:t> </a:t>
            </a:r>
            <a:r>
              <a:rPr sz="1400" spc="-5" dirty="0">
                <a:latin typeface="Arial"/>
                <a:cs typeface="Arial"/>
              </a:rPr>
              <a:t>in  the</a:t>
            </a:r>
            <a:r>
              <a:rPr sz="1400" spc="-15" dirty="0">
                <a:latin typeface="Arial"/>
                <a:cs typeface="Arial"/>
              </a:rPr>
              <a:t> </a:t>
            </a:r>
            <a:r>
              <a:rPr sz="1400" spc="-5" dirty="0">
                <a:latin typeface="Arial"/>
                <a:cs typeface="Arial"/>
              </a:rPr>
              <a:t>output</a:t>
            </a:r>
            <a:endParaRPr sz="1400">
              <a:latin typeface="Arial"/>
              <a:cs typeface="Arial"/>
            </a:endParaRPr>
          </a:p>
        </p:txBody>
      </p:sp>
      <p:sp>
        <p:nvSpPr>
          <p:cNvPr id="25" name="object 25"/>
          <p:cNvSpPr txBox="1"/>
          <p:nvPr/>
        </p:nvSpPr>
        <p:spPr>
          <a:xfrm>
            <a:off x="7456525" y="4704900"/>
            <a:ext cx="1564005" cy="309245"/>
          </a:xfrm>
          <a:prstGeom prst="rect">
            <a:avLst/>
          </a:prstGeom>
        </p:spPr>
        <p:txBody>
          <a:bodyPr vert="horz" wrap="square" lIns="0" tIns="0" rIns="0" bIns="0" rtlCol="0">
            <a:spAutoFit/>
          </a:bodyPr>
          <a:lstStyle/>
          <a:p>
            <a:pPr marL="12700">
              <a:lnSpc>
                <a:spcPts val="2310"/>
              </a:lnSpc>
            </a:pPr>
            <a:r>
              <a:rPr sz="2000" dirty="0">
                <a:solidFill>
                  <a:srgbClr val="FFFFFF"/>
                </a:solidFill>
                <a:latin typeface="Arial"/>
                <a:cs typeface="Arial"/>
              </a:rPr>
              <a:t>May </a:t>
            </a:r>
            <a:r>
              <a:rPr sz="2000" spc="-5" dirty="0">
                <a:solidFill>
                  <a:srgbClr val="FFFFFF"/>
                </a:solidFill>
                <a:latin typeface="Arial"/>
                <a:cs typeface="Arial"/>
              </a:rPr>
              <a:t>10,</a:t>
            </a:r>
            <a:r>
              <a:rPr sz="2000" spc="-95" dirty="0">
                <a:solidFill>
                  <a:srgbClr val="FFFFFF"/>
                </a:solidFill>
                <a:latin typeface="Arial"/>
                <a:cs typeface="Arial"/>
              </a:rPr>
              <a:t> </a:t>
            </a:r>
            <a:r>
              <a:rPr sz="2000" spc="-5" dirty="0">
                <a:solidFill>
                  <a:srgbClr val="FFFFFF"/>
                </a:solidFill>
                <a:latin typeface="Arial"/>
                <a:cs typeface="Arial"/>
              </a:rPr>
              <a:t>2017</a:t>
            </a:r>
            <a:endParaRPr sz="2000">
              <a:latin typeface="Arial"/>
              <a:cs typeface="Arial"/>
            </a:endParaRPr>
          </a:p>
        </p:txBody>
      </p:sp>
      <p:sp>
        <p:nvSpPr>
          <p:cNvPr id="23" name="object 23"/>
          <p:cNvSpPr txBox="1"/>
          <p:nvPr/>
        </p:nvSpPr>
        <p:spPr>
          <a:xfrm>
            <a:off x="7290175" y="3039163"/>
            <a:ext cx="1605915" cy="867410"/>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Arial"/>
                <a:cs typeface="Arial"/>
              </a:rPr>
              <a:t>Need to </a:t>
            </a:r>
            <a:r>
              <a:rPr sz="1400" dirty="0">
                <a:latin typeface="Arial"/>
                <a:cs typeface="Arial"/>
              </a:rPr>
              <a:t>crop </a:t>
            </a:r>
            <a:r>
              <a:rPr sz="1400" spc="-5" dirty="0">
                <a:latin typeface="Arial"/>
                <a:cs typeface="Arial"/>
              </a:rPr>
              <a:t>one  pixel from output to  </a:t>
            </a:r>
            <a:r>
              <a:rPr sz="1400" dirty="0">
                <a:latin typeface="Arial"/>
                <a:cs typeface="Arial"/>
              </a:rPr>
              <a:t>make </a:t>
            </a:r>
            <a:r>
              <a:rPr sz="1400" spc="-5" dirty="0">
                <a:latin typeface="Arial"/>
                <a:cs typeface="Arial"/>
              </a:rPr>
              <a:t>output</a:t>
            </a:r>
            <a:r>
              <a:rPr sz="1400" spc="-100" dirty="0">
                <a:latin typeface="Arial"/>
                <a:cs typeface="Arial"/>
              </a:rPr>
              <a:t> </a:t>
            </a:r>
            <a:r>
              <a:rPr sz="1400" spc="-5" dirty="0">
                <a:latin typeface="Arial"/>
                <a:cs typeface="Arial"/>
              </a:rPr>
              <a:t>exactly  2x</a:t>
            </a:r>
            <a:r>
              <a:rPr sz="1400" spc="-10" dirty="0">
                <a:latin typeface="Arial"/>
                <a:cs typeface="Arial"/>
              </a:rPr>
              <a:t> </a:t>
            </a:r>
            <a:r>
              <a:rPr sz="1400" spc="-5" dirty="0">
                <a:latin typeface="Arial"/>
                <a:cs typeface="Arial"/>
              </a:rPr>
              <a:t>input</a:t>
            </a:r>
            <a:endParaRPr sz="1400">
              <a:latin typeface="Arial"/>
              <a:cs typeface="Arial"/>
            </a:endParaRPr>
          </a:p>
        </p:txBody>
      </p:sp>
      <p:sp>
        <p:nvSpPr>
          <p:cNvPr id="24" name="Footer Placeholder 23">
            <a:extLst>
              <a:ext uri="{FF2B5EF4-FFF2-40B4-BE49-F238E27FC236}">
                <a16:creationId xmlns:a16="http://schemas.microsoft.com/office/drawing/2014/main" id="{B6426A75-84E9-406F-ADDD-027D966AFA00}"/>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2950" y="280697"/>
            <a:ext cx="7865745" cy="443711"/>
          </a:xfrm>
          <a:prstGeom prst="rect">
            <a:avLst/>
          </a:prstGeom>
        </p:spPr>
        <p:txBody>
          <a:bodyPr vert="horz" wrap="square" lIns="0" tIns="12700" rIns="0" bIns="0" rtlCol="0">
            <a:spAutoFit/>
          </a:bodyPr>
          <a:lstStyle/>
          <a:p>
            <a:pPr marL="12700">
              <a:lnSpc>
                <a:spcPct val="100000"/>
              </a:lnSpc>
              <a:spcBef>
                <a:spcPts val="100"/>
              </a:spcBef>
            </a:pPr>
            <a:r>
              <a:rPr sz="2800" spc="-5" dirty="0"/>
              <a:t>Convolution as </a:t>
            </a:r>
            <a:r>
              <a:rPr sz="2800" dirty="0"/>
              <a:t>Matrix Multiplication (1D</a:t>
            </a:r>
            <a:r>
              <a:rPr sz="2800" spc="-105" dirty="0"/>
              <a:t> </a:t>
            </a:r>
            <a:r>
              <a:rPr sz="2800" spc="-5" dirty="0"/>
              <a:t>Example)</a:t>
            </a:r>
          </a:p>
        </p:txBody>
      </p:sp>
      <p:sp>
        <p:nvSpPr>
          <p:cNvPr id="3" name="object 3"/>
          <p:cNvSpPr/>
          <p:nvPr/>
        </p:nvSpPr>
        <p:spPr>
          <a:xfrm>
            <a:off x="248674" y="2114925"/>
            <a:ext cx="4186076" cy="1583915"/>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 name="object 4"/>
          <p:cNvSpPr txBox="1"/>
          <p:nvPr/>
        </p:nvSpPr>
        <p:spPr>
          <a:xfrm>
            <a:off x="1049150" y="997187"/>
            <a:ext cx="2435225" cy="448309"/>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Arial"/>
                <a:cs typeface="Arial"/>
              </a:rPr>
              <a:t>We </a:t>
            </a:r>
            <a:r>
              <a:rPr sz="1400" dirty="0">
                <a:latin typeface="Arial"/>
                <a:cs typeface="Arial"/>
              </a:rPr>
              <a:t>can </a:t>
            </a:r>
            <a:r>
              <a:rPr sz="1400" spc="-5" dirty="0">
                <a:latin typeface="Arial"/>
                <a:cs typeface="Arial"/>
              </a:rPr>
              <a:t>express </a:t>
            </a:r>
            <a:r>
              <a:rPr sz="1400" dirty="0">
                <a:latin typeface="Arial"/>
                <a:cs typeface="Arial"/>
              </a:rPr>
              <a:t>convolution</a:t>
            </a:r>
            <a:r>
              <a:rPr sz="1400" spc="-100" dirty="0">
                <a:latin typeface="Arial"/>
                <a:cs typeface="Arial"/>
              </a:rPr>
              <a:t> </a:t>
            </a:r>
            <a:r>
              <a:rPr sz="1400" spc="-5" dirty="0">
                <a:latin typeface="Arial"/>
                <a:cs typeface="Arial"/>
              </a:rPr>
              <a:t>in  terms of </a:t>
            </a:r>
            <a:r>
              <a:rPr sz="1400" dirty="0">
                <a:latin typeface="Arial"/>
                <a:cs typeface="Arial"/>
              </a:rPr>
              <a:t>a matrix</a:t>
            </a:r>
            <a:r>
              <a:rPr sz="1400" spc="-95" dirty="0">
                <a:latin typeface="Arial"/>
                <a:cs typeface="Arial"/>
              </a:rPr>
              <a:t> </a:t>
            </a:r>
            <a:r>
              <a:rPr sz="1400" dirty="0">
                <a:latin typeface="Arial"/>
                <a:cs typeface="Arial"/>
              </a:rPr>
              <a:t>multiplication</a:t>
            </a:r>
            <a:endParaRPr sz="1400">
              <a:latin typeface="Arial"/>
              <a:cs typeface="Arial"/>
            </a:endParaRPr>
          </a:p>
        </p:txBody>
      </p:sp>
      <p:sp>
        <p:nvSpPr>
          <p:cNvPr id="5" name="object 5"/>
          <p:cNvSpPr/>
          <p:nvPr/>
        </p:nvSpPr>
        <p:spPr>
          <a:xfrm>
            <a:off x="1472337" y="1611997"/>
            <a:ext cx="1527930" cy="263428"/>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1202675" y="3914038"/>
            <a:ext cx="2214880" cy="448309"/>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Arial"/>
                <a:cs typeface="Arial"/>
              </a:rPr>
              <a:t>Example: 1D </a:t>
            </a:r>
            <a:r>
              <a:rPr sz="1400" dirty="0">
                <a:latin typeface="Arial"/>
                <a:cs typeface="Arial"/>
              </a:rPr>
              <a:t>conv, kernel  size=3, stride=1,</a:t>
            </a:r>
            <a:r>
              <a:rPr sz="1400" spc="-105" dirty="0">
                <a:latin typeface="Arial"/>
                <a:cs typeface="Arial"/>
              </a:rPr>
              <a:t> </a:t>
            </a:r>
            <a:r>
              <a:rPr sz="1400" spc="-5" dirty="0">
                <a:latin typeface="Arial"/>
                <a:cs typeface="Arial"/>
              </a:rPr>
              <a:t>padding=1</a:t>
            </a:r>
            <a:endParaRPr sz="1400">
              <a:latin typeface="Arial"/>
              <a:cs typeface="Arial"/>
            </a:endParaRPr>
          </a:p>
        </p:txBody>
      </p:sp>
      <p:sp>
        <p:nvSpPr>
          <p:cNvPr id="8" name="object 8"/>
          <p:cNvSpPr txBox="1"/>
          <p:nvPr/>
        </p:nvSpPr>
        <p:spPr>
          <a:xfrm>
            <a:off x="7456525" y="4704900"/>
            <a:ext cx="1564005" cy="309245"/>
          </a:xfrm>
          <a:prstGeom prst="rect">
            <a:avLst/>
          </a:prstGeom>
        </p:spPr>
        <p:txBody>
          <a:bodyPr vert="horz" wrap="square" lIns="0" tIns="0" rIns="0" bIns="0" rtlCol="0">
            <a:spAutoFit/>
          </a:bodyPr>
          <a:lstStyle/>
          <a:p>
            <a:pPr marL="12700">
              <a:lnSpc>
                <a:spcPts val="2310"/>
              </a:lnSpc>
            </a:pPr>
            <a:r>
              <a:rPr sz="2000" dirty="0">
                <a:solidFill>
                  <a:srgbClr val="FFFFFF"/>
                </a:solidFill>
                <a:latin typeface="Arial"/>
                <a:cs typeface="Arial"/>
              </a:rPr>
              <a:t>May </a:t>
            </a:r>
            <a:r>
              <a:rPr sz="2000" spc="-5" dirty="0">
                <a:solidFill>
                  <a:srgbClr val="FFFFFF"/>
                </a:solidFill>
                <a:latin typeface="Arial"/>
                <a:cs typeface="Arial"/>
              </a:rPr>
              <a:t>10,</a:t>
            </a:r>
            <a:r>
              <a:rPr sz="2000" spc="-95" dirty="0">
                <a:solidFill>
                  <a:srgbClr val="FFFFFF"/>
                </a:solidFill>
                <a:latin typeface="Arial"/>
                <a:cs typeface="Arial"/>
              </a:rPr>
              <a:t> </a:t>
            </a:r>
            <a:r>
              <a:rPr sz="2000" spc="-5" dirty="0">
                <a:solidFill>
                  <a:srgbClr val="FFFFFF"/>
                </a:solidFill>
                <a:latin typeface="Arial"/>
                <a:cs typeface="Arial"/>
              </a:rPr>
              <a:t>2017</a:t>
            </a:r>
            <a:endParaRPr sz="2000">
              <a:latin typeface="Arial"/>
              <a:cs typeface="Arial"/>
            </a:endParaRPr>
          </a:p>
        </p:txBody>
      </p:sp>
      <p:sp>
        <p:nvSpPr>
          <p:cNvPr id="7" name="Footer Placeholder 6">
            <a:extLst>
              <a:ext uri="{FF2B5EF4-FFF2-40B4-BE49-F238E27FC236}">
                <a16:creationId xmlns:a16="http://schemas.microsoft.com/office/drawing/2014/main" id="{59650A6F-9861-4A9C-9FAE-9F3E6561D01C}"/>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2950" y="280696"/>
            <a:ext cx="7865745" cy="443711"/>
          </a:xfrm>
          <a:prstGeom prst="rect">
            <a:avLst/>
          </a:prstGeom>
        </p:spPr>
        <p:txBody>
          <a:bodyPr vert="horz" wrap="square" lIns="0" tIns="12700" rIns="0" bIns="0" rtlCol="0">
            <a:spAutoFit/>
          </a:bodyPr>
          <a:lstStyle/>
          <a:p>
            <a:pPr marL="12700">
              <a:lnSpc>
                <a:spcPct val="100000"/>
              </a:lnSpc>
              <a:spcBef>
                <a:spcPts val="100"/>
              </a:spcBef>
            </a:pPr>
            <a:r>
              <a:rPr lang="fr-FR" spc="-5">
                <a:latin typeface="+mj-lt"/>
              </a:rPr>
              <a:t>Convolution as Matrix Multiplication (1D Example)</a:t>
            </a:r>
            <a:endParaRPr spc="-5" dirty="0">
              <a:latin typeface="+mj-lt"/>
            </a:endParaRPr>
          </a:p>
        </p:txBody>
      </p:sp>
      <p:sp>
        <p:nvSpPr>
          <p:cNvPr id="3" name="object 3"/>
          <p:cNvSpPr/>
          <p:nvPr/>
        </p:nvSpPr>
        <p:spPr>
          <a:xfrm>
            <a:off x="248674" y="2114925"/>
            <a:ext cx="4186076" cy="1583915"/>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 name="object 4"/>
          <p:cNvSpPr txBox="1"/>
          <p:nvPr/>
        </p:nvSpPr>
        <p:spPr>
          <a:xfrm>
            <a:off x="1049150" y="997187"/>
            <a:ext cx="2435225" cy="448309"/>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Arial"/>
                <a:cs typeface="Arial"/>
              </a:rPr>
              <a:t>We </a:t>
            </a:r>
            <a:r>
              <a:rPr sz="1400" dirty="0">
                <a:latin typeface="Arial"/>
                <a:cs typeface="Arial"/>
              </a:rPr>
              <a:t>can </a:t>
            </a:r>
            <a:r>
              <a:rPr sz="1400" spc="-5" dirty="0">
                <a:latin typeface="Arial"/>
                <a:cs typeface="Arial"/>
              </a:rPr>
              <a:t>express </a:t>
            </a:r>
            <a:r>
              <a:rPr sz="1400" dirty="0">
                <a:latin typeface="Arial"/>
                <a:cs typeface="Arial"/>
              </a:rPr>
              <a:t>convolution</a:t>
            </a:r>
            <a:r>
              <a:rPr sz="1400" spc="-100" dirty="0">
                <a:latin typeface="Arial"/>
                <a:cs typeface="Arial"/>
              </a:rPr>
              <a:t> </a:t>
            </a:r>
            <a:r>
              <a:rPr sz="1400" spc="-5" dirty="0">
                <a:latin typeface="Arial"/>
                <a:cs typeface="Arial"/>
              </a:rPr>
              <a:t>in  terms of </a:t>
            </a:r>
            <a:r>
              <a:rPr sz="1400" dirty="0">
                <a:latin typeface="Arial"/>
                <a:cs typeface="Arial"/>
              </a:rPr>
              <a:t>a matrix</a:t>
            </a:r>
            <a:r>
              <a:rPr sz="1400" spc="-95" dirty="0">
                <a:latin typeface="Arial"/>
                <a:cs typeface="Arial"/>
              </a:rPr>
              <a:t> </a:t>
            </a:r>
            <a:r>
              <a:rPr sz="1400" dirty="0">
                <a:latin typeface="Arial"/>
                <a:cs typeface="Arial"/>
              </a:rPr>
              <a:t>multiplication</a:t>
            </a:r>
            <a:endParaRPr sz="1400">
              <a:latin typeface="Arial"/>
              <a:cs typeface="Arial"/>
            </a:endParaRPr>
          </a:p>
        </p:txBody>
      </p:sp>
      <p:sp>
        <p:nvSpPr>
          <p:cNvPr id="5" name="object 5"/>
          <p:cNvSpPr/>
          <p:nvPr/>
        </p:nvSpPr>
        <p:spPr>
          <a:xfrm>
            <a:off x="1472337" y="1611997"/>
            <a:ext cx="1527930" cy="263428"/>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1202675" y="3914038"/>
            <a:ext cx="2214880" cy="448309"/>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Arial"/>
                <a:cs typeface="Arial"/>
              </a:rPr>
              <a:t>Example: 1D </a:t>
            </a:r>
            <a:r>
              <a:rPr sz="1400" dirty="0">
                <a:latin typeface="Arial"/>
                <a:cs typeface="Arial"/>
              </a:rPr>
              <a:t>conv, kernel  size=3, stride=1,</a:t>
            </a:r>
            <a:r>
              <a:rPr sz="1400" spc="-105" dirty="0">
                <a:latin typeface="Arial"/>
                <a:cs typeface="Arial"/>
              </a:rPr>
              <a:t> </a:t>
            </a:r>
            <a:r>
              <a:rPr sz="1400" spc="-5" dirty="0">
                <a:latin typeface="Arial"/>
                <a:cs typeface="Arial"/>
              </a:rPr>
              <a:t>padding=1</a:t>
            </a:r>
            <a:endParaRPr sz="1400">
              <a:latin typeface="Arial"/>
              <a:cs typeface="Arial"/>
            </a:endParaRPr>
          </a:p>
        </p:txBody>
      </p:sp>
      <p:sp>
        <p:nvSpPr>
          <p:cNvPr id="7" name="object 7"/>
          <p:cNvSpPr txBox="1"/>
          <p:nvPr/>
        </p:nvSpPr>
        <p:spPr>
          <a:xfrm>
            <a:off x="5038424" y="997187"/>
            <a:ext cx="3114040" cy="448309"/>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Arial"/>
                <a:cs typeface="Arial"/>
              </a:rPr>
              <a:t>Convolution transpose </a:t>
            </a:r>
            <a:r>
              <a:rPr sz="1400" dirty="0">
                <a:latin typeface="Arial"/>
                <a:cs typeface="Arial"/>
              </a:rPr>
              <a:t>multiplies </a:t>
            </a:r>
            <a:r>
              <a:rPr sz="1400" spc="-5" dirty="0">
                <a:latin typeface="Arial"/>
                <a:cs typeface="Arial"/>
              </a:rPr>
              <a:t>by the  transpose of the </a:t>
            </a:r>
            <a:r>
              <a:rPr sz="1400" dirty="0">
                <a:latin typeface="Arial"/>
                <a:cs typeface="Arial"/>
              </a:rPr>
              <a:t>same</a:t>
            </a:r>
            <a:r>
              <a:rPr sz="1400" spc="-25" dirty="0">
                <a:latin typeface="Arial"/>
                <a:cs typeface="Arial"/>
              </a:rPr>
              <a:t> </a:t>
            </a:r>
            <a:r>
              <a:rPr sz="1400" dirty="0">
                <a:latin typeface="Arial"/>
                <a:cs typeface="Arial"/>
              </a:rPr>
              <a:t>matrix:</a:t>
            </a:r>
            <a:endParaRPr sz="1400">
              <a:latin typeface="Arial"/>
              <a:cs typeface="Arial"/>
            </a:endParaRPr>
          </a:p>
        </p:txBody>
      </p:sp>
      <p:sp>
        <p:nvSpPr>
          <p:cNvPr id="8" name="object 8"/>
          <p:cNvSpPr/>
          <p:nvPr/>
        </p:nvSpPr>
        <p:spPr>
          <a:xfrm>
            <a:off x="6063445" y="1594958"/>
            <a:ext cx="1693907" cy="290384"/>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9" name="object 9"/>
          <p:cNvSpPr txBox="1"/>
          <p:nvPr/>
        </p:nvSpPr>
        <p:spPr>
          <a:xfrm>
            <a:off x="5383825" y="3874838"/>
            <a:ext cx="3178810" cy="657860"/>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Arial"/>
                <a:cs typeface="Arial"/>
              </a:rPr>
              <a:t>When </a:t>
            </a:r>
            <a:r>
              <a:rPr sz="1400" dirty="0">
                <a:latin typeface="Arial"/>
                <a:cs typeface="Arial"/>
              </a:rPr>
              <a:t>stride=1, convolution </a:t>
            </a:r>
            <a:r>
              <a:rPr sz="1400" spc="-5" dirty="0">
                <a:latin typeface="Arial"/>
                <a:cs typeface="Arial"/>
              </a:rPr>
              <a:t>transpose</a:t>
            </a:r>
            <a:r>
              <a:rPr sz="1400" spc="-105" dirty="0">
                <a:latin typeface="Arial"/>
                <a:cs typeface="Arial"/>
              </a:rPr>
              <a:t> </a:t>
            </a:r>
            <a:r>
              <a:rPr sz="1400" spc="-5" dirty="0">
                <a:latin typeface="Arial"/>
                <a:cs typeface="Arial"/>
              </a:rPr>
              <a:t>is  just </a:t>
            </a:r>
            <a:r>
              <a:rPr sz="1400" dirty="0">
                <a:latin typeface="Arial"/>
                <a:cs typeface="Arial"/>
              </a:rPr>
              <a:t>a regular convolution (with </a:t>
            </a:r>
            <a:r>
              <a:rPr sz="1400" spc="-5" dirty="0">
                <a:latin typeface="Arial"/>
                <a:cs typeface="Arial"/>
              </a:rPr>
              <a:t>different  padding</a:t>
            </a:r>
            <a:r>
              <a:rPr sz="1400" spc="-10" dirty="0">
                <a:latin typeface="Arial"/>
                <a:cs typeface="Arial"/>
              </a:rPr>
              <a:t> </a:t>
            </a:r>
            <a:r>
              <a:rPr sz="1400" dirty="0">
                <a:latin typeface="Arial"/>
                <a:cs typeface="Arial"/>
              </a:rPr>
              <a:t>rules)</a:t>
            </a:r>
            <a:endParaRPr sz="1400">
              <a:latin typeface="Arial"/>
              <a:cs typeface="Arial"/>
            </a:endParaRPr>
          </a:p>
        </p:txBody>
      </p:sp>
      <p:sp>
        <p:nvSpPr>
          <p:cNvPr id="10" name="object 10"/>
          <p:cNvSpPr/>
          <p:nvPr/>
        </p:nvSpPr>
        <p:spPr>
          <a:xfrm>
            <a:off x="4980450" y="2037325"/>
            <a:ext cx="3819651" cy="1767399"/>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2" name="object 12"/>
          <p:cNvSpPr txBox="1"/>
          <p:nvPr/>
        </p:nvSpPr>
        <p:spPr>
          <a:xfrm>
            <a:off x="7456525" y="4704900"/>
            <a:ext cx="1564005" cy="309245"/>
          </a:xfrm>
          <a:prstGeom prst="rect">
            <a:avLst/>
          </a:prstGeom>
        </p:spPr>
        <p:txBody>
          <a:bodyPr vert="horz" wrap="square" lIns="0" tIns="0" rIns="0" bIns="0" rtlCol="0">
            <a:spAutoFit/>
          </a:bodyPr>
          <a:lstStyle/>
          <a:p>
            <a:pPr marL="12700">
              <a:lnSpc>
                <a:spcPts val="2310"/>
              </a:lnSpc>
            </a:pPr>
            <a:r>
              <a:rPr sz="2000" dirty="0">
                <a:solidFill>
                  <a:srgbClr val="FFFFFF"/>
                </a:solidFill>
                <a:latin typeface="Arial"/>
                <a:cs typeface="Arial"/>
              </a:rPr>
              <a:t>May </a:t>
            </a:r>
            <a:r>
              <a:rPr sz="2000" spc="-5" dirty="0">
                <a:solidFill>
                  <a:srgbClr val="FFFFFF"/>
                </a:solidFill>
                <a:latin typeface="Arial"/>
                <a:cs typeface="Arial"/>
              </a:rPr>
              <a:t>10,</a:t>
            </a:r>
            <a:r>
              <a:rPr sz="2000" spc="-95" dirty="0">
                <a:solidFill>
                  <a:srgbClr val="FFFFFF"/>
                </a:solidFill>
                <a:latin typeface="Arial"/>
                <a:cs typeface="Arial"/>
              </a:rPr>
              <a:t> </a:t>
            </a:r>
            <a:r>
              <a:rPr sz="2000" spc="-5" dirty="0">
                <a:solidFill>
                  <a:srgbClr val="FFFFFF"/>
                </a:solidFill>
                <a:latin typeface="Arial"/>
                <a:cs typeface="Arial"/>
              </a:rPr>
              <a:t>2017</a:t>
            </a:r>
            <a:endParaRPr sz="2000">
              <a:latin typeface="Arial"/>
              <a:cs typeface="Arial"/>
            </a:endParaRPr>
          </a:p>
        </p:txBody>
      </p:sp>
      <p:sp>
        <p:nvSpPr>
          <p:cNvPr id="11" name="Footer Placeholder 10">
            <a:extLst>
              <a:ext uri="{FF2B5EF4-FFF2-40B4-BE49-F238E27FC236}">
                <a16:creationId xmlns:a16="http://schemas.microsoft.com/office/drawing/2014/main" id="{068E31B7-EDA7-48BA-B01F-94DA52EAAC94}"/>
              </a:ext>
            </a:extLst>
          </p:cNvPr>
          <p:cNvSpPr>
            <a:spLocks noGrp="1"/>
          </p:cNvSpPr>
          <p:nvPr>
            <p:ph type="ftr" sz="quarter" idx="5"/>
          </p:nvPr>
        </p:nvSpPr>
        <p:spPr/>
        <p:txBody>
          <a:bodyPr/>
          <a:lstStyle/>
          <a:p>
            <a:pPr marL="12700">
              <a:lnSpc>
                <a:spcPts val="2310"/>
              </a:lnSpc>
            </a:pPr>
            <a:r>
              <a:rPr lang="en-US"/>
              <a:t>Trong-Hop Do</a:t>
            </a:r>
            <a:endParaRPr lang="en-US" dirty="0"/>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2950" y="242225"/>
            <a:ext cx="8761050" cy="520655"/>
          </a:xfrm>
          <a:prstGeom prst="rect">
            <a:avLst/>
          </a:prstGeom>
        </p:spPr>
        <p:txBody>
          <a:bodyPr vert="horz" wrap="square" lIns="0" tIns="12700" rIns="0" bIns="0" rtlCol="0">
            <a:spAutoFit/>
          </a:bodyPr>
          <a:lstStyle/>
          <a:p>
            <a:pPr marL="12700">
              <a:lnSpc>
                <a:spcPct val="100000"/>
              </a:lnSpc>
              <a:spcBef>
                <a:spcPts val="100"/>
              </a:spcBef>
            </a:pPr>
            <a:r>
              <a:rPr spc="-5" dirty="0"/>
              <a:t>Convolution as </a:t>
            </a:r>
            <a:r>
              <a:rPr dirty="0"/>
              <a:t>Matrix Multiplication (1D</a:t>
            </a:r>
            <a:r>
              <a:rPr spc="-105" dirty="0"/>
              <a:t> </a:t>
            </a:r>
            <a:r>
              <a:rPr spc="-5" dirty="0"/>
              <a:t>Example)</a:t>
            </a:r>
          </a:p>
        </p:txBody>
      </p:sp>
      <p:sp>
        <p:nvSpPr>
          <p:cNvPr id="3" name="object 3"/>
          <p:cNvSpPr txBox="1"/>
          <p:nvPr/>
        </p:nvSpPr>
        <p:spPr>
          <a:xfrm>
            <a:off x="1049150" y="997187"/>
            <a:ext cx="2435225" cy="448309"/>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Arial"/>
                <a:cs typeface="Arial"/>
              </a:rPr>
              <a:t>We </a:t>
            </a:r>
            <a:r>
              <a:rPr sz="1400" dirty="0">
                <a:latin typeface="Arial"/>
                <a:cs typeface="Arial"/>
              </a:rPr>
              <a:t>can </a:t>
            </a:r>
            <a:r>
              <a:rPr sz="1400" spc="-5" dirty="0">
                <a:latin typeface="Arial"/>
                <a:cs typeface="Arial"/>
              </a:rPr>
              <a:t>express </a:t>
            </a:r>
            <a:r>
              <a:rPr sz="1400" dirty="0">
                <a:latin typeface="Arial"/>
                <a:cs typeface="Arial"/>
              </a:rPr>
              <a:t>convolution</a:t>
            </a:r>
            <a:r>
              <a:rPr sz="1400" spc="-100" dirty="0">
                <a:latin typeface="Arial"/>
                <a:cs typeface="Arial"/>
              </a:rPr>
              <a:t> </a:t>
            </a:r>
            <a:r>
              <a:rPr sz="1400" spc="-5" dirty="0">
                <a:latin typeface="Arial"/>
                <a:cs typeface="Arial"/>
              </a:rPr>
              <a:t>in  terms of </a:t>
            </a:r>
            <a:r>
              <a:rPr sz="1400" dirty="0">
                <a:latin typeface="Arial"/>
                <a:cs typeface="Arial"/>
              </a:rPr>
              <a:t>a matrix</a:t>
            </a:r>
            <a:r>
              <a:rPr sz="1400" spc="-95" dirty="0">
                <a:latin typeface="Arial"/>
                <a:cs typeface="Arial"/>
              </a:rPr>
              <a:t> </a:t>
            </a:r>
            <a:r>
              <a:rPr sz="1400" dirty="0">
                <a:latin typeface="Arial"/>
                <a:cs typeface="Arial"/>
              </a:rPr>
              <a:t>multiplication</a:t>
            </a:r>
            <a:endParaRPr sz="1400">
              <a:latin typeface="Arial"/>
              <a:cs typeface="Arial"/>
            </a:endParaRPr>
          </a:p>
        </p:txBody>
      </p:sp>
      <p:sp>
        <p:nvSpPr>
          <p:cNvPr id="4" name="object 4"/>
          <p:cNvSpPr/>
          <p:nvPr/>
        </p:nvSpPr>
        <p:spPr>
          <a:xfrm>
            <a:off x="1472337" y="1611997"/>
            <a:ext cx="1527930" cy="26342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59158" y="2168529"/>
            <a:ext cx="4109035" cy="1612893"/>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6" name="object 6"/>
          <p:cNvSpPr txBox="1"/>
          <p:nvPr/>
        </p:nvSpPr>
        <p:spPr>
          <a:xfrm>
            <a:off x="1202675" y="3914038"/>
            <a:ext cx="2213610" cy="448309"/>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Arial"/>
                <a:cs typeface="Arial"/>
              </a:rPr>
              <a:t>Example: 1D </a:t>
            </a:r>
            <a:r>
              <a:rPr sz="1400" dirty="0">
                <a:latin typeface="Arial"/>
                <a:cs typeface="Arial"/>
              </a:rPr>
              <a:t>conv, kernel  size=3, </a:t>
            </a:r>
            <a:r>
              <a:rPr sz="1400" u="heavy" spc="-5" dirty="0">
                <a:uFill>
                  <a:solidFill>
                    <a:srgbClr val="000000"/>
                  </a:solidFill>
                </a:uFill>
                <a:latin typeface="Arial"/>
                <a:cs typeface="Arial"/>
              </a:rPr>
              <a:t>stride=2</a:t>
            </a:r>
            <a:r>
              <a:rPr sz="1400" spc="-5" dirty="0">
                <a:latin typeface="Arial"/>
                <a:cs typeface="Arial"/>
              </a:rPr>
              <a:t>,</a:t>
            </a:r>
            <a:r>
              <a:rPr sz="1400" spc="-70" dirty="0">
                <a:latin typeface="Arial"/>
                <a:cs typeface="Arial"/>
              </a:rPr>
              <a:t> </a:t>
            </a:r>
            <a:r>
              <a:rPr sz="1400" spc="-5" dirty="0">
                <a:latin typeface="Arial"/>
                <a:cs typeface="Arial"/>
              </a:rPr>
              <a:t>padding=1</a:t>
            </a:r>
            <a:endParaRPr sz="1400">
              <a:latin typeface="Arial"/>
              <a:cs typeface="Arial"/>
            </a:endParaRPr>
          </a:p>
        </p:txBody>
      </p:sp>
      <p:sp>
        <p:nvSpPr>
          <p:cNvPr id="8" name="object 8"/>
          <p:cNvSpPr txBox="1"/>
          <p:nvPr/>
        </p:nvSpPr>
        <p:spPr>
          <a:xfrm>
            <a:off x="7456525" y="4704900"/>
            <a:ext cx="1564005" cy="309245"/>
          </a:xfrm>
          <a:prstGeom prst="rect">
            <a:avLst/>
          </a:prstGeom>
        </p:spPr>
        <p:txBody>
          <a:bodyPr vert="horz" wrap="square" lIns="0" tIns="0" rIns="0" bIns="0" rtlCol="0">
            <a:spAutoFit/>
          </a:bodyPr>
          <a:lstStyle/>
          <a:p>
            <a:pPr marL="12700">
              <a:lnSpc>
                <a:spcPts val="2310"/>
              </a:lnSpc>
            </a:pPr>
            <a:r>
              <a:rPr sz="2000" dirty="0">
                <a:solidFill>
                  <a:srgbClr val="FFFFFF"/>
                </a:solidFill>
                <a:latin typeface="Arial"/>
                <a:cs typeface="Arial"/>
              </a:rPr>
              <a:t>May </a:t>
            </a:r>
            <a:r>
              <a:rPr sz="2000" spc="-5" dirty="0">
                <a:solidFill>
                  <a:srgbClr val="FFFFFF"/>
                </a:solidFill>
                <a:latin typeface="Arial"/>
                <a:cs typeface="Arial"/>
              </a:rPr>
              <a:t>10,</a:t>
            </a:r>
            <a:r>
              <a:rPr sz="2000" spc="-95" dirty="0">
                <a:solidFill>
                  <a:srgbClr val="FFFFFF"/>
                </a:solidFill>
                <a:latin typeface="Arial"/>
                <a:cs typeface="Arial"/>
              </a:rPr>
              <a:t> </a:t>
            </a:r>
            <a:r>
              <a:rPr sz="2000" spc="-5" dirty="0">
                <a:solidFill>
                  <a:srgbClr val="FFFFFF"/>
                </a:solidFill>
                <a:latin typeface="Arial"/>
                <a:cs typeface="Arial"/>
              </a:rPr>
              <a:t>2017</a:t>
            </a:r>
            <a:endParaRPr sz="2000">
              <a:latin typeface="Arial"/>
              <a:cs typeface="Arial"/>
            </a:endParaRPr>
          </a:p>
        </p:txBody>
      </p:sp>
      <p:sp>
        <p:nvSpPr>
          <p:cNvPr id="7" name="Footer Placeholder 6">
            <a:extLst>
              <a:ext uri="{FF2B5EF4-FFF2-40B4-BE49-F238E27FC236}">
                <a16:creationId xmlns:a16="http://schemas.microsoft.com/office/drawing/2014/main" id="{0519C02C-B294-43DD-B9A5-15631B5ABE8C}"/>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2950" y="276492"/>
            <a:ext cx="7865745" cy="452120"/>
          </a:xfrm>
          <a:prstGeom prst="rect">
            <a:avLst/>
          </a:prstGeom>
        </p:spPr>
        <p:txBody>
          <a:bodyPr vert="horz" wrap="square" lIns="0" tIns="12700" rIns="0" bIns="0" rtlCol="0">
            <a:spAutoFit/>
          </a:bodyPr>
          <a:lstStyle/>
          <a:p>
            <a:pPr marL="12700">
              <a:lnSpc>
                <a:spcPct val="100000"/>
              </a:lnSpc>
              <a:spcBef>
                <a:spcPts val="100"/>
              </a:spcBef>
            </a:pPr>
            <a:r>
              <a:rPr spc="-5" dirty="0">
                <a:latin typeface="+mj-lt"/>
              </a:rPr>
              <a:t>Convolution as </a:t>
            </a:r>
            <a:r>
              <a:rPr dirty="0">
                <a:latin typeface="+mj-lt"/>
              </a:rPr>
              <a:t>Matrix Multiplication (1D</a:t>
            </a:r>
            <a:r>
              <a:rPr spc="-105" dirty="0">
                <a:latin typeface="+mj-lt"/>
              </a:rPr>
              <a:t> </a:t>
            </a:r>
            <a:r>
              <a:rPr spc="-5" dirty="0">
                <a:latin typeface="+mj-lt"/>
              </a:rPr>
              <a:t>Example)</a:t>
            </a:r>
          </a:p>
        </p:txBody>
      </p:sp>
      <p:sp>
        <p:nvSpPr>
          <p:cNvPr id="3" name="object 3"/>
          <p:cNvSpPr txBox="1"/>
          <p:nvPr/>
        </p:nvSpPr>
        <p:spPr>
          <a:xfrm>
            <a:off x="1049150" y="997187"/>
            <a:ext cx="2435225" cy="448309"/>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Arial"/>
                <a:cs typeface="Arial"/>
              </a:rPr>
              <a:t>We </a:t>
            </a:r>
            <a:r>
              <a:rPr sz="1400" dirty="0">
                <a:latin typeface="Arial"/>
                <a:cs typeface="Arial"/>
              </a:rPr>
              <a:t>can </a:t>
            </a:r>
            <a:r>
              <a:rPr sz="1400" spc="-5" dirty="0">
                <a:latin typeface="Arial"/>
                <a:cs typeface="Arial"/>
              </a:rPr>
              <a:t>express </a:t>
            </a:r>
            <a:r>
              <a:rPr sz="1400" dirty="0">
                <a:latin typeface="Arial"/>
                <a:cs typeface="Arial"/>
              </a:rPr>
              <a:t>convolution</a:t>
            </a:r>
            <a:r>
              <a:rPr sz="1400" spc="-100" dirty="0">
                <a:latin typeface="Arial"/>
                <a:cs typeface="Arial"/>
              </a:rPr>
              <a:t> </a:t>
            </a:r>
            <a:r>
              <a:rPr sz="1400" spc="-5" dirty="0">
                <a:latin typeface="Arial"/>
                <a:cs typeface="Arial"/>
              </a:rPr>
              <a:t>in  terms of </a:t>
            </a:r>
            <a:r>
              <a:rPr sz="1400" dirty="0">
                <a:latin typeface="Arial"/>
                <a:cs typeface="Arial"/>
              </a:rPr>
              <a:t>a matrix</a:t>
            </a:r>
            <a:r>
              <a:rPr sz="1400" spc="-95" dirty="0">
                <a:latin typeface="Arial"/>
                <a:cs typeface="Arial"/>
              </a:rPr>
              <a:t> </a:t>
            </a:r>
            <a:r>
              <a:rPr sz="1400" dirty="0">
                <a:latin typeface="Arial"/>
                <a:cs typeface="Arial"/>
              </a:rPr>
              <a:t>multiplication</a:t>
            </a:r>
            <a:endParaRPr sz="1400">
              <a:latin typeface="Arial"/>
              <a:cs typeface="Arial"/>
            </a:endParaRPr>
          </a:p>
        </p:txBody>
      </p:sp>
      <p:sp>
        <p:nvSpPr>
          <p:cNvPr id="4" name="object 4"/>
          <p:cNvSpPr/>
          <p:nvPr/>
        </p:nvSpPr>
        <p:spPr>
          <a:xfrm>
            <a:off x="1472337" y="1611997"/>
            <a:ext cx="1527930" cy="263428"/>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1202675" y="3914038"/>
            <a:ext cx="2213610" cy="448309"/>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Arial"/>
                <a:cs typeface="Arial"/>
              </a:rPr>
              <a:t>Example: 1D </a:t>
            </a:r>
            <a:r>
              <a:rPr sz="1400" dirty="0">
                <a:latin typeface="Arial"/>
                <a:cs typeface="Arial"/>
              </a:rPr>
              <a:t>conv, kernel  size=3, </a:t>
            </a:r>
            <a:r>
              <a:rPr sz="1400" u="heavy" spc="-5" dirty="0">
                <a:uFill>
                  <a:solidFill>
                    <a:srgbClr val="000000"/>
                  </a:solidFill>
                </a:uFill>
                <a:latin typeface="Arial"/>
                <a:cs typeface="Arial"/>
              </a:rPr>
              <a:t>stride=2</a:t>
            </a:r>
            <a:r>
              <a:rPr sz="1400" spc="-5" dirty="0">
                <a:latin typeface="Arial"/>
                <a:cs typeface="Arial"/>
              </a:rPr>
              <a:t>,</a:t>
            </a:r>
            <a:r>
              <a:rPr sz="1400" spc="-70" dirty="0">
                <a:latin typeface="Arial"/>
                <a:cs typeface="Arial"/>
              </a:rPr>
              <a:t> </a:t>
            </a:r>
            <a:r>
              <a:rPr sz="1400" spc="-5" dirty="0">
                <a:latin typeface="Arial"/>
                <a:cs typeface="Arial"/>
              </a:rPr>
              <a:t>padding=1</a:t>
            </a:r>
            <a:endParaRPr sz="1400">
              <a:latin typeface="Arial"/>
              <a:cs typeface="Arial"/>
            </a:endParaRPr>
          </a:p>
        </p:txBody>
      </p:sp>
      <p:sp>
        <p:nvSpPr>
          <p:cNvPr id="6" name="object 6"/>
          <p:cNvSpPr/>
          <p:nvPr/>
        </p:nvSpPr>
        <p:spPr>
          <a:xfrm>
            <a:off x="5459212" y="2080011"/>
            <a:ext cx="2613072" cy="1799163"/>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7" name="object 7"/>
          <p:cNvSpPr txBox="1"/>
          <p:nvPr/>
        </p:nvSpPr>
        <p:spPr>
          <a:xfrm>
            <a:off x="5038424" y="997187"/>
            <a:ext cx="3114040" cy="448309"/>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Arial"/>
                <a:cs typeface="Arial"/>
              </a:rPr>
              <a:t>Convolution transpose </a:t>
            </a:r>
            <a:r>
              <a:rPr sz="1400" dirty="0">
                <a:latin typeface="Arial"/>
                <a:cs typeface="Arial"/>
              </a:rPr>
              <a:t>multiplies </a:t>
            </a:r>
            <a:r>
              <a:rPr sz="1400" spc="-5" dirty="0">
                <a:latin typeface="Arial"/>
                <a:cs typeface="Arial"/>
              </a:rPr>
              <a:t>by the  transpose of the </a:t>
            </a:r>
            <a:r>
              <a:rPr sz="1400" dirty="0">
                <a:latin typeface="Arial"/>
                <a:cs typeface="Arial"/>
              </a:rPr>
              <a:t>same</a:t>
            </a:r>
            <a:r>
              <a:rPr sz="1400" spc="-25" dirty="0">
                <a:latin typeface="Arial"/>
                <a:cs typeface="Arial"/>
              </a:rPr>
              <a:t> </a:t>
            </a:r>
            <a:r>
              <a:rPr sz="1400" dirty="0">
                <a:latin typeface="Arial"/>
                <a:cs typeface="Arial"/>
              </a:rPr>
              <a:t>matrix:</a:t>
            </a:r>
            <a:endParaRPr sz="1400">
              <a:latin typeface="Arial"/>
              <a:cs typeface="Arial"/>
            </a:endParaRPr>
          </a:p>
        </p:txBody>
      </p:sp>
      <p:sp>
        <p:nvSpPr>
          <p:cNvPr id="8" name="object 8"/>
          <p:cNvSpPr/>
          <p:nvPr/>
        </p:nvSpPr>
        <p:spPr>
          <a:xfrm>
            <a:off x="6063445" y="1594958"/>
            <a:ext cx="1693907" cy="290384"/>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9" name="object 9"/>
          <p:cNvSpPr txBox="1"/>
          <p:nvPr/>
        </p:nvSpPr>
        <p:spPr>
          <a:xfrm>
            <a:off x="5124774" y="4006163"/>
            <a:ext cx="3178810" cy="448309"/>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Arial"/>
                <a:cs typeface="Arial"/>
              </a:rPr>
              <a:t>When </a:t>
            </a:r>
            <a:r>
              <a:rPr sz="1400" dirty="0">
                <a:latin typeface="Arial"/>
                <a:cs typeface="Arial"/>
              </a:rPr>
              <a:t>stride&gt;1, convolution </a:t>
            </a:r>
            <a:r>
              <a:rPr sz="1400" spc="-5" dirty="0">
                <a:latin typeface="Arial"/>
                <a:cs typeface="Arial"/>
              </a:rPr>
              <a:t>transpose</a:t>
            </a:r>
            <a:r>
              <a:rPr sz="1400" spc="-105" dirty="0">
                <a:latin typeface="Arial"/>
                <a:cs typeface="Arial"/>
              </a:rPr>
              <a:t> </a:t>
            </a:r>
            <a:r>
              <a:rPr sz="1400" spc="-5" dirty="0">
                <a:latin typeface="Arial"/>
                <a:cs typeface="Arial"/>
              </a:rPr>
              <a:t>is  no longer </a:t>
            </a:r>
            <a:r>
              <a:rPr sz="1400" dirty="0">
                <a:latin typeface="Arial"/>
                <a:cs typeface="Arial"/>
              </a:rPr>
              <a:t>a </a:t>
            </a:r>
            <a:r>
              <a:rPr sz="1400" spc="-5" dirty="0">
                <a:latin typeface="Arial"/>
                <a:cs typeface="Arial"/>
              </a:rPr>
              <a:t>normal</a:t>
            </a:r>
            <a:r>
              <a:rPr sz="1400" spc="-30" dirty="0">
                <a:latin typeface="Arial"/>
                <a:cs typeface="Arial"/>
              </a:rPr>
              <a:t> </a:t>
            </a:r>
            <a:r>
              <a:rPr sz="1400" dirty="0">
                <a:latin typeface="Arial"/>
                <a:cs typeface="Arial"/>
              </a:rPr>
              <a:t>convolution!</a:t>
            </a:r>
            <a:endParaRPr sz="1400">
              <a:latin typeface="Arial"/>
              <a:cs typeface="Arial"/>
            </a:endParaRPr>
          </a:p>
        </p:txBody>
      </p:sp>
      <p:sp>
        <p:nvSpPr>
          <p:cNvPr id="10" name="object 10"/>
          <p:cNvSpPr/>
          <p:nvPr/>
        </p:nvSpPr>
        <p:spPr>
          <a:xfrm>
            <a:off x="215757" y="2133302"/>
            <a:ext cx="4059613" cy="1644331"/>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2" name="object 12"/>
          <p:cNvSpPr txBox="1"/>
          <p:nvPr/>
        </p:nvSpPr>
        <p:spPr>
          <a:xfrm>
            <a:off x="7456525" y="4704900"/>
            <a:ext cx="1564005" cy="309245"/>
          </a:xfrm>
          <a:prstGeom prst="rect">
            <a:avLst/>
          </a:prstGeom>
        </p:spPr>
        <p:txBody>
          <a:bodyPr vert="horz" wrap="square" lIns="0" tIns="0" rIns="0" bIns="0" rtlCol="0">
            <a:spAutoFit/>
          </a:bodyPr>
          <a:lstStyle/>
          <a:p>
            <a:pPr marL="12700">
              <a:lnSpc>
                <a:spcPts val="2310"/>
              </a:lnSpc>
            </a:pPr>
            <a:r>
              <a:rPr sz="2000" dirty="0">
                <a:solidFill>
                  <a:srgbClr val="FFFFFF"/>
                </a:solidFill>
                <a:latin typeface="Arial"/>
                <a:cs typeface="Arial"/>
              </a:rPr>
              <a:t>May </a:t>
            </a:r>
            <a:r>
              <a:rPr sz="2000" spc="-5" dirty="0">
                <a:solidFill>
                  <a:srgbClr val="FFFFFF"/>
                </a:solidFill>
                <a:latin typeface="Arial"/>
                <a:cs typeface="Arial"/>
              </a:rPr>
              <a:t>10,</a:t>
            </a:r>
            <a:r>
              <a:rPr sz="2000" spc="-95" dirty="0">
                <a:solidFill>
                  <a:srgbClr val="FFFFFF"/>
                </a:solidFill>
                <a:latin typeface="Arial"/>
                <a:cs typeface="Arial"/>
              </a:rPr>
              <a:t> </a:t>
            </a:r>
            <a:r>
              <a:rPr sz="2000" spc="-5" dirty="0">
                <a:solidFill>
                  <a:srgbClr val="FFFFFF"/>
                </a:solidFill>
                <a:latin typeface="Arial"/>
                <a:cs typeface="Arial"/>
              </a:rPr>
              <a:t>2017</a:t>
            </a:r>
            <a:endParaRPr sz="2000">
              <a:latin typeface="Arial"/>
              <a:cs typeface="Arial"/>
            </a:endParaRPr>
          </a:p>
        </p:txBody>
      </p:sp>
      <p:sp>
        <p:nvSpPr>
          <p:cNvPr id="11" name="Footer Placeholder 10">
            <a:extLst>
              <a:ext uri="{FF2B5EF4-FFF2-40B4-BE49-F238E27FC236}">
                <a16:creationId xmlns:a16="http://schemas.microsoft.com/office/drawing/2014/main" id="{D2698FF1-3534-4D46-8AA5-9DA38BF1F6B9}"/>
              </a:ext>
            </a:extLst>
          </p:cNvPr>
          <p:cNvSpPr>
            <a:spLocks noGrp="1"/>
          </p:cNvSpPr>
          <p:nvPr>
            <p:ph type="ftr" sz="quarter" idx="5"/>
          </p:nvPr>
        </p:nvSpPr>
        <p:spPr/>
        <p:txBody>
          <a:bodyPr/>
          <a:lstStyle/>
          <a:p>
            <a:pPr marL="12700">
              <a:lnSpc>
                <a:spcPts val="2310"/>
              </a:lnSpc>
            </a:pPr>
            <a:r>
              <a:rPr lang="en-US"/>
              <a:t>Trong-Hop Do</a:t>
            </a:r>
            <a:endParaRPr lang="en-US" dirty="0"/>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47437" y="1986250"/>
            <a:ext cx="0" cy="1218565"/>
          </a:xfrm>
          <a:custGeom>
            <a:avLst/>
            <a:gdLst/>
            <a:ahLst/>
            <a:cxnLst/>
            <a:rect l="l" t="t" r="r" b="b"/>
            <a:pathLst>
              <a:path h="1218564">
                <a:moveTo>
                  <a:pt x="0" y="0"/>
                </a:moveTo>
                <a:lnTo>
                  <a:pt x="0" y="1218474"/>
                </a:lnTo>
              </a:path>
            </a:pathLst>
          </a:custGeom>
          <a:ln w="82674">
            <a:solidFill>
              <a:srgbClr val="CCCCCC"/>
            </a:solidFill>
          </a:ln>
        </p:spPr>
        <p:txBody>
          <a:bodyPr wrap="square" lIns="0" tIns="0" rIns="0" bIns="0" rtlCol="0"/>
          <a:lstStyle/>
          <a:p>
            <a:endParaRPr/>
          </a:p>
        </p:txBody>
      </p:sp>
      <p:sp>
        <p:nvSpPr>
          <p:cNvPr id="3" name="object 3"/>
          <p:cNvSpPr/>
          <p:nvPr/>
        </p:nvSpPr>
        <p:spPr>
          <a:xfrm>
            <a:off x="2488774" y="1679225"/>
            <a:ext cx="307340" cy="1525905"/>
          </a:xfrm>
          <a:custGeom>
            <a:avLst/>
            <a:gdLst/>
            <a:ahLst/>
            <a:cxnLst/>
            <a:rect l="l" t="t" r="r" b="b"/>
            <a:pathLst>
              <a:path w="307339" h="1525905">
                <a:moveTo>
                  <a:pt x="0" y="1525499"/>
                </a:moveTo>
                <a:lnTo>
                  <a:pt x="0" y="307025"/>
                </a:lnTo>
                <a:lnTo>
                  <a:pt x="307025" y="0"/>
                </a:lnTo>
                <a:lnTo>
                  <a:pt x="307025" y="1218474"/>
                </a:lnTo>
                <a:lnTo>
                  <a:pt x="0" y="1525499"/>
                </a:lnTo>
                <a:close/>
              </a:path>
            </a:pathLst>
          </a:custGeom>
          <a:solidFill>
            <a:srgbClr val="A3A3A3"/>
          </a:solidFill>
        </p:spPr>
        <p:txBody>
          <a:bodyPr wrap="square" lIns="0" tIns="0" rIns="0" bIns="0" rtlCol="0"/>
          <a:lstStyle/>
          <a:p>
            <a:endParaRPr/>
          </a:p>
        </p:txBody>
      </p:sp>
      <p:sp>
        <p:nvSpPr>
          <p:cNvPr id="4" name="object 4"/>
          <p:cNvSpPr/>
          <p:nvPr/>
        </p:nvSpPr>
        <p:spPr>
          <a:xfrm>
            <a:off x="2406100" y="1679225"/>
            <a:ext cx="389890" cy="307340"/>
          </a:xfrm>
          <a:custGeom>
            <a:avLst/>
            <a:gdLst/>
            <a:ahLst/>
            <a:cxnLst/>
            <a:rect l="l" t="t" r="r" b="b"/>
            <a:pathLst>
              <a:path w="389889" h="307339">
                <a:moveTo>
                  <a:pt x="82674" y="307025"/>
                </a:moveTo>
                <a:lnTo>
                  <a:pt x="0" y="307025"/>
                </a:lnTo>
                <a:lnTo>
                  <a:pt x="307025" y="0"/>
                </a:lnTo>
                <a:lnTo>
                  <a:pt x="389699" y="0"/>
                </a:lnTo>
                <a:lnTo>
                  <a:pt x="82674" y="307025"/>
                </a:lnTo>
                <a:close/>
              </a:path>
            </a:pathLst>
          </a:custGeom>
          <a:solidFill>
            <a:srgbClr val="D6D6D6"/>
          </a:solidFill>
        </p:spPr>
        <p:txBody>
          <a:bodyPr wrap="square" lIns="0" tIns="0" rIns="0" bIns="0" rtlCol="0"/>
          <a:lstStyle/>
          <a:p>
            <a:endParaRPr/>
          </a:p>
        </p:txBody>
      </p:sp>
      <p:sp>
        <p:nvSpPr>
          <p:cNvPr id="5" name="object 5"/>
          <p:cNvSpPr/>
          <p:nvPr/>
        </p:nvSpPr>
        <p:spPr>
          <a:xfrm>
            <a:off x="2406100" y="1679225"/>
            <a:ext cx="389890" cy="1525905"/>
          </a:xfrm>
          <a:custGeom>
            <a:avLst/>
            <a:gdLst/>
            <a:ahLst/>
            <a:cxnLst/>
            <a:rect l="l" t="t" r="r" b="b"/>
            <a:pathLst>
              <a:path w="389889" h="1525905">
                <a:moveTo>
                  <a:pt x="0" y="307025"/>
                </a:moveTo>
                <a:lnTo>
                  <a:pt x="307025" y="0"/>
                </a:lnTo>
                <a:lnTo>
                  <a:pt x="389699" y="0"/>
                </a:lnTo>
                <a:lnTo>
                  <a:pt x="389699" y="1218474"/>
                </a:lnTo>
                <a:lnTo>
                  <a:pt x="82674" y="1525499"/>
                </a:lnTo>
                <a:lnTo>
                  <a:pt x="0" y="1525499"/>
                </a:lnTo>
                <a:lnTo>
                  <a:pt x="0" y="307025"/>
                </a:lnTo>
                <a:close/>
              </a:path>
            </a:pathLst>
          </a:custGeom>
          <a:ln w="9524">
            <a:solidFill>
              <a:srgbClr val="666666"/>
            </a:solidFill>
          </a:ln>
        </p:spPr>
        <p:txBody>
          <a:bodyPr wrap="square" lIns="0" tIns="0" rIns="0" bIns="0" rtlCol="0"/>
          <a:lstStyle/>
          <a:p>
            <a:endParaRPr/>
          </a:p>
        </p:txBody>
      </p:sp>
      <p:sp>
        <p:nvSpPr>
          <p:cNvPr id="6" name="object 6"/>
          <p:cNvSpPr/>
          <p:nvPr/>
        </p:nvSpPr>
        <p:spPr>
          <a:xfrm>
            <a:off x="2406100" y="1679225"/>
            <a:ext cx="389890" cy="307340"/>
          </a:xfrm>
          <a:custGeom>
            <a:avLst/>
            <a:gdLst/>
            <a:ahLst/>
            <a:cxnLst/>
            <a:rect l="l" t="t" r="r" b="b"/>
            <a:pathLst>
              <a:path w="389889" h="307339">
                <a:moveTo>
                  <a:pt x="0" y="307025"/>
                </a:moveTo>
                <a:lnTo>
                  <a:pt x="82674" y="307025"/>
                </a:lnTo>
                <a:lnTo>
                  <a:pt x="389699" y="0"/>
                </a:lnTo>
              </a:path>
            </a:pathLst>
          </a:custGeom>
          <a:ln w="9524">
            <a:solidFill>
              <a:srgbClr val="666666"/>
            </a:solidFill>
          </a:ln>
        </p:spPr>
        <p:txBody>
          <a:bodyPr wrap="square" lIns="0" tIns="0" rIns="0" bIns="0" rtlCol="0"/>
          <a:lstStyle/>
          <a:p>
            <a:endParaRPr/>
          </a:p>
        </p:txBody>
      </p:sp>
      <p:sp>
        <p:nvSpPr>
          <p:cNvPr id="7" name="object 7"/>
          <p:cNvSpPr/>
          <p:nvPr/>
        </p:nvSpPr>
        <p:spPr>
          <a:xfrm>
            <a:off x="2488774" y="1986250"/>
            <a:ext cx="0" cy="1218565"/>
          </a:xfrm>
          <a:custGeom>
            <a:avLst/>
            <a:gdLst/>
            <a:ahLst/>
            <a:cxnLst/>
            <a:rect l="l" t="t" r="r" b="b"/>
            <a:pathLst>
              <a:path h="1218564">
                <a:moveTo>
                  <a:pt x="0" y="0"/>
                </a:moveTo>
                <a:lnTo>
                  <a:pt x="0" y="1218474"/>
                </a:lnTo>
              </a:path>
            </a:pathLst>
          </a:custGeom>
          <a:ln w="9524">
            <a:solidFill>
              <a:srgbClr val="666666"/>
            </a:solidFill>
          </a:ln>
        </p:spPr>
        <p:txBody>
          <a:bodyPr wrap="square" lIns="0" tIns="0" rIns="0" bIns="0" rtlCol="0"/>
          <a:lstStyle/>
          <a:p>
            <a:endParaRPr/>
          </a:p>
        </p:txBody>
      </p:sp>
      <p:sp>
        <p:nvSpPr>
          <p:cNvPr id="8" name="object 8"/>
          <p:cNvSpPr/>
          <p:nvPr/>
        </p:nvSpPr>
        <p:spPr>
          <a:xfrm>
            <a:off x="2599837" y="1986250"/>
            <a:ext cx="0" cy="1218565"/>
          </a:xfrm>
          <a:custGeom>
            <a:avLst/>
            <a:gdLst/>
            <a:ahLst/>
            <a:cxnLst/>
            <a:rect l="l" t="t" r="r" b="b"/>
            <a:pathLst>
              <a:path h="1218564">
                <a:moveTo>
                  <a:pt x="0" y="0"/>
                </a:moveTo>
                <a:lnTo>
                  <a:pt x="0" y="1218474"/>
                </a:lnTo>
              </a:path>
            </a:pathLst>
          </a:custGeom>
          <a:ln w="82674">
            <a:solidFill>
              <a:srgbClr val="F4CCCC"/>
            </a:solidFill>
          </a:ln>
        </p:spPr>
        <p:txBody>
          <a:bodyPr wrap="square" lIns="0" tIns="0" rIns="0" bIns="0" rtlCol="0"/>
          <a:lstStyle/>
          <a:p>
            <a:endParaRPr/>
          </a:p>
        </p:txBody>
      </p:sp>
      <p:sp>
        <p:nvSpPr>
          <p:cNvPr id="9" name="object 9"/>
          <p:cNvSpPr/>
          <p:nvPr/>
        </p:nvSpPr>
        <p:spPr>
          <a:xfrm>
            <a:off x="2641174" y="1679225"/>
            <a:ext cx="307340" cy="1525905"/>
          </a:xfrm>
          <a:custGeom>
            <a:avLst/>
            <a:gdLst/>
            <a:ahLst/>
            <a:cxnLst/>
            <a:rect l="l" t="t" r="r" b="b"/>
            <a:pathLst>
              <a:path w="307339" h="1525905">
                <a:moveTo>
                  <a:pt x="0" y="1525499"/>
                </a:moveTo>
                <a:lnTo>
                  <a:pt x="0" y="307025"/>
                </a:lnTo>
                <a:lnTo>
                  <a:pt x="307025" y="0"/>
                </a:lnTo>
                <a:lnTo>
                  <a:pt x="307025" y="1218474"/>
                </a:lnTo>
                <a:lnTo>
                  <a:pt x="0" y="1525499"/>
                </a:lnTo>
                <a:close/>
              </a:path>
            </a:pathLst>
          </a:custGeom>
          <a:solidFill>
            <a:srgbClr val="C3A3A3"/>
          </a:solidFill>
        </p:spPr>
        <p:txBody>
          <a:bodyPr wrap="square" lIns="0" tIns="0" rIns="0" bIns="0" rtlCol="0"/>
          <a:lstStyle/>
          <a:p>
            <a:endParaRPr/>
          </a:p>
        </p:txBody>
      </p:sp>
      <p:sp>
        <p:nvSpPr>
          <p:cNvPr id="10" name="object 10"/>
          <p:cNvSpPr/>
          <p:nvPr/>
        </p:nvSpPr>
        <p:spPr>
          <a:xfrm>
            <a:off x="2558500" y="1679225"/>
            <a:ext cx="389890" cy="307340"/>
          </a:xfrm>
          <a:custGeom>
            <a:avLst/>
            <a:gdLst/>
            <a:ahLst/>
            <a:cxnLst/>
            <a:rect l="l" t="t" r="r" b="b"/>
            <a:pathLst>
              <a:path w="389889" h="307339">
                <a:moveTo>
                  <a:pt x="82674" y="307025"/>
                </a:moveTo>
                <a:lnTo>
                  <a:pt x="0" y="307025"/>
                </a:lnTo>
                <a:lnTo>
                  <a:pt x="307025" y="0"/>
                </a:lnTo>
                <a:lnTo>
                  <a:pt x="389699" y="0"/>
                </a:lnTo>
                <a:lnTo>
                  <a:pt x="82674" y="307025"/>
                </a:lnTo>
                <a:close/>
              </a:path>
            </a:pathLst>
          </a:custGeom>
          <a:solidFill>
            <a:srgbClr val="F6D6D6"/>
          </a:solidFill>
        </p:spPr>
        <p:txBody>
          <a:bodyPr wrap="square" lIns="0" tIns="0" rIns="0" bIns="0" rtlCol="0"/>
          <a:lstStyle/>
          <a:p>
            <a:endParaRPr/>
          </a:p>
        </p:txBody>
      </p:sp>
      <p:sp>
        <p:nvSpPr>
          <p:cNvPr id="11" name="object 11"/>
          <p:cNvSpPr/>
          <p:nvPr/>
        </p:nvSpPr>
        <p:spPr>
          <a:xfrm>
            <a:off x="2558500" y="1679225"/>
            <a:ext cx="389890" cy="1525905"/>
          </a:xfrm>
          <a:custGeom>
            <a:avLst/>
            <a:gdLst/>
            <a:ahLst/>
            <a:cxnLst/>
            <a:rect l="l" t="t" r="r" b="b"/>
            <a:pathLst>
              <a:path w="389889" h="1525905">
                <a:moveTo>
                  <a:pt x="0" y="307025"/>
                </a:moveTo>
                <a:lnTo>
                  <a:pt x="307025" y="0"/>
                </a:lnTo>
                <a:lnTo>
                  <a:pt x="389699" y="0"/>
                </a:lnTo>
                <a:lnTo>
                  <a:pt x="389699" y="1218474"/>
                </a:lnTo>
                <a:lnTo>
                  <a:pt x="82674" y="1525499"/>
                </a:lnTo>
                <a:lnTo>
                  <a:pt x="0" y="1525499"/>
                </a:lnTo>
                <a:lnTo>
                  <a:pt x="0" y="307025"/>
                </a:lnTo>
                <a:close/>
              </a:path>
            </a:pathLst>
          </a:custGeom>
          <a:ln w="9524">
            <a:solidFill>
              <a:srgbClr val="666666"/>
            </a:solidFill>
          </a:ln>
        </p:spPr>
        <p:txBody>
          <a:bodyPr wrap="square" lIns="0" tIns="0" rIns="0" bIns="0" rtlCol="0"/>
          <a:lstStyle/>
          <a:p>
            <a:endParaRPr/>
          </a:p>
        </p:txBody>
      </p:sp>
      <p:sp>
        <p:nvSpPr>
          <p:cNvPr id="12" name="object 12"/>
          <p:cNvSpPr/>
          <p:nvPr/>
        </p:nvSpPr>
        <p:spPr>
          <a:xfrm>
            <a:off x="2558500" y="1679225"/>
            <a:ext cx="389890" cy="307340"/>
          </a:xfrm>
          <a:custGeom>
            <a:avLst/>
            <a:gdLst/>
            <a:ahLst/>
            <a:cxnLst/>
            <a:rect l="l" t="t" r="r" b="b"/>
            <a:pathLst>
              <a:path w="389889" h="307339">
                <a:moveTo>
                  <a:pt x="0" y="307025"/>
                </a:moveTo>
                <a:lnTo>
                  <a:pt x="82674" y="307025"/>
                </a:lnTo>
                <a:lnTo>
                  <a:pt x="389699" y="0"/>
                </a:lnTo>
              </a:path>
            </a:pathLst>
          </a:custGeom>
          <a:ln w="9524">
            <a:solidFill>
              <a:srgbClr val="666666"/>
            </a:solidFill>
          </a:ln>
        </p:spPr>
        <p:txBody>
          <a:bodyPr wrap="square" lIns="0" tIns="0" rIns="0" bIns="0" rtlCol="0"/>
          <a:lstStyle/>
          <a:p>
            <a:endParaRPr/>
          </a:p>
        </p:txBody>
      </p:sp>
      <p:sp>
        <p:nvSpPr>
          <p:cNvPr id="13" name="object 13"/>
          <p:cNvSpPr/>
          <p:nvPr/>
        </p:nvSpPr>
        <p:spPr>
          <a:xfrm>
            <a:off x="2641174" y="1986250"/>
            <a:ext cx="0" cy="1218565"/>
          </a:xfrm>
          <a:custGeom>
            <a:avLst/>
            <a:gdLst/>
            <a:ahLst/>
            <a:cxnLst/>
            <a:rect l="l" t="t" r="r" b="b"/>
            <a:pathLst>
              <a:path h="1218564">
                <a:moveTo>
                  <a:pt x="0" y="0"/>
                </a:moveTo>
                <a:lnTo>
                  <a:pt x="0" y="1218474"/>
                </a:lnTo>
              </a:path>
            </a:pathLst>
          </a:custGeom>
          <a:ln w="9524">
            <a:solidFill>
              <a:srgbClr val="666666"/>
            </a:solidFill>
          </a:ln>
        </p:spPr>
        <p:txBody>
          <a:bodyPr wrap="square" lIns="0" tIns="0" rIns="0" bIns="0" rtlCol="0"/>
          <a:lstStyle/>
          <a:p>
            <a:endParaRPr/>
          </a:p>
        </p:txBody>
      </p:sp>
      <p:sp>
        <p:nvSpPr>
          <p:cNvPr id="14" name="object 14"/>
          <p:cNvSpPr txBox="1">
            <a:spLocks noGrp="1"/>
          </p:cNvSpPr>
          <p:nvPr>
            <p:ph type="title"/>
          </p:nvPr>
        </p:nvSpPr>
        <p:spPr>
          <a:xfrm>
            <a:off x="382950" y="133350"/>
            <a:ext cx="8837250" cy="520655"/>
          </a:xfrm>
          <a:prstGeom prst="rect">
            <a:avLst/>
          </a:prstGeom>
        </p:spPr>
        <p:txBody>
          <a:bodyPr vert="horz" wrap="square" lIns="0" tIns="12700" rIns="0" bIns="0" rtlCol="0">
            <a:spAutoFit/>
          </a:bodyPr>
          <a:lstStyle/>
          <a:p>
            <a:pPr marL="12700">
              <a:lnSpc>
                <a:spcPct val="100000"/>
              </a:lnSpc>
              <a:spcBef>
                <a:spcPts val="100"/>
              </a:spcBef>
            </a:pPr>
            <a:r>
              <a:rPr spc="-10" dirty="0"/>
              <a:t>Semantic Segmentation </a:t>
            </a:r>
            <a:r>
              <a:rPr spc="-5" dirty="0"/>
              <a:t>Idea: Fully</a:t>
            </a:r>
            <a:r>
              <a:rPr spc="-80" dirty="0"/>
              <a:t> </a:t>
            </a:r>
            <a:r>
              <a:rPr spc="-5" dirty="0"/>
              <a:t>Convolutional</a:t>
            </a:r>
          </a:p>
        </p:txBody>
      </p:sp>
      <p:sp>
        <p:nvSpPr>
          <p:cNvPr id="15" name="object 15"/>
          <p:cNvSpPr/>
          <p:nvPr/>
        </p:nvSpPr>
        <p:spPr>
          <a:xfrm>
            <a:off x="190775" y="1973715"/>
            <a:ext cx="1794825" cy="1196074"/>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6" name="object 16"/>
          <p:cNvSpPr txBox="1"/>
          <p:nvPr/>
        </p:nvSpPr>
        <p:spPr>
          <a:xfrm>
            <a:off x="690454" y="3270638"/>
            <a:ext cx="795655" cy="448309"/>
          </a:xfrm>
          <a:prstGeom prst="rect">
            <a:avLst/>
          </a:prstGeom>
        </p:spPr>
        <p:txBody>
          <a:bodyPr vert="horz" wrap="square" lIns="0" tIns="12700" rIns="0" bIns="0" rtlCol="0">
            <a:spAutoFit/>
          </a:bodyPr>
          <a:lstStyle/>
          <a:p>
            <a:pPr algn="ctr">
              <a:lnSpc>
                <a:spcPts val="1664"/>
              </a:lnSpc>
              <a:spcBef>
                <a:spcPts val="100"/>
              </a:spcBef>
            </a:pPr>
            <a:r>
              <a:rPr sz="1400" spc="-5" dirty="0">
                <a:latin typeface="Arial"/>
                <a:cs typeface="Arial"/>
              </a:rPr>
              <a:t>Input:</a:t>
            </a:r>
            <a:endParaRPr sz="1400">
              <a:latin typeface="Arial"/>
              <a:cs typeface="Arial"/>
            </a:endParaRPr>
          </a:p>
          <a:p>
            <a:pPr algn="ctr">
              <a:lnSpc>
                <a:spcPts val="1664"/>
              </a:lnSpc>
            </a:pPr>
            <a:r>
              <a:rPr sz="1400" dirty="0">
                <a:latin typeface="Arial"/>
                <a:cs typeface="Arial"/>
              </a:rPr>
              <a:t>3 x H x</a:t>
            </a:r>
            <a:r>
              <a:rPr sz="1400" spc="-114" dirty="0">
                <a:latin typeface="Arial"/>
                <a:cs typeface="Arial"/>
              </a:rPr>
              <a:t> </a:t>
            </a:r>
            <a:r>
              <a:rPr sz="1400" dirty="0">
                <a:latin typeface="Arial"/>
                <a:cs typeface="Arial"/>
              </a:rPr>
              <a:t>W</a:t>
            </a:r>
            <a:endParaRPr sz="1400">
              <a:latin typeface="Arial"/>
              <a:cs typeface="Arial"/>
            </a:endParaRPr>
          </a:p>
        </p:txBody>
      </p:sp>
      <p:sp>
        <p:nvSpPr>
          <p:cNvPr id="17" name="object 17"/>
          <p:cNvSpPr/>
          <p:nvPr/>
        </p:nvSpPr>
        <p:spPr>
          <a:xfrm>
            <a:off x="2756049" y="2287497"/>
            <a:ext cx="248285" cy="621665"/>
          </a:xfrm>
          <a:custGeom>
            <a:avLst/>
            <a:gdLst/>
            <a:ahLst/>
            <a:cxnLst/>
            <a:rect l="l" t="t" r="r" b="b"/>
            <a:pathLst>
              <a:path w="248285" h="621664">
                <a:moveTo>
                  <a:pt x="0" y="0"/>
                </a:moveTo>
                <a:lnTo>
                  <a:pt x="247777" y="0"/>
                </a:lnTo>
                <a:lnTo>
                  <a:pt x="247777" y="621577"/>
                </a:lnTo>
                <a:lnTo>
                  <a:pt x="0" y="621577"/>
                </a:lnTo>
                <a:lnTo>
                  <a:pt x="0" y="0"/>
                </a:lnTo>
                <a:close/>
              </a:path>
            </a:pathLst>
          </a:custGeom>
          <a:solidFill>
            <a:srgbClr val="CCCCCC"/>
          </a:solidFill>
        </p:spPr>
        <p:txBody>
          <a:bodyPr wrap="square" lIns="0" tIns="0" rIns="0" bIns="0" rtlCol="0"/>
          <a:lstStyle/>
          <a:p>
            <a:endParaRPr/>
          </a:p>
        </p:txBody>
      </p:sp>
      <p:sp>
        <p:nvSpPr>
          <p:cNvPr id="18" name="object 18"/>
          <p:cNvSpPr/>
          <p:nvPr/>
        </p:nvSpPr>
        <p:spPr>
          <a:xfrm>
            <a:off x="3003827" y="2051674"/>
            <a:ext cx="236220" cy="857885"/>
          </a:xfrm>
          <a:custGeom>
            <a:avLst/>
            <a:gdLst/>
            <a:ahLst/>
            <a:cxnLst/>
            <a:rect l="l" t="t" r="r" b="b"/>
            <a:pathLst>
              <a:path w="236219" h="857885">
                <a:moveTo>
                  <a:pt x="0" y="857399"/>
                </a:moveTo>
                <a:lnTo>
                  <a:pt x="0" y="235822"/>
                </a:lnTo>
                <a:lnTo>
                  <a:pt x="235822" y="0"/>
                </a:lnTo>
                <a:lnTo>
                  <a:pt x="235822" y="621577"/>
                </a:lnTo>
                <a:lnTo>
                  <a:pt x="0" y="857399"/>
                </a:lnTo>
                <a:close/>
              </a:path>
            </a:pathLst>
          </a:custGeom>
          <a:solidFill>
            <a:srgbClr val="A3A3A3"/>
          </a:solidFill>
        </p:spPr>
        <p:txBody>
          <a:bodyPr wrap="square" lIns="0" tIns="0" rIns="0" bIns="0" rtlCol="0"/>
          <a:lstStyle/>
          <a:p>
            <a:endParaRPr/>
          </a:p>
        </p:txBody>
      </p:sp>
      <p:sp>
        <p:nvSpPr>
          <p:cNvPr id="19" name="object 19"/>
          <p:cNvSpPr/>
          <p:nvPr/>
        </p:nvSpPr>
        <p:spPr>
          <a:xfrm>
            <a:off x="2756049" y="2051674"/>
            <a:ext cx="483870" cy="236220"/>
          </a:xfrm>
          <a:custGeom>
            <a:avLst/>
            <a:gdLst/>
            <a:ahLst/>
            <a:cxnLst/>
            <a:rect l="l" t="t" r="r" b="b"/>
            <a:pathLst>
              <a:path w="483869" h="236219">
                <a:moveTo>
                  <a:pt x="247777" y="235822"/>
                </a:moveTo>
                <a:lnTo>
                  <a:pt x="0" y="235822"/>
                </a:lnTo>
                <a:lnTo>
                  <a:pt x="235822" y="0"/>
                </a:lnTo>
                <a:lnTo>
                  <a:pt x="483599" y="0"/>
                </a:lnTo>
                <a:lnTo>
                  <a:pt x="247777" y="235822"/>
                </a:lnTo>
                <a:close/>
              </a:path>
            </a:pathLst>
          </a:custGeom>
          <a:solidFill>
            <a:srgbClr val="D6D6D6"/>
          </a:solidFill>
        </p:spPr>
        <p:txBody>
          <a:bodyPr wrap="square" lIns="0" tIns="0" rIns="0" bIns="0" rtlCol="0"/>
          <a:lstStyle/>
          <a:p>
            <a:endParaRPr/>
          </a:p>
        </p:txBody>
      </p:sp>
      <p:sp>
        <p:nvSpPr>
          <p:cNvPr id="20" name="object 20"/>
          <p:cNvSpPr/>
          <p:nvPr/>
        </p:nvSpPr>
        <p:spPr>
          <a:xfrm>
            <a:off x="2756049" y="2051674"/>
            <a:ext cx="483870" cy="857885"/>
          </a:xfrm>
          <a:custGeom>
            <a:avLst/>
            <a:gdLst/>
            <a:ahLst/>
            <a:cxnLst/>
            <a:rect l="l" t="t" r="r" b="b"/>
            <a:pathLst>
              <a:path w="483869" h="857885">
                <a:moveTo>
                  <a:pt x="0" y="235822"/>
                </a:moveTo>
                <a:lnTo>
                  <a:pt x="235822" y="0"/>
                </a:lnTo>
                <a:lnTo>
                  <a:pt x="483599" y="0"/>
                </a:lnTo>
                <a:lnTo>
                  <a:pt x="483599" y="621577"/>
                </a:lnTo>
                <a:lnTo>
                  <a:pt x="247777" y="857399"/>
                </a:lnTo>
                <a:lnTo>
                  <a:pt x="0" y="857399"/>
                </a:lnTo>
                <a:lnTo>
                  <a:pt x="0" y="235822"/>
                </a:lnTo>
                <a:close/>
              </a:path>
            </a:pathLst>
          </a:custGeom>
          <a:ln w="9524">
            <a:solidFill>
              <a:srgbClr val="666666"/>
            </a:solidFill>
          </a:ln>
        </p:spPr>
        <p:txBody>
          <a:bodyPr wrap="square" lIns="0" tIns="0" rIns="0" bIns="0" rtlCol="0"/>
          <a:lstStyle/>
          <a:p>
            <a:endParaRPr/>
          </a:p>
        </p:txBody>
      </p:sp>
      <p:sp>
        <p:nvSpPr>
          <p:cNvPr id="21" name="object 21"/>
          <p:cNvSpPr/>
          <p:nvPr/>
        </p:nvSpPr>
        <p:spPr>
          <a:xfrm>
            <a:off x="2756049" y="2051674"/>
            <a:ext cx="483870" cy="236220"/>
          </a:xfrm>
          <a:custGeom>
            <a:avLst/>
            <a:gdLst/>
            <a:ahLst/>
            <a:cxnLst/>
            <a:rect l="l" t="t" r="r" b="b"/>
            <a:pathLst>
              <a:path w="483869" h="236219">
                <a:moveTo>
                  <a:pt x="0" y="235822"/>
                </a:moveTo>
                <a:lnTo>
                  <a:pt x="247777" y="235822"/>
                </a:lnTo>
                <a:lnTo>
                  <a:pt x="483599" y="0"/>
                </a:lnTo>
              </a:path>
            </a:pathLst>
          </a:custGeom>
          <a:ln w="9524">
            <a:solidFill>
              <a:srgbClr val="666666"/>
            </a:solidFill>
          </a:ln>
        </p:spPr>
        <p:txBody>
          <a:bodyPr wrap="square" lIns="0" tIns="0" rIns="0" bIns="0" rtlCol="0"/>
          <a:lstStyle/>
          <a:p>
            <a:endParaRPr/>
          </a:p>
        </p:txBody>
      </p:sp>
      <p:sp>
        <p:nvSpPr>
          <p:cNvPr id="22" name="object 22"/>
          <p:cNvSpPr/>
          <p:nvPr/>
        </p:nvSpPr>
        <p:spPr>
          <a:xfrm>
            <a:off x="3003827" y="2287497"/>
            <a:ext cx="0" cy="621665"/>
          </a:xfrm>
          <a:custGeom>
            <a:avLst/>
            <a:gdLst/>
            <a:ahLst/>
            <a:cxnLst/>
            <a:rect l="l" t="t" r="r" b="b"/>
            <a:pathLst>
              <a:path h="621664">
                <a:moveTo>
                  <a:pt x="0" y="0"/>
                </a:moveTo>
                <a:lnTo>
                  <a:pt x="0" y="621577"/>
                </a:lnTo>
              </a:path>
            </a:pathLst>
          </a:custGeom>
          <a:ln w="9524">
            <a:solidFill>
              <a:srgbClr val="666666"/>
            </a:solidFill>
          </a:ln>
        </p:spPr>
        <p:txBody>
          <a:bodyPr wrap="square" lIns="0" tIns="0" rIns="0" bIns="0" rtlCol="0"/>
          <a:lstStyle/>
          <a:p>
            <a:endParaRPr/>
          </a:p>
        </p:txBody>
      </p:sp>
      <p:sp>
        <p:nvSpPr>
          <p:cNvPr id="23" name="object 23"/>
          <p:cNvSpPr/>
          <p:nvPr/>
        </p:nvSpPr>
        <p:spPr>
          <a:xfrm>
            <a:off x="7155253" y="1743787"/>
            <a:ext cx="1936114" cy="1427480"/>
          </a:xfrm>
          <a:custGeom>
            <a:avLst/>
            <a:gdLst/>
            <a:ahLst/>
            <a:cxnLst/>
            <a:rect l="l" t="t" r="r" b="b"/>
            <a:pathLst>
              <a:path w="1936115" h="1427480">
                <a:moveTo>
                  <a:pt x="0" y="0"/>
                </a:moveTo>
                <a:lnTo>
                  <a:pt x="1935846" y="0"/>
                </a:lnTo>
                <a:lnTo>
                  <a:pt x="1935846" y="1427008"/>
                </a:lnTo>
                <a:lnTo>
                  <a:pt x="0" y="1427008"/>
                </a:lnTo>
                <a:lnTo>
                  <a:pt x="0" y="0"/>
                </a:lnTo>
                <a:close/>
              </a:path>
            </a:pathLst>
          </a:custGeom>
          <a:solidFill>
            <a:srgbClr val="3D85C6"/>
          </a:solidFill>
        </p:spPr>
        <p:txBody>
          <a:bodyPr wrap="square" lIns="0" tIns="0" rIns="0" bIns="0" rtlCol="0"/>
          <a:lstStyle/>
          <a:p>
            <a:endParaRPr/>
          </a:p>
        </p:txBody>
      </p:sp>
      <p:sp>
        <p:nvSpPr>
          <p:cNvPr id="24" name="object 24"/>
          <p:cNvSpPr/>
          <p:nvPr/>
        </p:nvSpPr>
        <p:spPr>
          <a:xfrm>
            <a:off x="7157160" y="2283019"/>
            <a:ext cx="1931035" cy="891540"/>
          </a:xfrm>
          <a:custGeom>
            <a:avLst/>
            <a:gdLst/>
            <a:ahLst/>
            <a:cxnLst/>
            <a:rect l="l" t="t" r="r" b="b"/>
            <a:pathLst>
              <a:path w="1931034" h="891539">
                <a:moveTo>
                  <a:pt x="0" y="891390"/>
                </a:moveTo>
                <a:lnTo>
                  <a:pt x="0" y="0"/>
                </a:lnTo>
                <a:lnTo>
                  <a:pt x="56003" y="7338"/>
                </a:lnTo>
                <a:lnTo>
                  <a:pt x="36239" y="29346"/>
                </a:lnTo>
                <a:lnTo>
                  <a:pt x="181195" y="69696"/>
                </a:lnTo>
                <a:lnTo>
                  <a:pt x="395180" y="69696"/>
                </a:lnTo>
                <a:lnTo>
                  <a:pt x="1512188" y="194422"/>
                </a:lnTo>
                <a:lnTo>
                  <a:pt x="1927301" y="227433"/>
                </a:lnTo>
                <a:lnTo>
                  <a:pt x="1930592" y="887725"/>
                </a:lnTo>
                <a:lnTo>
                  <a:pt x="0" y="891390"/>
                </a:lnTo>
                <a:close/>
              </a:path>
              <a:path w="1931034" h="891539">
                <a:moveTo>
                  <a:pt x="395180" y="69696"/>
                </a:moveTo>
                <a:lnTo>
                  <a:pt x="181195" y="69696"/>
                </a:lnTo>
                <a:lnTo>
                  <a:pt x="154839" y="7338"/>
                </a:lnTo>
                <a:lnTo>
                  <a:pt x="329452" y="62357"/>
                </a:lnTo>
                <a:lnTo>
                  <a:pt x="395180" y="69696"/>
                </a:lnTo>
                <a:close/>
              </a:path>
            </a:pathLst>
          </a:custGeom>
          <a:solidFill>
            <a:srgbClr val="6AA84F"/>
          </a:solidFill>
        </p:spPr>
        <p:txBody>
          <a:bodyPr wrap="square" lIns="0" tIns="0" rIns="0" bIns="0" rtlCol="0"/>
          <a:lstStyle/>
          <a:p>
            <a:endParaRPr/>
          </a:p>
        </p:txBody>
      </p:sp>
      <p:sp>
        <p:nvSpPr>
          <p:cNvPr id="25" name="object 25"/>
          <p:cNvSpPr/>
          <p:nvPr/>
        </p:nvSpPr>
        <p:spPr>
          <a:xfrm>
            <a:off x="7160450" y="1740113"/>
            <a:ext cx="1927860" cy="785495"/>
          </a:xfrm>
          <a:custGeom>
            <a:avLst/>
            <a:gdLst/>
            <a:ahLst/>
            <a:cxnLst/>
            <a:rect l="l" t="t" r="r" b="b"/>
            <a:pathLst>
              <a:path w="1927859" h="785494">
                <a:moveTo>
                  <a:pt x="1927302" y="785007"/>
                </a:moveTo>
                <a:lnTo>
                  <a:pt x="0" y="740993"/>
                </a:lnTo>
                <a:lnTo>
                  <a:pt x="0" y="73361"/>
                </a:lnTo>
                <a:lnTo>
                  <a:pt x="39539" y="36685"/>
                </a:lnTo>
                <a:lnTo>
                  <a:pt x="32948" y="0"/>
                </a:lnTo>
                <a:lnTo>
                  <a:pt x="1162971" y="0"/>
                </a:lnTo>
                <a:lnTo>
                  <a:pt x="1146496" y="36685"/>
                </a:lnTo>
                <a:lnTo>
                  <a:pt x="1162971" y="99043"/>
                </a:lnTo>
                <a:lnTo>
                  <a:pt x="1202510" y="183418"/>
                </a:lnTo>
                <a:lnTo>
                  <a:pt x="1136614" y="190747"/>
                </a:lnTo>
                <a:lnTo>
                  <a:pt x="1100374" y="249440"/>
                </a:lnTo>
                <a:lnTo>
                  <a:pt x="1080610" y="330141"/>
                </a:lnTo>
                <a:lnTo>
                  <a:pt x="952118" y="348484"/>
                </a:lnTo>
                <a:lnTo>
                  <a:pt x="981774" y="425520"/>
                </a:lnTo>
                <a:lnTo>
                  <a:pt x="1304635" y="542906"/>
                </a:lnTo>
                <a:lnTo>
                  <a:pt x="1398917" y="542906"/>
                </a:lnTo>
                <a:lnTo>
                  <a:pt x="1396889" y="550245"/>
                </a:lnTo>
                <a:lnTo>
                  <a:pt x="1927302" y="550245"/>
                </a:lnTo>
                <a:lnTo>
                  <a:pt x="1927302" y="785007"/>
                </a:lnTo>
                <a:close/>
              </a:path>
              <a:path w="1927859" h="785494">
                <a:moveTo>
                  <a:pt x="1417163" y="476873"/>
                </a:moveTo>
                <a:lnTo>
                  <a:pt x="1360640" y="476873"/>
                </a:lnTo>
                <a:lnTo>
                  <a:pt x="1393588" y="377830"/>
                </a:lnTo>
                <a:lnTo>
                  <a:pt x="1423245" y="454866"/>
                </a:lnTo>
                <a:lnTo>
                  <a:pt x="1417163" y="476873"/>
                </a:lnTo>
                <a:close/>
              </a:path>
              <a:path w="1927859" h="785494">
                <a:moveTo>
                  <a:pt x="1927302" y="550245"/>
                </a:moveTo>
                <a:lnTo>
                  <a:pt x="1396889" y="550245"/>
                </a:lnTo>
                <a:lnTo>
                  <a:pt x="1548436" y="377830"/>
                </a:lnTo>
                <a:lnTo>
                  <a:pt x="1660445" y="440198"/>
                </a:lnTo>
                <a:lnTo>
                  <a:pt x="1695044" y="440198"/>
                </a:lnTo>
                <a:lnTo>
                  <a:pt x="1709867" y="491552"/>
                </a:lnTo>
                <a:lnTo>
                  <a:pt x="1785650" y="491552"/>
                </a:lnTo>
                <a:lnTo>
                  <a:pt x="1805410" y="506220"/>
                </a:lnTo>
                <a:lnTo>
                  <a:pt x="1927302" y="506220"/>
                </a:lnTo>
                <a:lnTo>
                  <a:pt x="1927302" y="550245"/>
                </a:lnTo>
                <a:close/>
              </a:path>
              <a:path w="1927859" h="785494">
                <a:moveTo>
                  <a:pt x="1398917" y="542906"/>
                </a:moveTo>
                <a:lnTo>
                  <a:pt x="1304635" y="542906"/>
                </a:lnTo>
                <a:lnTo>
                  <a:pt x="1301345" y="484213"/>
                </a:lnTo>
                <a:lnTo>
                  <a:pt x="1330992" y="385169"/>
                </a:lnTo>
                <a:lnTo>
                  <a:pt x="1360640" y="476873"/>
                </a:lnTo>
                <a:lnTo>
                  <a:pt x="1417163" y="476873"/>
                </a:lnTo>
                <a:lnTo>
                  <a:pt x="1398917" y="542906"/>
                </a:lnTo>
                <a:close/>
              </a:path>
              <a:path w="1927859" h="785494">
                <a:moveTo>
                  <a:pt x="1695044" y="440198"/>
                </a:moveTo>
                <a:lnTo>
                  <a:pt x="1660445" y="440198"/>
                </a:lnTo>
                <a:lnTo>
                  <a:pt x="1680219" y="388834"/>
                </a:lnTo>
                <a:lnTo>
                  <a:pt x="1695044" y="440198"/>
                </a:lnTo>
                <a:close/>
              </a:path>
              <a:path w="1927859" h="785494">
                <a:moveTo>
                  <a:pt x="1927302" y="506220"/>
                </a:moveTo>
                <a:lnTo>
                  <a:pt x="1805410" y="506220"/>
                </a:lnTo>
                <a:lnTo>
                  <a:pt x="1854823" y="447527"/>
                </a:lnTo>
                <a:lnTo>
                  <a:pt x="1927302" y="447527"/>
                </a:lnTo>
                <a:lnTo>
                  <a:pt x="1927302" y="506220"/>
                </a:lnTo>
                <a:close/>
              </a:path>
              <a:path w="1927859" h="785494">
                <a:moveTo>
                  <a:pt x="1785650" y="491552"/>
                </a:moveTo>
                <a:lnTo>
                  <a:pt x="1709867" y="491552"/>
                </a:lnTo>
                <a:lnTo>
                  <a:pt x="1755989" y="469534"/>
                </a:lnTo>
                <a:lnTo>
                  <a:pt x="1785650" y="491552"/>
                </a:lnTo>
                <a:close/>
              </a:path>
            </a:pathLst>
          </a:custGeom>
          <a:solidFill>
            <a:srgbClr val="C17AA0"/>
          </a:solidFill>
        </p:spPr>
        <p:txBody>
          <a:bodyPr wrap="square" lIns="0" tIns="0" rIns="0" bIns="0" rtlCol="0"/>
          <a:lstStyle/>
          <a:p>
            <a:endParaRPr/>
          </a:p>
        </p:txBody>
      </p:sp>
      <p:sp>
        <p:nvSpPr>
          <p:cNvPr id="26" name="object 26"/>
          <p:cNvSpPr/>
          <p:nvPr/>
        </p:nvSpPr>
        <p:spPr>
          <a:xfrm>
            <a:off x="7384477" y="1751116"/>
            <a:ext cx="1380490" cy="1427480"/>
          </a:xfrm>
          <a:custGeom>
            <a:avLst/>
            <a:gdLst/>
            <a:ahLst/>
            <a:cxnLst/>
            <a:rect l="l" t="t" r="r" b="b"/>
            <a:pathLst>
              <a:path w="1380490" h="1427480">
                <a:moveTo>
                  <a:pt x="592261" y="179743"/>
                </a:moveTo>
                <a:lnTo>
                  <a:pt x="230616" y="179743"/>
                </a:lnTo>
                <a:lnTo>
                  <a:pt x="260273" y="113721"/>
                </a:lnTo>
                <a:lnTo>
                  <a:pt x="319569" y="22007"/>
                </a:lnTo>
                <a:lnTo>
                  <a:pt x="424995" y="0"/>
                </a:lnTo>
                <a:lnTo>
                  <a:pt x="500773" y="7339"/>
                </a:lnTo>
                <a:lnTo>
                  <a:pt x="543604" y="66032"/>
                </a:lnTo>
                <a:lnTo>
                  <a:pt x="556778" y="113721"/>
                </a:lnTo>
                <a:lnTo>
                  <a:pt x="589726" y="161400"/>
                </a:lnTo>
                <a:lnTo>
                  <a:pt x="592261" y="179743"/>
                </a:lnTo>
                <a:close/>
              </a:path>
              <a:path w="1380490" h="1427480">
                <a:moveTo>
                  <a:pt x="273447" y="1423292"/>
                </a:moveTo>
                <a:lnTo>
                  <a:pt x="164729" y="1415953"/>
                </a:lnTo>
                <a:lnTo>
                  <a:pt x="187795" y="1335253"/>
                </a:lnTo>
                <a:lnTo>
                  <a:pt x="214152" y="1221541"/>
                </a:lnTo>
                <a:lnTo>
                  <a:pt x="210852" y="1122498"/>
                </a:lnTo>
                <a:lnTo>
                  <a:pt x="207560" y="994108"/>
                </a:lnTo>
                <a:lnTo>
                  <a:pt x="177904" y="851040"/>
                </a:lnTo>
                <a:lnTo>
                  <a:pt x="135082" y="803350"/>
                </a:lnTo>
                <a:lnTo>
                  <a:pt x="108726" y="660292"/>
                </a:lnTo>
                <a:lnTo>
                  <a:pt x="115308" y="539241"/>
                </a:lnTo>
                <a:lnTo>
                  <a:pt x="125199" y="476873"/>
                </a:lnTo>
                <a:lnTo>
                  <a:pt x="112016" y="381505"/>
                </a:lnTo>
                <a:lnTo>
                  <a:pt x="141664" y="337480"/>
                </a:lnTo>
                <a:lnTo>
                  <a:pt x="105425" y="330141"/>
                </a:lnTo>
                <a:lnTo>
                  <a:pt x="36248" y="260444"/>
                </a:lnTo>
                <a:lnTo>
                  <a:pt x="0" y="190747"/>
                </a:lnTo>
                <a:lnTo>
                  <a:pt x="42829" y="143068"/>
                </a:lnTo>
                <a:lnTo>
                  <a:pt x="128491" y="139393"/>
                </a:lnTo>
                <a:lnTo>
                  <a:pt x="230616" y="179743"/>
                </a:lnTo>
                <a:lnTo>
                  <a:pt x="592261" y="179743"/>
                </a:lnTo>
                <a:lnTo>
                  <a:pt x="596317" y="209090"/>
                </a:lnTo>
                <a:lnTo>
                  <a:pt x="745663" y="209090"/>
                </a:lnTo>
                <a:lnTo>
                  <a:pt x="767630" y="227433"/>
                </a:lnTo>
                <a:lnTo>
                  <a:pt x="754448" y="271458"/>
                </a:lnTo>
                <a:lnTo>
                  <a:pt x="645730" y="374166"/>
                </a:lnTo>
                <a:lnTo>
                  <a:pt x="569961" y="385169"/>
                </a:lnTo>
                <a:lnTo>
                  <a:pt x="566661" y="447527"/>
                </a:lnTo>
                <a:lnTo>
                  <a:pt x="990331" y="447527"/>
                </a:lnTo>
                <a:lnTo>
                  <a:pt x="1090491" y="506220"/>
                </a:lnTo>
                <a:lnTo>
                  <a:pt x="1231414" y="506220"/>
                </a:lnTo>
                <a:lnTo>
                  <a:pt x="1255223" y="557584"/>
                </a:lnTo>
                <a:lnTo>
                  <a:pt x="1327712" y="557584"/>
                </a:lnTo>
                <a:lnTo>
                  <a:pt x="1380414" y="586920"/>
                </a:lnTo>
                <a:lnTo>
                  <a:pt x="1363940" y="645614"/>
                </a:lnTo>
                <a:lnTo>
                  <a:pt x="1304635" y="660292"/>
                </a:lnTo>
                <a:lnTo>
                  <a:pt x="1288170" y="722650"/>
                </a:lnTo>
                <a:lnTo>
                  <a:pt x="1352070" y="895064"/>
                </a:lnTo>
                <a:lnTo>
                  <a:pt x="635848" y="895064"/>
                </a:lnTo>
                <a:lnTo>
                  <a:pt x="637493" y="902394"/>
                </a:lnTo>
                <a:lnTo>
                  <a:pt x="583134" y="902394"/>
                </a:lnTo>
                <a:lnTo>
                  <a:pt x="582871" y="917072"/>
                </a:lnTo>
                <a:lnTo>
                  <a:pt x="299804" y="917072"/>
                </a:lnTo>
                <a:lnTo>
                  <a:pt x="293212" y="964761"/>
                </a:lnTo>
                <a:lnTo>
                  <a:pt x="306395" y="1063805"/>
                </a:lnTo>
                <a:lnTo>
                  <a:pt x="296512" y="1151844"/>
                </a:lnTo>
                <a:lnTo>
                  <a:pt x="307052" y="1195859"/>
                </a:lnTo>
                <a:lnTo>
                  <a:pt x="270156" y="1195859"/>
                </a:lnTo>
                <a:lnTo>
                  <a:pt x="270156" y="1324249"/>
                </a:lnTo>
                <a:lnTo>
                  <a:pt x="273447" y="1423292"/>
                </a:lnTo>
                <a:close/>
              </a:path>
              <a:path w="1380490" h="1427480">
                <a:moveTo>
                  <a:pt x="745663" y="209090"/>
                </a:moveTo>
                <a:lnTo>
                  <a:pt x="596317" y="209090"/>
                </a:lnTo>
                <a:lnTo>
                  <a:pt x="645730" y="172414"/>
                </a:lnTo>
                <a:lnTo>
                  <a:pt x="714917" y="183418"/>
                </a:lnTo>
                <a:lnTo>
                  <a:pt x="745663" y="209090"/>
                </a:lnTo>
                <a:close/>
              </a:path>
              <a:path w="1380490" h="1427480">
                <a:moveTo>
                  <a:pt x="990331" y="447527"/>
                </a:moveTo>
                <a:lnTo>
                  <a:pt x="566661" y="447527"/>
                </a:lnTo>
                <a:lnTo>
                  <a:pt x="662204" y="410851"/>
                </a:lnTo>
                <a:lnTo>
                  <a:pt x="744565" y="410851"/>
                </a:lnTo>
                <a:lnTo>
                  <a:pt x="840109" y="355823"/>
                </a:lnTo>
                <a:lnTo>
                  <a:pt x="919178" y="385169"/>
                </a:lnTo>
                <a:lnTo>
                  <a:pt x="965300" y="432859"/>
                </a:lnTo>
                <a:lnTo>
                  <a:pt x="990331" y="447527"/>
                </a:lnTo>
                <a:close/>
              </a:path>
              <a:path w="1380490" h="1427480">
                <a:moveTo>
                  <a:pt x="1231414" y="506220"/>
                </a:moveTo>
                <a:lnTo>
                  <a:pt x="1090491" y="506220"/>
                </a:lnTo>
                <a:lnTo>
                  <a:pt x="1202509" y="443862"/>
                </a:lnTo>
                <a:lnTo>
                  <a:pt x="1231414" y="506220"/>
                </a:lnTo>
                <a:close/>
              </a:path>
              <a:path w="1380490" h="1427480">
                <a:moveTo>
                  <a:pt x="1327712" y="557584"/>
                </a:moveTo>
                <a:lnTo>
                  <a:pt x="1255223" y="557584"/>
                </a:lnTo>
                <a:lnTo>
                  <a:pt x="1314527" y="550245"/>
                </a:lnTo>
                <a:lnTo>
                  <a:pt x="1327712" y="557584"/>
                </a:lnTo>
                <a:close/>
              </a:path>
              <a:path w="1380490" h="1427480">
                <a:moveTo>
                  <a:pt x="846700" y="1404950"/>
                </a:moveTo>
                <a:lnTo>
                  <a:pt x="767630" y="1397620"/>
                </a:lnTo>
                <a:lnTo>
                  <a:pt x="764339" y="1342592"/>
                </a:lnTo>
                <a:lnTo>
                  <a:pt x="751156" y="1294903"/>
                </a:lnTo>
                <a:lnTo>
                  <a:pt x="761039" y="1159173"/>
                </a:lnTo>
                <a:lnTo>
                  <a:pt x="744565" y="1140841"/>
                </a:lnTo>
                <a:lnTo>
                  <a:pt x="741274" y="1093151"/>
                </a:lnTo>
                <a:lnTo>
                  <a:pt x="705035" y="898729"/>
                </a:lnTo>
                <a:lnTo>
                  <a:pt x="635848" y="895064"/>
                </a:lnTo>
                <a:lnTo>
                  <a:pt x="1352070" y="895064"/>
                </a:lnTo>
                <a:lnTo>
                  <a:pt x="1365663" y="931740"/>
                </a:lnTo>
                <a:lnTo>
                  <a:pt x="1074017" y="931740"/>
                </a:lnTo>
                <a:lnTo>
                  <a:pt x="1067935" y="953758"/>
                </a:lnTo>
                <a:lnTo>
                  <a:pt x="1024604" y="953758"/>
                </a:lnTo>
                <a:lnTo>
                  <a:pt x="1024526" y="957422"/>
                </a:lnTo>
                <a:lnTo>
                  <a:pt x="800578" y="957422"/>
                </a:lnTo>
                <a:lnTo>
                  <a:pt x="830227" y="1096816"/>
                </a:lnTo>
                <a:lnTo>
                  <a:pt x="800578" y="1188520"/>
                </a:lnTo>
                <a:lnTo>
                  <a:pt x="830227" y="1316910"/>
                </a:lnTo>
                <a:lnTo>
                  <a:pt x="846700" y="1404950"/>
                </a:lnTo>
                <a:close/>
              </a:path>
              <a:path w="1380490" h="1427480">
                <a:moveTo>
                  <a:pt x="606200" y="1173852"/>
                </a:moveTo>
                <a:lnTo>
                  <a:pt x="602900" y="1063805"/>
                </a:lnTo>
                <a:lnTo>
                  <a:pt x="583134" y="902394"/>
                </a:lnTo>
                <a:lnTo>
                  <a:pt x="637493" y="902394"/>
                </a:lnTo>
                <a:lnTo>
                  <a:pt x="645730" y="939079"/>
                </a:lnTo>
                <a:lnTo>
                  <a:pt x="632556" y="1005112"/>
                </a:lnTo>
                <a:lnTo>
                  <a:pt x="652322" y="1162848"/>
                </a:lnTo>
                <a:lnTo>
                  <a:pt x="606200" y="1173852"/>
                </a:lnTo>
                <a:close/>
              </a:path>
              <a:path w="1380490" h="1427480">
                <a:moveTo>
                  <a:pt x="359109" y="1155509"/>
                </a:moveTo>
                <a:lnTo>
                  <a:pt x="329461" y="1148170"/>
                </a:lnTo>
                <a:lnTo>
                  <a:pt x="332752" y="1074808"/>
                </a:lnTo>
                <a:lnTo>
                  <a:pt x="326160" y="983104"/>
                </a:lnTo>
                <a:lnTo>
                  <a:pt x="299804" y="917072"/>
                </a:lnTo>
                <a:lnTo>
                  <a:pt x="582871" y="917072"/>
                </a:lnTo>
                <a:lnTo>
                  <a:pt x="582147" y="957422"/>
                </a:lnTo>
                <a:lnTo>
                  <a:pt x="467826" y="957422"/>
                </a:lnTo>
                <a:lnTo>
                  <a:pt x="418179" y="1041797"/>
                </a:lnTo>
                <a:lnTo>
                  <a:pt x="375582" y="1041797"/>
                </a:lnTo>
                <a:lnTo>
                  <a:pt x="398638" y="1140841"/>
                </a:lnTo>
                <a:lnTo>
                  <a:pt x="359109" y="1155509"/>
                </a:lnTo>
                <a:close/>
              </a:path>
              <a:path w="1380490" h="1427480">
                <a:moveTo>
                  <a:pt x="1284870" y="1034458"/>
                </a:moveTo>
                <a:lnTo>
                  <a:pt x="1222274" y="994108"/>
                </a:lnTo>
                <a:lnTo>
                  <a:pt x="1074017" y="931740"/>
                </a:lnTo>
                <a:lnTo>
                  <a:pt x="1365663" y="931740"/>
                </a:lnTo>
                <a:lnTo>
                  <a:pt x="1373823" y="953758"/>
                </a:lnTo>
                <a:lnTo>
                  <a:pt x="1360648" y="994108"/>
                </a:lnTo>
                <a:lnTo>
                  <a:pt x="1284870" y="1034458"/>
                </a:lnTo>
                <a:close/>
              </a:path>
              <a:path w="1380490" h="1427480">
                <a:moveTo>
                  <a:pt x="1060844" y="979429"/>
                </a:moveTo>
                <a:lnTo>
                  <a:pt x="1024604" y="953758"/>
                </a:lnTo>
                <a:lnTo>
                  <a:pt x="1067935" y="953758"/>
                </a:lnTo>
                <a:lnTo>
                  <a:pt x="1060844" y="979429"/>
                </a:lnTo>
                <a:close/>
              </a:path>
              <a:path w="1380490" h="1427480">
                <a:moveTo>
                  <a:pt x="543604" y="1426957"/>
                </a:moveTo>
                <a:lnTo>
                  <a:pt x="520539" y="1247213"/>
                </a:lnTo>
                <a:lnTo>
                  <a:pt x="484300" y="1111494"/>
                </a:lnTo>
                <a:lnTo>
                  <a:pt x="467826" y="957422"/>
                </a:lnTo>
                <a:lnTo>
                  <a:pt x="582147" y="957422"/>
                </a:lnTo>
                <a:lnTo>
                  <a:pt x="579844" y="1085812"/>
                </a:lnTo>
                <a:lnTo>
                  <a:pt x="593017" y="1166512"/>
                </a:lnTo>
                <a:lnTo>
                  <a:pt x="583134" y="1232545"/>
                </a:lnTo>
                <a:lnTo>
                  <a:pt x="602900" y="1316910"/>
                </a:lnTo>
                <a:lnTo>
                  <a:pt x="635848" y="1419628"/>
                </a:lnTo>
                <a:lnTo>
                  <a:pt x="543604" y="1426957"/>
                </a:lnTo>
                <a:close/>
              </a:path>
              <a:path w="1380490" h="1427480">
                <a:moveTo>
                  <a:pt x="906004" y="1056465"/>
                </a:moveTo>
                <a:lnTo>
                  <a:pt x="856583" y="1041797"/>
                </a:lnTo>
                <a:lnTo>
                  <a:pt x="800578" y="957422"/>
                </a:lnTo>
                <a:lnTo>
                  <a:pt x="1024526" y="957422"/>
                </a:lnTo>
                <a:lnTo>
                  <a:pt x="1023586" y="1001437"/>
                </a:lnTo>
                <a:lnTo>
                  <a:pt x="942244" y="1001437"/>
                </a:lnTo>
                <a:lnTo>
                  <a:pt x="906004" y="1056465"/>
                </a:lnTo>
                <a:close/>
              </a:path>
              <a:path w="1380490" h="1427480">
                <a:moveTo>
                  <a:pt x="1057552" y="1397620"/>
                </a:moveTo>
                <a:lnTo>
                  <a:pt x="1008130" y="1390281"/>
                </a:lnTo>
                <a:lnTo>
                  <a:pt x="985066" y="1338928"/>
                </a:lnTo>
                <a:lnTo>
                  <a:pt x="971891" y="1210537"/>
                </a:lnTo>
                <a:lnTo>
                  <a:pt x="945535" y="1126162"/>
                </a:lnTo>
                <a:lnTo>
                  <a:pt x="942244" y="1001437"/>
                </a:lnTo>
                <a:lnTo>
                  <a:pt x="1023586" y="1001437"/>
                </a:lnTo>
                <a:lnTo>
                  <a:pt x="1021313" y="1107820"/>
                </a:lnTo>
                <a:lnTo>
                  <a:pt x="1018013" y="1210537"/>
                </a:lnTo>
                <a:lnTo>
                  <a:pt x="1070727" y="1349931"/>
                </a:lnTo>
                <a:lnTo>
                  <a:pt x="1057552" y="1397620"/>
                </a:lnTo>
                <a:close/>
              </a:path>
              <a:path w="1380490" h="1427480">
                <a:moveTo>
                  <a:pt x="405229" y="1063805"/>
                </a:moveTo>
                <a:lnTo>
                  <a:pt x="375582" y="1041797"/>
                </a:lnTo>
                <a:lnTo>
                  <a:pt x="418179" y="1041797"/>
                </a:lnTo>
                <a:lnTo>
                  <a:pt x="405229" y="1063805"/>
                </a:lnTo>
                <a:close/>
              </a:path>
              <a:path w="1380490" h="1427480">
                <a:moveTo>
                  <a:pt x="309687" y="1206863"/>
                </a:moveTo>
                <a:lnTo>
                  <a:pt x="270156" y="1195859"/>
                </a:lnTo>
                <a:lnTo>
                  <a:pt x="307052" y="1195859"/>
                </a:lnTo>
                <a:lnTo>
                  <a:pt x="309687" y="1206863"/>
                </a:lnTo>
                <a:close/>
              </a:path>
            </a:pathLst>
          </a:custGeom>
          <a:solidFill>
            <a:srgbClr val="7F6000"/>
          </a:solidFill>
        </p:spPr>
        <p:txBody>
          <a:bodyPr wrap="square" lIns="0" tIns="0" rIns="0" bIns="0" rtlCol="0"/>
          <a:lstStyle/>
          <a:p>
            <a:endParaRPr/>
          </a:p>
        </p:txBody>
      </p:sp>
      <p:sp>
        <p:nvSpPr>
          <p:cNvPr id="27" name="object 27"/>
          <p:cNvSpPr txBox="1"/>
          <p:nvPr/>
        </p:nvSpPr>
        <p:spPr>
          <a:xfrm>
            <a:off x="7698917" y="3371438"/>
            <a:ext cx="952500" cy="448309"/>
          </a:xfrm>
          <a:prstGeom prst="rect">
            <a:avLst/>
          </a:prstGeom>
        </p:spPr>
        <p:txBody>
          <a:bodyPr vert="horz" wrap="square" lIns="0" tIns="22860" rIns="0" bIns="0" rtlCol="0">
            <a:spAutoFit/>
          </a:bodyPr>
          <a:lstStyle/>
          <a:p>
            <a:pPr marL="234950" marR="5080" indent="-222885">
              <a:lnSpc>
                <a:spcPts val="1650"/>
              </a:lnSpc>
              <a:spcBef>
                <a:spcPts val="180"/>
              </a:spcBef>
            </a:pPr>
            <a:r>
              <a:rPr sz="1400" spc="-5" dirty="0">
                <a:latin typeface="Arial"/>
                <a:cs typeface="Arial"/>
              </a:rPr>
              <a:t>Predictions:  </a:t>
            </a:r>
            <a:r>
              <a:rPr sz="1400" dirty="0">
                <a:latin typeface="Arial"/>
                <a:cs typeface="Arial"/>
              </a:rPr>
              <a:t>H x</a:t>
            </a:r>
            <a:r>
              <a:rPr sz="1400" spc="-45" dirty="0">
                <a:latin typeface="Arial"/>
                <a:cs typeface="Arial"/>
              </a:rPr>
              <a:t> </a:t>
            </a:r>
            <a:r>
              <a:rPr sz="1400" dirty="0">
                <a:latin typeface="Arial"/>
                <a:cs typeface="Arial"/>
              </a:rPr>
              <a:t>W</a:t>
            </a:r>
            <a:endParaRPr sz="1400">
              <a:latin typeface="Arial"/>
              <a:cs typeface="Arial"/>
            </a:endParaRPr>
          </a:p>
        </p:txBody>
      </p:sp>
      <p:sp>
        <p:nvSpPr>
          <p:cNvPr id="28" name="object 28"/>
          <p:cNvSpPr txBox="1"/>
          <p:nvPr/>
        </p:nvSpPr>
        <p:spPr>
          <a:xfrm>
            <a:off x="2207900" y="977438"/>
            <a:ext cx="4391025" cy="448309"/>
          </a:xfrm>
          <a:prstGeom prst="rect">
            <a:avLst/>
          </a:prstGeom>
        </p:spPr>
        <p:txBody>
          <a:bodyPr vert="horz" wrap="square" lIns="0" tIns="12700" rIns="0" bIns="0" rtlCol="0">
            <a:spAutoFit/>
          </a:bodyPr>
          <a:lstStyle/>
          <a:p>
            <a:pPr marL="12700">
              <a:lnSpc>
                <a:spcPts val="1664"/>
              </a:lnSpc>
              <a:spcBef>
                <a:spcPts val="100"/>
              </a:spcBef>
            </a:pPr>
            <a:r>
              <a:rPr sz="1400" spc="-5" dirty="0">
                <a:latin typeface="Arial"/>
                <a:cs typeface="Arial"/>
              </a:rPr>
              <a:t>Design network as </a:t>
            </a:r>
            <a:r>
              <a:rPr sz="1400" dirty="0">
                <a:latin typeface="Arial"/>
                <a:cs typeface="Arial"/>
              </a:rPr>
              <a:t>a </a:t>
            </a:r>
            <a:r>
              <a:rPr sz="1400" spc="-5" dirty="0">
                <a:latin typeface="Arial"/>
                <a:cs typeface="Arial"/>
              </a:rPr>
              <a:t>bunch of </a:t>
            </a:r>
            <a:r>
              <a:rPr sz="1400" dirty="0">
                <a:latin typeface="Arial"/>
                <a:cs typeface="Arial"/>
              </a:rPr>
              <a:t>convolutional </a:t>
            </a:r>
            <a:r>
              <a:rPr sz="1400" spc="-5" dirty="0">
                <a:latin typeface="Arial"/>
                <a:cs typeface="Arial"/>
              </a:rPr>
              <a:t>layers,</a:t>
            </a:r>
            <a:r>
              <a:rPr sz="1400" spc="-80" dirty="0">
                <a:latin typeface="Arial"/>
                <a:cs typeface="Arial"/>
              </a:rPr>
              <a:t> </a:t>
            </a:r>
            <a:r>
              <a:rPr sz="1400" spc="-5" dirty="0">
                <a:latin typeface="Arial"/>
                <a:cs typeface="Arial"/>
              </a:rPr>
              <a:t>with</a:t>
            </a:r>
            <a:endParaRPr sz="1400">
              <a:latin typeface="Arial"/>
              <a:cs typeface="Arial"/>
            </a:endParaRPr>
          </a:p>
          <a:p>
            <a:pPr marL="12700">
              <a:lnSpc>
                <a:spcPts val="1664"/>
              </a:lnSpc>
            </a:pPr>
            <a:r>
              <a:rPr sz="1400" b="1" spc="-5" dirty="0">
                <a:solidFill>
                  <a:srgbClr val="FF0000"/>
                </a:solidFill>
                <a:latin typeface="Arial"/>
                <a:cs typeface="Arial"/>
              </a:rPr>
              <a:t>downsampling </a:t>
            </a:r>
            <a:r>
              <a:rPr sz="1400" spc="-5" dirty="0">
                <a:latin typeface="Arial"/>
                <a:cs typeface="Arial"/>
              </a:rPr>
              <a:t>and </a:t>
            </a:r>
            <a:r>
              <a:rPr sz="1400" b="1" spc="-5" dirty="0">
                <a:solidFill>
                  <a:srgbClr val="0000FF"/>
                </a:solidFill>
                <a:latin typeface="Arial"/>
                <a:cs typeface="Arial"/>
              </a:rPr>
              <a:t>upsampling </a:t>
            </a:r>
            <a:r>
              <a:rPr sz="1400" spc="-5" dirty="0">
                <a:latin typeface="Arial"/>
                <a:cs typeface="Arial"/>
              </a:rPr>
              <a:t>inside the</a:t>
            </a:r>
            <a:r>
              <a:rPr sz="1400" spc="-20" dirty="0">
                <a:latin typeface="Arial"/>
                <a:cs typeface="Arial"/>
              </a:rPr>
              <a:t> </a:t>
            </a:r>
            <a:r>
              <a:rPr sz="1400" spc="-5" dirty="0">
                <a:latin typeface="Arial"/>
                <a:cs typeface="Arial"/>
              </a:rPr>
              <a:t>network!</a:t>
            </a:r>
            <a:endParaRPr sz="1400">
              <a:latin typeface="Arial"/>
              <a:cs typeface="Arial"/>
            </a:endParaRPr>
          </a:p>
        </p:txBody>
      </p:sp>
      <p:sp>
        <p:nvSpPr>
          <p:cNvPr id="29" name="object 29"/>
          <p:cNvSpPr/>
          <p:nvPr/>
        </p:nvSpPr>
        <p:spPr>
          <a:xfrm>
            <a:off x="3060849" y="2287497"/>
            <a:ext cx="248285" cy="621665"/>
          </a:xfrm>
          <a:custGeom>
            <a:avLst/>
            <a:gdLst/>
            <a:ahLst/>
            <a:cxnLst/>
            <a:rect l="l" t="t" r="r" b="b"/>
            <a:pathLst>
              <a:path w="248285" h="621664">
                <a:moveTo>
                  <a:pt x="0" y="0"/>
                </a:moveTo>
                <a:lnTo>
                  <a:pt x="247777" y="0"/>
                </a:lnTo>
                <a:lnTo>
                  <a:pt x="247777" y="621577"/>
                </a:lnTo>
                <a:lnTo>
                  <a:pt x="0" y="621577"/>
                </a:lnTo>
                <a:lnTo>
                  <a:pt x="0" y="0"/>
                </a:lnTo>
                <a:close/>
              </a:path>
            </a:pathLst>
          </a:custGeom>
          <a:solidFill>
            <a:srgbClr val="CCCCCC"/>
          </a:solidFill>
        </p:spPr>
        <p:txBody>
          <a:bodyPr wrap="square" lIns="0" tIns="0" rIns="0" bIns="0" rtlCol="0"/>
          <a:lstStyle/>
          <a:p>
            <a:endParaRPr/>
          </a:p>
        </p:txBody>
      </p:sp>
      <p:sp>
        <p:nvSpPr>
          <p:cNvPr id="30" name="object 30"/>
          <p:cNvSpPr/>
          <p:nvPr/>
        </p:nvSpPr>
        <p:spPr>
          <a:xfrm>
            <a:off x="3308627" y="2051674"/>
            <a:ext cx="236220" cy="857885"/>
          </a:xfrm>
          <a:custGeom>
            <a:avLst/>
            <a:gdLst/>
            <a:ahLst/>
            <a:cxnLst/>
            <a:rect l="l" t="t" r="r" b="b"/>
            <a:pathLst>
              <a:path w="236220" h="857885">
                <a:moveTo>
                  <a:pt x="0" y="857399"/>
                </a:moveTo>
                <a:lnTo>
                  <a:pt x="0" y="235822"/>
                </a:lnTo>
                <a:lnTo>
                  <a:pt x="235822" y="0"/>
                </a:lnTo>
                <a:lnTo>
                  <a:pt x="235822" y="621577"/>
                </a:lnTo>
                <a:lnTo>
                  <a:pt x="0" y="857399"/>
                </a:lnTo>
                <a:close/>
              </a:path>
            </a:pathLst>
          </a:custGeom>
          <a:solidFill>
            <a:srgbClr val="A3A3A3"/>
          </a:solidFill>
        </p:spPr>
        <p:txBody>
          <a:bodyPr wrap="square" lIns="0" tIns="0" rIns="0" bIns="0" rtlCol="0"/>
          <a:lstStyle/>
          <a:p>
            <a:endParaRPr/>
          </a:p>
        </p:txBody>
      </p:sp>
      <p:sp>
        <p:nvSpPr>
          <p:cNvPr id="31" name="object 31"/>
          <p:cNvSpPr/>
          <p:nvPr/>
        </p:nvSpPr>
        <p:spPr>
          <a:xfrm>
            <a:off x="3060849" y="2051674"/>
            <a:ext cx="483870" cy="236220"/>
          </a:xfrm>
          <a:custGeom>
            <a:avLst/>
            <a:gdLst/>
            <a:ahLst/>
            <a:cxnLst/>
            <a:rect l="l" t="t" r="r" b="b"/>
            <a:pathLst>
              <a:path w="483870" h="236219">
                <a:moveTo>
                  <a:pt x="247777" y="235822"/>
                </a:moveTo>
                <a:lnTo>
                  <a:pt x="0" y="235822"/>
                </a:lnTo>
                <a:lnTo>
                  <a:pt x="235822" y="0"/>
                </a:lnTo>
                <a:lnTo>
                  <a:pt x="483599" y="0"/>
                </a:lnTo>
                <a:lnTo>
                  <a:pt x="247777" y="235822"/>
                </a:lnTo>
                <a:close/>
              </a:path>
            </a:pathLst>
          </a:custGeom>
          <a:solidFill>
            <a:srgbClr val="D6D6D6"/>
          </a:solidFill>
        </p:spPr>
        <p:txBody>
          <a:bodyPr wrap="square" lIns="0" tIns="0" rIns="0" bIns="0" rtlCol="0"/>
          <a:lstStyle/>
          <a:p>
            <a:endParaRPr/>
          </a:p>
        </p:txBody>
      </p:sp>
      <p:sp>
        <p:nvSpPr>
          <p:cNvPr id="32" name="object 32"/>
          <p:cNvSpPr/>
          <p:nvPr/>
        </p:nvSpPr>
        <p:spPr>
          <a:xfrm>
            <a:off x="3060849" y="2051674"/>
            <a:ext cx="483870" cy="857885"/>
          </a:xfrm>
          <a:custGeom>
            <a:avLst/>
            <a:gdLst/>
            <a:ahLst/>
            <a:cxnLst/>
            <a:rect l="l" t="t" r="r" b="b"/>
            <a:pathLst>
              <a:path w="483870" h="857885">
                <a:moveTo>
                  <a:pt x="0" y="235822"/>
                </a:moveTo>
                <a:lnTo>
                  <a:pt x="235822" y="0"/>
                </a:lnTo>
                <a:lnTo>
                  <a:pt x="483599" y="0"/>
                </a:lnTo>
                <a:lnTo>
                  <a:pt x="483599" y="621577"/>
                </a:lnTo>
                <a:lnTo>
                  <a:pt x="247777" y="857399"/>
                </a:lnTo>
                <a:lnTo>
                  <a:pt x="0" y="857399"/>
                </a:lnTo>
                <a:lnTo>
                  <a:pt x="0" y="235822"/>
                </a:lnTo>
                <a:close/>
              </a:path>
            </a:pathLst>
          </a:custGeom>
          <a:ln w="9524">
            <a:solidFill>
              <a:srgbClr val="666666"/>
            </a:solidFill>
          </a:ln>
        </p:spPr>
        <p:txBody>
          <a:bodyPr wrap="square" lIns="0" tIns="0" rIns="0" bIns="0" rtlCol="0"/>
          <a:lstStyle/>
          <a:p>
            <a:endParaRPr/>
          </a:p>
        </p:txBody>
      </p:sp>
      <p:sp>
        <p:nvSpPr>
          <p:cNvPr id="33" name="object 33"/>
          <p:cNvSpPr/>
          <p:nvPr/>
        </p:nvSpPr>
        <p:spPr>
          <a:xfrm>
            <a:off x="3060849" y="2051674"/>
            <a:ext cx="483870" cy="236220"/>
          </a:xfrm>
          <a:custGeom>
            <a:avLst/>
            <a:gdLst/>
            <a:ahLst/>
            <a:cxnLst/>
            <a:rect l="l" t="t" r="r" b="b"/>
            <a:pathLst>
              <a:path w="483870" h="236219">
                <a:moveTo>
                  <a:pt x="0" y="235822"/>
                </a:moveTo>
                <a:lnTo>
                  <a:pt x="247777" y="235822"/>
                </a:lnTo>
                <a:lnTo>
                  <a:pt x="483599" y="0"/>
                </a:lnTo>
              </a:path>
            </a:pathLst>
          </a:custGeom>
          <a:ln w="9524">
            <a:solidFill>
              <a:srgbClr val="666666"/>
            </a:solidFill>
          </a:ln>
        </p:spPr>
        <p:txBody>
          <a:bodyPr wrap="square" lIns="0" tIns="0" rIns="0" bIns="0" rtlCol="0"/>
          <a:lstStyle/>
          <a:p>
            <a:endParaRPr/>
          </a:p>
        </p:txBody>
      </p:sp>
      <p:sp>
        <p:nvSpPr>
          <p:cNvPr id="34" name="object 34"/>
          <p:cNvSpPr/>
          <p:nvPr/>
        </p:nvSpPr>
        <p:spPr>
          <a:xfrm>
            <a:off x="3308627" y="2287497"/>
            <a:ext cx="0" cy="621665"/>
          </a:xfrm>
          <a:custGeom>
            <a:avLst/>
            <a:gdLst/>
            <a:ahLst/>
            <a:cxnLst/>
            <a:rect l="l" t="t" r="r" b="b"/>
            <a:pathLst>
              <a:path h="621664">
                <a:moveTo>
                  <a:pt x="0" y="0"/>
                </a:moveTo>
                <a:lnTo>
                  <a:pt x="0" y="621577"/>
                </a:lnTo>
              </a:path>
            </a:pathLst>
          </a:custGeom>
          <a:ln w="9524">
            <a:solidFill>
              <a:srgbClr val="666666"/>
            </a:solidFill>
          </a:ln>
        </p:spPr>
        <p:txBody>
          <a:bodyPr wrap="square" lIns="0" tIns="0" rIns="0" bIns="0" rtlCol="0"/>
          <a:lstStyle/>
          <a:p>
            <a:endParaRPr/>
          </a:p>
        </p:txBody>
      </p:sp>
      <p:sp>
        <p:nvSpPr>
          <p:cNvPr id="35" name="object 35"/>
          <p:cNvSpPr/>
          <p:nvPr/>
        </p:nvSpPr>
        <p:spPr>
          <a:xfrm>
            <a:off x="3365649" y="2287497"/>
            <a:ext cx="248285" cy="621665"/>
          </a:xfrm>
          <a:custGeom>
            <a:avLst/>
            <a:gdLst/>
            <a:ahLst/>
            <a:cxnLst/>
            <a:rect l="l" t="t" r="r" b="b"/>
            <a:pathLst>
              <a:path w="248285" h="621664">
                <a:moveTo>
                  <a:pt x="0" y="0"/>
                </a:moveTo>
                <a:lnTo>
                  <a:pt x="247777" y="0"/>
                </a:lnTo>
                <a:lnTo>
                  <a:pt x="247777" y="621577"/>
                </a:lnTo>
                <a:lnTo>
                  <a:pt x="0" y="621577"/>
                </a:lnTo>
                <a:lnTo>
                  <a:pt x="0" y="0"/>
                </a:lnTo>
                <a:close/>
              </a:path>
            </a:pathLst>
          </a:custGeom>
          <a:solidFill>
            <a:srgbClr val="F4CCCC"/>
          </a:solidFill>
        </p:spPr>
        <p:txBody>
          <a:bodyPr wrap="square" lIns="0" tIns="0" rIns="0" bIns="0" rtlCol="0"/>
          <a:lstStyle/>
          <a:p>
            <a:endParaRPr/>
          </a:p>
        </p:txBody>
      </p:sp>
      <p:sp>
        <p:nvSpPr>
          <p:cNvPr id="36" name="object 36"/>
          <p:cNvSpPr/>
          <p:nvPr/>
        </p:nvSpPr>
        <p:spPr>
          <a:xfrm>
            <a:off x="3613427" y="2051674"/>
            <a:ext cx="236220" cy="857885"/>
          </a:xfrm>
          <a:custGeom>
            <a:avLst/>
            <a:gdLst/>
            <a:ahLst/>
            <a:cxnLst/>
            <a:rect l="l" t="t" r="r" b="b"/>
            <a:pathLst>
              <a:path w="236220" h="857885">
                <a:moveTo>
                  <a:pt x="0" y="857399"/>
                </a:moveTo>
                <a:lnTo>
                  <a:pt x="0" y="235822"/>
                </a:lnTo>
                <a:lnTo>
                  <a:pt x="235822" y="0"/>
                </a:lnTo>
                <a:lnTo>
                  <a:pt x="235822" y="621577"/>
                </a:lnTo>
                <a:lnTo>
                  <a:pt x="0" y="857399"/>
                </a:lnTo>
                <a:close/>
              </a:path>
            </a:pathLst>
          </a:custGeom>
          <a:solidFill>
            <a:srgbClr val="C3A3A3"/>
          </a:solidFill>
        </p:spPr>
        <p:txBody>
          <a:bodyPr wrap="square" lIns="0" tIns="0" rIns="0" bIns="0" rtlCol="0"/>
          <a:lstStyle/>
          <a:p>
            <a:endParaRPr/>
          </a:p>
        </p:txBody>
      </p:sp>
      <p:sp>
        <p:nvSpPr>
          <p:cNvPr id="37" name="object 37"/>
          <p:cNvSpPr/>
          <p:nvPr/>
        </p:nvSpPr>
        <p:spPr>
          <a:xfrm>
            <a:off x="3365649" y="2051674"/>
            <a:ext cx="483870" cy="236220"/>
          </a:xfrm>
          <a:custGeom>
            <a:avLst/>
            <a:gdLst/>
            <a:ahLst/>
            <a:cxnLst/>
            <a:rect l="l" t="t" r="r" b="b"/>
            <a:pathLst>
              <a:path w="483870" h="236219">
                <a:moveTo>
                  <a:pt x="247777" y="235822"/>
                </a:moveTo>
                <a:lnTo>
                  <a:pt x="0" y="235822"/>
                </a:lnTo>
                <a:lnTo>
                  <a:pt x="235822" y="0"/>
                </a:lnTo>
                <a:lnTo>
                  <a:pt x="483599" y="0"/>
                </a:lnTo>
                <a:lnTo>
                  <a:pt x="247777" y="235822"/>
                </a:lnTo>
                <a:close/>
              </a:path>
            </a:pathLst>
          </a:custGeom>
          <a:solidFill>
            <a:srgbClr val="F6D6D6"/>
          </a:solidFill>
        </p:spPr>
        <p:txBody>
          <a:bodyPr wrap="square" lIns="0" tIns="0" rIns="0" bIns="0" rtlCol="0"/>
          <a:lstStyle/>
          <a:p>
            <a:endParaRPr/>
          </a:p>
        </p:txBody>
      </p:sp>
      <p:sp>
        <p:nvSpPr>
          <p:cNvPr id="38" name="object 38"/>
          <p:cNvSpPr/>
          <p:nvPr/>
        </p:nvSpPr>
        <p:spPr>
          <a:xfrm>
            <a:off x="3365649" y="2051674"/>
            <a:ext cx="483870" cy="857885"/>
          </a:xfrm>
          <a:custGeom>
            <a:avLst/>
            <a:gdLst/>
            <a:ahLst/>
            <a:cxnLst/>
            <a:rect l="l" t="t" r="r" b="b"/>
            <a:pathLst>
              <a:path w="483870" h="857885">
                <a:moveTo>
                  <a:pt x="0" y="235822"/>
                </a:moveTo>
                <a:lnTo>
                  <a:pt x="235822" y="0"/>
                </a:lnTo>
                <a:lnTo>
                  <a:pt x="483599" y="0"/>
                </a:lnTo>
                <a:lnTo>
                  <a:pt x="483599" y="621577"/>
                </a:lnTo>
                <a:lnTo>
                  <a:pt x="247777" y="857399"/>
                </a:lnTo>
                <a:lnTo>
                  <a:pt x="0" y="857399"/>
                </a:lnTo>
                <a:lnTo>
                  <a:pt x="0" y="235822"/>
                </a:lnTo>
                <a:close/>
              </a:path>
            </a:pathLst>
          </a:custGeom>
          <a:ln w="9524">
            <a:solidFill>
              <a:srgbClr val="666666"/>
            </a:solidFill>
          </a:ln>
        </p:spPr>
        <p:txBody>
          <a:bodyPr wrap="square" lIns="0" tIns="0" rIns="0" bIns="0" rtlCol="0"/>
          <a:lstStyle/>
          <a:p>
            <a:endParaRPr/>
          </a:p>
        </p:txBody>
      </p:sp>
      <p:sp>
        <p:nvSpPr>
          <p:cNvPr id="39" name="object 39"/>
          <p:cNvSpPr/>
          <p:nvPr/>
        </p:nvSpPr>
        <p:spPr>
          <a:xfrm>
            <a:off x="3365649" y="2051674"/>
            <a:ext cx="483870" cy="236220"/>
          </a:xfrm>
          <a:custGeom>
            <a:avLst/>
            <a:gdLst/>
            <a:ahLst/>
            <a:cxnLst/>
            <a:rect l="l" t="t" r="r" b="b"/>
            <a:pathLst>
              <a:path w="483870" h="236219">
                <a:moveTo>
                  <a:pt x="0" y="235822"/>
                </a:moveTo>
                <a:lnTo>
                  <a:pt x="247777" y="235822"/>
                </a:lnTo>
                <a:lnTo>
                  <a:pt x="483599" y="0"/>
                </a:lnTo>
              </a:path>
            </a:pathLst>
          </a:custGeom>
          <a:ln w="9524">
            <a:solidFill>
              <a:srgbClr val="666666"/>
            </a:solidFill>
          </a:ln>
        </p:spPr>
        <p:txBody>
          <a:bodyPr wrap="square" lIns="0" tIns="0" rIns="0" bIns="0" rtlCol="0"/>
          <a:lstStyle/>
          <a:p>
            <a:endParaRPr/>
          </a:p>
        </p:txBody>
      </p:sp>
      <p:sp>
        <p:nvSpPr>
          <p:cNvPr id="40" name="object 40"/>
          <p:cNvSpPr/>
          <p:nvPr/>
        </p:nvSpPr>
        <p:spPr>
          <a:xfrm>
            <a:off x="3613427" y="2287497"/>
            <a:ext cx="0" cy="621665"/>
          </a:xfrm>
          <a:custGeom>
            <a:avLst/>
            <a:gdLst/>
            <a:ahLst/>
            <a:cxnLst/>
            <a:rect l="l" t="t" r="r" b="b"/>
            <a:pathLst>
              <a:path h="621664">
                <a:moveTo>
                  <a:pt x="0" y="0"/>
                </a:moveTo>
                <a:lnTo>
                  <a:pt x="0" y="621577"/>
                </a:lnTo>
              </a:path>
            </a:pathLst>
          </a:custGeom>
          <a:ln w="9524">
            <a:solidFill>
              <a:srgbClr val="666666"/>
            </a:solidFill>
          </a:ln>
        </p:spPr>
        <p:txBody>
          <a:bodyPr wrap="square" lIns="0" tIns="0" rIns="0" bIns="0" rtlCol="0"/>
          <a:lstStyle/>
          <a:p>
            <a:endParaRPr/>
          </a:p>
        </p:txBody>
      </p:sp>
      <p:sp>
        <p:nvSpPr>
          <p:cNvPr id="41" name="object 41"/>
          <p:cNvSpPr/>
          <p:nvPr/>
        </p:nvSpPr>
        <p:spPr>
          <a:xfrm>
            <a:off x="3657087" y="2408345"/>
            <a:ext cx="490855" cy="367030"/>
          </a:xfrm>
          <a:custGeom>
            <a:avLst/>
            <a:gdLst/>
            <a:ahLst/>
            <a:cxnLst/>
            <a:rect l="l" t="t" r="r" b="b"/>
            <a:pathLst>
              <a:path w="490854" h="367030">
                <a:moveTo>
                  <a:pt x="0" y="0"/>
                </a:moveTo>
                <a:lnTo>
                  <a:pt x="490754" y="0"/>
                </a:lnTo>
                <a:lnTo>
                  <a:pt x="490754" y="366854"/>
                </a:lnTo>
                <a:lnTo>
                  <a:pt x="0" y="366854"/>
                </a:lnTo>
                <a:lnTo>
                  <a:pt x="0" y="0"/>
                </a:lnTo>
                <a:close/>
              </a:path>
            </a:pathLst>
          </a:custGeom>
          <a:solidFill>
            <a:srgbClr val="CCCCCC"/>
          </a:solidFill>
        </p:spPr>
        <p:txBody>
          <a:bodyPr wrap="square" lIns="0" tIns="0" rIns="0" bIns="0" rtlCol="0"/>
          <a:lstStyle/>
          <a:p>
            <a:endParaRPr/>
          </a:p>
        </p:txBody>
      </p:sp>
      <p:sp>
        <p:nvSpPr>
          <p:cNvPr id="42" name="object 42"/>
          <p:cNvSpPr/>
          <p:nvPr/>
        </p:nvSpPr>
        <p:spPr>
          <a:xfrm>
            <a:off x="4147842" y="2248699"/>
            <a:ext cx="160020" cy="527050"/>
          </a:xfrm>
          <a:custGeom>
            <a:avLst/>
            <a:gdLst/>
            <a:ahLst/>
            <a:cxnLst/>
            <a:rect l="l" t="t" r="r" b="b"/>
            <a:pathLst>
              <a:path w="160020" h="527050">
                <a:moveTo>
                  <a:pt x="0" y="526499"/>
                </a:moveTo>
                <a:lnTo>
                  <a:pt x="0" y="159645"/>
                </a:lnTo>
                <a:lnTo>
                  <a:pt x="159645" y="0"/>
                </a:lnTo>
                <a:lnTo>
                  <a:pt x="159645" y="366854"/>
                </a:lnTo>
                <a:lnTo>
                  <a:pt x="0" y="526499"/>
                </a:lnTo>
                <a:close/>
              </a:path>
            </a:pathLst>
          </a:custGeom>
          <a:solidFill>
            <a:srgbClr val="A3A3A3"/>
          </a:solidFill>
        </p:spPr>
        <p:txBody>
          <a:bodyPr wrap="square" lIns="0" tIns="0" rIns="0" bIns="0" rtlCol="0"/>
          <a:lstStyle/>
          <a:p>
            <a:endParaRPr/>
          </a:p>
        </p:txBody>
      </p:sp>
      <p:sp>
        <p:nvSpPr>
          <p:cNvPr id="43" name="object 43"/>
          <p:cNvSpPr/>
          <p:nvPr/>
        </p:nvSpPr>
        <p:spPr>
          <a:xfrm>
            <a:off x="3657087" y="2248699"/>
            <a:ext cx="650875" cy="160020"/>
          </a:xfrm>
          <a:custGeom>
            <a:avLst/>
            <a:gdLst/>
            <a:ahLst/>
            <a:cxnLst/>
            <a:rect l="l" t="t" r="r" b="b"/>
            <a:pathLst>
              <a:path w="650875" h="160019">
                <a:moveTo>
                  <a:pt x="490754" y="159645"/>
                </a:moveTo>
                <a:lnTo>
                  <a:pt x="0" y="159645"/>
                </a:lnTo>
                <a:lnTo>
                  <a:pt x="159645" y="0"/>
                </a:lnTo>
                <a:lnTo>
                  <a:pt x="650399" y="0"/>
                </a:lnTo>
                <a:lnTo>
                  <a:pt x="490754" y="159645"/>
                </a:lnTo>
                <a:close/>
              </a:path>
            </a:pathLst>
          </a:custGeom>
          <a:solidFill>
            <a:srgbClr val="D6D6D6"/>
          </a:solidFill>
        </p:spPr>
        <p:txBody>
          <a:bodyPr wrap="square" lIns="0" tIns="0" rIns="0" bIns="0" rtlCol="0"/>
          <a:lstStyle/>
          <a:p>
            <a:endParaRPr/>
          </a:p>
        </p:txBody>
      </p:sp>
      <p:sp>
        <p:nvSpPr>
          <p:cNvPr id="44" name="object 44"/>
          <p:cNvSpPr/>
          <p:nvPr/>
        </p:nvSpPr>
        <p:spPr>
          <a:xfrm>
            <a:off x="3657087" y="2248699"/>
            <a:ext cx="650875" cy="527050"/>
          </a:xfrm>
          <a:custGeom>
            <a:avLst/>
            <a:gdLst/>
            <a:ahLst/>
            <a:cxnLst/>
            <a:rect l="l" t="t" r="r" b="b"/>
            <a:pathLst>
              <a:path w="650875" h="527050">
                <a:moveTo>
                  <a:pt x="0" y="159645"/>
                </a:moveTo>
                <a:lnTo>
                  <a:pt x="159645" y="0"/>
                </a:lnTo>
                <a:lnTo>
                  <a:pt x="650399" y="0"/>
                </a:lnTo>
                <a:lnTo>
                  <a:pt x="650399" y="366854"/>
                </a:lnTo>
                <a:lnTo>
                  <a:pt x="490754" y="526499"/>
                </a:lnTo>
                <a:lnTo>
                  <a:pt x="0" y="526499"/>
                </a:lnTo>
                <a:lnTo>
                  <a:pt x="0" y="159645"/>
                </a:lnTo>
                <a:close/>
              </a:path>
            </a:pathLst>
          </a:custGeom>
          <a:ln w="9524">
            <a:solidFill>
              <a:srgbClr val="666666"/>
            </a:solidFill>
          </a:ln>
        </p:spPr>
        <p:txBody>
          <a:bodyPr wrap="square" lIns="0" tIns="0" rIns="0" bIns="0" rtlCol="0"/>
          <a:lstStyle/>
          <a:p>
            <a:endParaRPr/>
          </a:p>
        </p:txBody>
      </p:sp>
      <p:sp>
        <p:nvSpPr>
          <p:cNvPr id="45" name="object 45"/>
          <p:cNvSpPr/>
          <p:nvPr/>
        </p:nvSpPr>
        <p:spPr>
          <a:xfrm>
            <a:off x="3657087" y="2248699"/>
            <a:ext cx="650875" cy="160020"/>
          </a:xfrm>
          <a:custGeom>
            <a:avLst/>
            <a:gdLst/>
            <a:ahLst/>
            <a:cxnLst/>
            <a:rect l="l" t="t" r="r" b="b"/>
            <a:pathLst>
              <a:path w="650875" h="160019">
                <a:moveTo>
                  <a:pt x="0" y="159645"/>
                </a:moveTo>
                <a:lnTo>
                  <a:pt x="490754" y="159645"/>
                </a:lnTo>
                <a:lnTo>
                  <a:pt x="650399" y="0"/>
                </a:lnTo>
              </a:path>
            </a:pathLst>
          </a:custGeom>
          <a:ln w="9524">
            <a:solidFill>
              <a:srgbClr val="666666"/>
            </a:solidFill>
          </a:ln>
        </p:spPr>
        <p:txBody>
          <a:bodyPr wrap="square" lIns="0" tIns="0" rIns="0" bIns="0" rtlCol="0"/>
          <a:lstStyle/>
          <a:p>
            <a:endParaRPr/>
          </a:p>
        </p:txBody>
      </p:sp>
      <p:sp>
        <p:nvSpPr>
          <p:cNvPr id="46" name="object 46"/>
          <p:cNvSpPr/>
          <p:nvPr/>
        </p:nvSpPr>
        <p:spPr>
          <a:xfrm>
            <a:off x="4147842" y="2408345"/>
            <a:ext cx="0" cy="367030"/>
          </a:xfrm>
          <a:custGeom>
            <a:avLst/>
            <a:gdLst/>
            <a:ahLst/>
            <a:cxnLst/>
            <a:rect l="l" t="t" r="r" b="b"/>
            <a:pathLst>
              <a:path h="367030">
                <a:moveTo>
                  <a:pt x="0" y="0"/>
                </a:moveTo>
                <a:lnTo>
                  <a:pt x="0" y="366854"/>
                </a:lnTo>
              </a:path>
            </a:pathLst>
          </a:custGeom>
          <a:ln w="9524">
            <a:solidFill>
              <a:srgbClr val="666666"/>
            </a:solidFill>
          </a:ln>
        </p:spPr>
        <p:txBody>
          <a:bodyPr wrap="square" lIns="0" tIns="0" rIns="0" bIns="0" rtlCol="0"/>
          <a:lstStyle/>
          <a:p>
            <a:endParaRPr/>
          </a:p>
        </p:txBody>
      </p:sp>
      <p:sp>
        <p:nvSpPr>
          <p:cNvPr id="47" name="object 47"/>
          <p:cNvSpPr/>
          <p:nvPr/>
        </p:nvSpPr>
        <p:spPr>
          <a:xfrm>
            <a:off x="4194412" y="2408345"/>
            <a:ext cx="490855" cy="367030"/>
          </a:xfrm>
          <a:custGeom>
            <a:avLst/>
            <a:gdLst/>
            <a:ahLst/>
            <a:cxnLst/>
            <a:rect l="l" t="t" r="r" b="b"/>
            <a:pathLst>
              <a:path w="490854" h="367030">
                <a:moveTo>
                  <a:pt x="0" y="0"/>
                </a:moveTo>
                <a:lnTo>
                  <a:pt x="490754" y="0"/>
                </a:lnTo>
                <a:lnTo>
                  <a:pt x="490754" y="366854"/>
                </a:lnTo>
                <a:lnTo>
                  <a:pt x="0" y="366854"/>
                </a:lnTo>
                <a:lnTo>
                  <a:pt x="0" y="0"/>
                </a:lnTo>
                <a:close/>
              </a:path>
            </a:pathLst>
          </a:custGeom>
          <a:solidFill>
            <a:srgbClr val="CCCCCC"/>
          </a:solidFill>
        </p:spPr>
        <p:txBody>
          <a:bodyPr wrap="square" lIns="0" tIns="0" rIns="0" bIns="0" rtlCol="0"/>
          <a:lstStyle/>
          <a:p>
            <a:endParaRPr/>
          </a:p>
        </p:txBody>
      </p:sp>
      <p:sp>
        <p:nvSpPr>
          <p:cNvPr id="48" name="object 48"/>
          <p:cNvSpPr/>
          <p:nvPr/>
        </p:nvSpPr>
        <p:spPr>
          <a:xfrm>
            <a:off x="4685167" y="2248699"/>
            <a:ext cx="160020" cy="527050"/>
          </a:xfrm>
          <a:custGeom>
            <a:avLst/>
            <a:gdLst/>
            <a:ahLst/>
            <a:cxnLst/>
            <a:rect l="l" t="t" r="r" b="b"/>
            <a:pathLst>
              <a:path w="160020" h="527050">
                <a:moveTo>
                  <a:pt x="0" y="526499"/>
                </a:moveTo>
                <a:lnTo>
                  <a:pt x="0" y="159645"/>
                </a:lnTo>
                <a:lnTo>
                  <a:pt x="159645" y="0"/>
                </a:lnTo>
                <a:lnTo>
                  <a:pt x="159645" y="366854"/>
                </a:lnTo>
                <a:lnTo>
                  <a:pt x="0" y="526499"/>
                </a:lnTo>
                <a:close/>
              </a:path>
            </a:pathLst>
          </a:custGeom>
          <a:solidFill>
            <a:srgbClr val="A3A3A3"/>
          </a:solidFill>
        </p:spPr>
        <p:txBody>
          <a:bodyPr wrap="square" lIns="0" tIns="0" rIns="0" bIns="0" rtlCol="0"/>
          <a:lstStyle/>
          <a:p>
            <a:endParaRPr/>
          </a:p>
        </p:txBody>
      </p:sp>
      <p:sp>
        <p:nvSpPr>
          <p:cNvPr id="49" name="object 49"/>
          <p:cNvSpPr/>
          <p:nvPr/>
        </p:nvSpPr>
        <p:spPr>
          <a:xfrm>
            <a:off x="4194412" y="2248699"/>
            <a:ext cx="650875" cy="160020"/>
          </a:xfrm>
          <a:custGeom>
            <a:avLst/>
            <a:gdLst/>
            <a:ahLst/>
            <a:cxnLst/>
            <a:rect l="l" t="t" r="r" b="b"/>
            <a:pathLst>
              <a:path w="650875" h="160019">
                <a:moveTo>
                  <a:pt x="490754" y="159645"/>
                </a:moveTo>
                <a:lnTo>
                  <a:pt x="0" y="159645"/>
                </a:lnTo>
                <a:lnTo>
                  <a:pt x="159645" y="0"/>
                </a:lnTo>
                <a:lnTo>
                  <a:pt x="650399" y="0"/>
                </a:lnTo>
                <a:lnTo>
                  <a:pt x="490754" y="159645"/>
                </a:lnTo>
                <a:close/>
              </a:path>
            </a:pathLst>
          </a:custGeom>
          <a:solidFill>
            <a:srgbClr val="D6D6D6"/>
          </a:solidFill>
        </p:spPr>
        <p:txBody>
          <a:bodyPr wrap="square" lIns="0" tIns="0" rIns="0" bIns="0" rtlCol="0"/>
          <a:lstStyle/>
          <a:p>
            <a:endParaRPr/>
          </a:p>
        </p:txBody>
      </p:sp>
      <p:sp>
        <p:nvSpPr>
          <p:cNvPr id="50" name="object 50"/>
          <p:cNvSpPr/>
          <p:nvPr/>
        </p:nvSpPr>
        <p:spPr>
          <a:xfrm>
            <a:off x="4194412" y="2248699"/>
            <a:ext cx="650875" cy="527050"/>
          </a:xfrm>
          <a:custGeom>
            <a:avLst/>
            <a:gdLst/>
            <a:ahLst/>
            <a:cxnLst/>
            <a:rect l="l" t="t" r="r" b="b"/>
            <a:pathLst>
              <a:path w="650875" h="527050">
                <a:moveTo>
                  <a:pt x="0" y="159645"/>
                </a:moveTo>
                <a:lnTo>
                  <a:pt x="159645" y="0"/>
                </a:lnTo>
                <a:lnTo>
                  <a:pt x="650399" y="0"/>
                </a:lnTo>
                <a:lnTo>
                  <a:pt x="650399" y="366854"/>
                </a:lnTo>
                <a:lnTo>
                  <a:pt x="490754" y="526499"/>
                </a:lnTo>
                <a:lnTo>
                  <a:pt x="0" y="526499"/>
                </a:lnTo>
                <a:lnTo>
                  <a:pt x="0" y="159645"/>
                </a:lnTo>
                <a:close/>
              </a:path>
            </a:pathLst>
          </a:custGeom>
          <a:ln w="9524">
            <a:solidFill>
              <a:srgbClr val="666666"/>
            </a:solidFill>
          </a:ln>
        </p:spPr>
        <p:txBody>
          <a:bodyPr wrap="square" lIns="0" tIns="0" rIns="0" bIns="0" rtlCol="0"/>
          <a:lstStyle/>
          <a:p>
            <a:endParaRPr/>
          </a:p>
        </p:txBody>
      </p:sp>
      <p:sp>
        <p:nvSpPr>
          <p:cNvPr id="51" name="object 51"/>
          <p:cNvSpPr/>
          <p:nvPr/>
        </p:nvSpPr>
        <p:spPr>
          <a:xfrm>
            <a:off x="4194412" y="2248699"/>
            <a:ext cx="650875" cy="160020"/>
          </a:xfrm>
          <a:custGeom>
            <a:avLst/>
            <a:gdLst/>
            <a:ahLst/>
            <a:cxnLst/>
            <a:rect l="l" t="t" r="r" b="b"/>
            <a:pathLst>
              <a:path w="650875" h="160019">
                <a:moveTo>
                  <a:pt x="0" y="159645"/>
                </a:moveTo>
                <a:lnTo>
                  <a:pt x="490754" y="159645"/>
                </a:lnTo>
                <a:lnTo>
                  <a:pt x="650399" y="0"/>
                </a:lnTo>
              </a:path>
            </a:pathLst>
          </a:custGeom>
          <a:ln w="9524">
            <a:solidFill>
              <a:srgbClr val="666666"/>
            </a:solidFill>
          </a:ln>
        </p:spPr>
        <p:txBody>
          <a:bodyPr wrap="square" lIns="0" tIns="0" rIns="0" bIns="0" rtlCol="0"/>
          <a:lstStyle/>
          <a:p>
            <a:endParaRPr/>
          </a:p>
        </p:txBody>
      </p:sp>
      <p:sp>
        <p:nvSpPr>
          <p:cNvPr id="52" name="object 52"/>
          <p:cNvSpPr/>
          <p:nvPr/>
        </p:nvSpPr>
        <p:spPr>
          <a:xfrm>
            <a:off x="4685167" y="2408345"/>
            <a:ext cx="0" cy="367030"/>
          </a:xfrm>
          <a:custGeom>
            <a:avLst/>
            <a:gdLst/>
            <a:ahLst/>
            <a:cxnLst/>
            <a:rect l="l" t="t" r="r" b="b"/>
            <a:pathLst>
              <a:path h="367030">
                <a:moveTo>
                  <a:pt x="0" y="0"/>
                </a:moveTo>
                <a:lnTo>
                  <a:pt x="0" y="366854"/>
                </a:lnTo>
              </a:path>
            </a:pathLst>
          </a:custGeom>
          <a:ln w="9524">
            <a:solidFill>
              <a:srgbClr val="666666"/>
            </a:solidFill>
          </a:ln>
        </p:spPr>
        <p:txBody>
          <a:bodyPr wrap="square" lIns="0" tIns="0" rIns="0" bIns="0" rtlCol="0"/>
          <a:lstStyle/>
          <a:p>
            <a:endParaRPr/>
          </a:p>
        </p:txBody>
      </p:sp>
      <p:sp>
        <p:nvSpPr>
          <p:cNvPr id="53" name="object 53"/>
          <p:cNvSpPr/>
          <p:nvPr/>
        </p:nvSpPr>
        <p:spPr>
          <a:xfrm>
            <a:off x="4813449" y="2287497"/>
            <a:ext cx="248285" cy="621665"/>
          </a:xfrm>
          <a:custGeom>
            <a:avLst/>
            <a:gdLst/>
            <a:ahLst/>
            <a:cxnLst/>
            <a:rect l="l" t="t" r="r" b="b"/>
            <a:pathLst>
              <a:path w="248285" h="621664">
                <a:moveTo>
                  <a:pt x="0" y="0"/>
                </a:moveTo>
                <a:lnTo>
                  <a:pt x="247777" y="0"/>
                </a:lnTo>
                <a:lnTo>
                  <a:pt x="247777" y="621577"/>
                </a:lnTo>
                <a:lnTo>
                  <a:pt x="0" y="621577"/>
                </a:lnTo>
                <a:lnTo>
                  <a:pt x="0" y="0"/>
                </a:lnTo>
                <a:close/>
              </a:path>
            </a:pathLst>
          </a:custGeom>
          <a:solidFill>
            <a:srgbClr val="C9DAF7"/>
          </a:solidFill>
        </p:spPr>
        <p:txBody>
          <a:bodyPr wrap="square" lIns="0" tIns="0" rIns="0" bIns="0" rtlCol="0"/>
          <a:lstStyle/>
          <a:p>
            <a:endParaRPr/>
          </a:p>
        </p:txBody>
      </p:sp>
      <p:sp>
        <p:nvSpPr>
          <p:cNvPr id="54" name="object 54"/>
          <p:cNvSpPr/>
          <p:nvPr/>
        </p:nvSpPr>
        <p:spPr>
          <a:xfrm>
            <a:off x="5061227" y="2051674"/>
            <a:ext cx="236220" cy="857885"/>
          </a:xfrm>
          <a:custGeom>
            <a:avLst/>
            <a:gdLst/>
            <a:ahLst/>
            <a:cxnLst/>
            <a:rect l="l" t="t" r="r" b="b"/>
            <a:pathLst>
              <a:path w="236220" h="857885">
                <a:moveTo>
                  <a:pt x="0" y="857399"/>
                </a:moveTo>
                <a:lnTo>
                  <a:pt x="0" y="235822"/>
                </a:lnTo>
                <a:lnTo>
                  <a:pt x="235822" y="0"/>
                </a:lnTo>
                <a:lnTo>
                  <a:pt x="235822" y="621577"/>
                </a:lnTo>
                <a:lnTo>
                  <a:pt x="0" y="857399"/>
                </a:lnTo>
                <a:close/>
              </a:path>
            </a:pathLst>
          </a:custGeom>
          <a:solidFill>
            <a:srgbClr val="A0AEC6"/>
          </a:solidFill>
        </p:spPr>
        <p:txBody>
          <a:bodyPr wrap="square" lIns="0" tIns="0" rIns="0" bIns="0" rtlCol="0"/>
          <a:lstStyle/>
          <a:p>
            <a:endParaRPr/>
          </a:p>
        </p:txBody>
      </p:sp>
      <p:sp>
        <p:nvSpPr>
          <p:cNvPr id="55" name="object 55"/>
          <p:cNvSpPr/>
          <p:nvPr/>
        </p:nvSpPr>
        <p:spPr>
          <a:xfrm>
            <a:off x="4813449" y="2051674"/>
            <a:ext cx="483870" cy="236220"/>
          </a:xfrm>
          <a:custGeom>
            <a:avLst/>
            <a:gdLst/>
            <a:ahLst/>
            <a:cxnLst/>
            <a:rect l="l" t="t" r="r" b="b"/>
            <a:pathLst>
              <a:path w="483870" h="236219">
                <a:moveTo>
                  <a:pt x="247777" y="235822"/>
                </a:moveTo>
                <a:lnTo>
                  <a:pt x="0" y="235822"/>
                </a:lnTo>
                <a:lnTo>
                  <a:pt x="235822" y="0"/>
                </a:lnTo>
                <a:lnTo>
                  <a:pt x="483599" y="0"/>
                </a:lnTo>
                <a:lnTo>
                  <a:pt x="247777" y="235822"/>
                </a:lnTo>
                <a:close/>
              </a:path>
            </a:pathLst>
          </a:custGeom>
          <a:solidFill>
            <a:srgbClr val="D3E1F9"/>
          </a:solidFill>
        </p:spPr>
        <p:txBody>
          <a:bodyPr wrap="square" lIns="0" tIns="0" rIns="0" bIns="0" rtlCol="0"/>
          <a:lstStyle/>
          <a:p>
            <a:endParaRPr/>
          </a:p>
        </p:txBody>
      </p:sp>
      <p:sp>
        <p:nvSpPr>
          <p:cNvPr id="56" name="object 56"/>
          <p:cNvSpPr/>
          <p:nvPr/>
        </p:nvSpPr>
        <p:spPr>
          <a:xfrm>
            <a:off x="4813449" y="2051674"/>
            <a:ext cx="483870" cy="857885"/>
          </a:xfrm>
          <a:custGeom>
            <a:avLst/>
            <a:gdLst/>
            <a:ahLst/>
            <a:cxnLst/>
            <a:rect l="l" t="t" r="r" b="b"/>
            <a:pathLst>
              <a:path w="483870" h="857885">
                <a:moveTo>
                  <a:pt x="0" y="235822"/>
                </a:moveTo>
                <a:lnTo>
                  <a:pt x="235822" y="0"/>
                </a:lnTo>
                <a:lnTo>
                  <a:pt x="483599" y="0"/>
                </a:lnTo>
                <a:lnTo>
                  <a:pt x="483599" y="621577"/>
                </a:lnTo>
                <a:lnTo>
                  <a:pt x="247777" y="857399"/>
                </a:lnTo>
                <a:lnTo>
                  <a:pt x="0" y="857399"/>
                </a:lnTo>
                <a:lnTo>
                  <a:pt x="0" y="235822"/>
                </a:lnTo>
                <a:close/>
              </a:path>
            </a:pathLst>
          </a:custGeom>
          <a:ln w="9524">
            <a:solidFill>
              <a:srgbClr val="666666"/>
            </a:solidFill>
          </a:ln>
        </p:spPr>
        <p:txBody>
          <a:bodyPr wrap="square" lIns="0" tIns="0" rIns="0" bIns="0" rtlCol="0"/>
          <a:lstStyle/>
          <a:p>
            <a:endParaRPr/>
          </a:p>
        </p:txBody>
      </p:sp>
      <p:sp>
        <p:nvSpPr>
          <p:cNvPr id="57" name="object 57"/>
          <p:cNvSpPr/>
          <p:nvPr/>
        </p:nvSpPr>
        <p:spPr>
          <a:xfrm>
            <a:off x="4813449" y="2051674"/>
            <a:ext cx="483870" cy="236220"/>
          </a:xfrm>
          <a:custGeom>
            <a:avLst/>
            <a:gdLst/>
            <a:ahLst/>
            <a:cxnLst/>
            <a:rect l="l" t="t" r="r" b="b"/>
            <a:pathLst>
              <a:path w="483870" h="236219">
                <a:moveTo>
                  <a:pt x="0" y="235822"/>
                </a:moveTo>
                <a:lnTo>
                  <a:pt x="247777" y="235822"/>
                </a:lnTo>
                <a:lnTo>
                  <a:pt x="483599" y="0"/>
                </a:lnTo>
              </a:path>
            </a:pathLst>
          </a:custGeom>
          <a:ln w="9524">
            <a:solidFill>
              <a:srgbClr val="666666"/>
            </a:solidFill>
          </a:ln>
        </p:spPr>
        <p:txBody>
          <a:bodyPr wrap="square" lIns="0" tIns="0" rIns="0" bIns="0" rtlCol="0"/>
          <a:lstStyle/>
          <a:p>
            <a:endParaRPr/>
          </a:p>
        </p:txBody>
      </p:sp>
      <p:sp>
        <p:nvSpPr>
          <p:cNvPr id="58" name="object 58"/>
          <p:cNvSpPr/>
          <p:nvPr/>
        </p:nvSpPr>
        <p:spPr>
          <a:xfrm>
            <a:off x="5061227" y="2287497"/>
            <a:ext cx="0" cy="621665"/>
          </a:xfrm>
          <a:custGeom>
            <a:avLst/>
            <a:gdLst/>
            <a:ahLst/>
            <a:cxnLst/>
            <a:rect l="l" t="t" r="r" b="b"/>
            <a:pathLst>
              <a:path h="621664">
                <a:moveTo>
                  <a:pt x="0" y="0"/>
                </a:moveTo>
                <a:lnTo>
                  <a:pt x="0" y="621577"/>
                </a:lnTo>
              </a:path>
            </a:pathLst>
          </a:custGeom>
          <a:ln w="9524">
            <a:solidFill>
              <a:srgbClr val="666666"/>
            </a:solidFill>
          </a:ln>
        </p:spPr>
        <p:txBody>
          <a:bodyPr wrap="square" lIns="0" tIns="0" rIns="0" bIns="0" rtlCol="0"/>
          <a:lstStyle/>
          <a:p>
            <a:endParaRPr/>
          </a:p>
        </p:txBody>
      </p:sp>
      <p:sp>
        <p:nvSpPr>
          <p:cNvPr id="59" name="object 59"/>
          <p:cNvSpPr/>
          <p:nvPr/>
        </p:nvSpPr>
        <p:spPr>
          <a:xfrm>
            <a:off x="5118249" y="2287497"/>
            <a:ext cx="248285" cy="621665"/>
          </a:xfrm>
          <a:custGeom>
            <a:avLst/>
            <a:gdLst/>
            <a:ahLst/>
            <a:cxnLst/>
            <a:rect l="l" t="t" r="r" b="b"/>
            <a:pathLst>
              <a:path w="248285" h="621664">
                <a:moveTo>
                  <a:pt x="0" y="0"/>
                </a:moveTo>
                <a:lnTo>
                  <a:pt x="247777" y="0"/>
                </a:lnTo>
                <a:lnTo>
                  <a:pt x="247777" y="621577"/>
                </a:lnTo>
                <a:lnTo>
                  <a:pt x="0" y="621577"/>
                </a:lnTo>
                <a:lnTo>
                  <a:pt x="0" y="0"/>
                </a:lnTo>
                <a:close/>
              </a:path>
            </a:pathLst>
          </a:custGeom>
          <a:solidFill>
            <a:srgbClr val="CCCCCC"/>
          </a:solidFill>
        </p:spPr>
        <p:txBody>
          <a:bodyPr wrap="square" lIns="0" tIns="0" rIns="0" bIns="0" rtlCol="0"/>
          <a:lstStyle/>
          <a:p>
            <a:endParaRPr/>
          </a:p>
        </p:txBody>
      </p:sp>
      <p:sp>
        <p:nvSpPr>
          <p:cNvPr id="60" name="object 60"/>
          <p:cNvSpPr/>
          <p:nvPr/>
        </p:nvSpPr>
        <p:spPr>
          <a:xfrm>
            <a:off x="5366027" y="2051674"/>
            <a:ext cx="236220" cy="857885"/>
          </a:xfrm>
          <a:custGeom>
            <a:avLst/>
            <a:gdLst/>
            <a:ahLst/>
            <a:cxnLst/>
            <a:rect l="l" t="t" r="r" b="b"/>
            <a:pathLst>
              <a:path w="236220" h="857885">
                <a:moveTo>
                  <a:pt x="0" y="857399"/>
                </a:moveTo>
                <a:lnTo>
                  <a:pt x="0" y="235822"/>
                </a:lnTo>
                <a:lnTo>
                  <a:pt x="235822" y="0"/>
                </a:lnTo>
                <a:lnTo>
                  <a:pt x="235822" y="621577"/>
                </a:lnTo>
                <a:lnTo>
                  <a:pt x="0" y="857399"/>
                </a:lnTo>
                <a:close/>
              </a:path>
            </a:pathLst>
          </a:custGeom>
          <a:solidFill>
            <a:srgbClr val="A3A3A3"/>
          </a:solidFill>
        </p:spPr>
        <p:txBody>
          <a:bodyPr wrap="square" lIns="0" tIns="0" rIns="0" bIns="0" rtlCol="0"/>
          <a:lstStyle/>
          <a:p>
            <a:endParaRPr/>
          </a:p>
        </p:txBody>
      </p:sp>
      <p:sp>
        <p:nvSpPr>
          <p:cNvPr id="61" name="object 61"/>
          <p:cNvSpPr/>
          <p:nvPr/>
        </p:nvSpPr>
        <p:spPr>
          <a:xfrm>
            <a:off x="5118249" y="2051674"/>
            <a:ext cx="483870" cy="236220"/>
          </a:xfrm>
          <a:custGeom>
            <a:avLst/>
            <a:gdLst/>
            <a:ahLst/>
            <a:cxnLst/>
            <a:rect l="l" t="t" r="r" b="b"/>
            <a:pathLst>
              <a:path w="483870" h="236219">
                <a:moveTo>
                  <a:pt x="247777" y="235822"/>
                </a:moveTo>
                <a:lnTo>
                  <a:pt x="0" y="235822"/>
                </a:lnTo>
                <a:lnTo>
                  <a:pt x="235822" y="0"/>
                </a:lnTo>
                <a:lnTo>
                  <a:pt x="483599" y="0"/>
                </a:lnTo>
                <a:lnTo>
                  <a:pt x="247777" y="235822"/>
                </a:lnTo>
                <a:close/>
              </a:path>
            </a:pathLst>
          </a:custGeom>
          <a:solidFill>
            <a:srgbClr val="D6D6D6"/>
          </a:solidFill>
        </p:spPr>
        <p:txBody>
          <a:bodyPr wrap="square" lIns="0" tIns="0" rIns="0" bIns="0" rtlCol="0"/>
          <a:lstStyle/>
          <a:p>
            <a:endParaRPr/>
          </a:p>
        </p:txBody>
      </p:sp>
      <p:sp>
        <p:nvSpPr>
          <p:cNvPr id="62" name="object 62"/>
          <p:cNvSpPr/>
          <p:nvPr/>
        </p:nvSpPr>
        <p:spPr>
          <a:xfrm>
            <a:off x="5118249" y="2051674"/>
            <a:ext cx="483870" cy="857885"/>
          </a:xfrm>
          <a:custGeom>
            <a:avLst/>
            <a:gdLst/>
            <a:ahLst/>
            <a:cxnLst/>
            <a:rect l="l" t="t" r="r" b="b"/>
            <a:pathLst>
              <a:path w="483870" h="857885">
                <a:moveTo>
                  <a:pt x="0" y="235822"/>
                </a:moveTo>
                <a:lnTo>
                  <a:pt x="235822" y="0"/>
                </a:lnTo>
                <a:lnTo>
                  <a:pt x="483599" y="0"/>
                </a:lnTo>
                <a:lnTo>
                  <a:pt x="483599" y="621577"/>
                </a:lnTo>
                <a:lnTo>
                  <a:pt x="247777" y="857399"/>
                </a:lnTo>
                <a:lnTo>
                  <a:pt x="0" y="857399"/>
                </a:lnTo>
                <a:lnTo>
                  <a:pt x="0" y="235822"/>
                </a:lnTo>
                <a:close/>
              </a:path>
            </a:pathLst>
          </a:custGeom>
          <a:ln w="9524">
            <a:solidFill>
              <a:srgbClr val="666666"/>
            </a:solidFill>
          </a:ln>
        </p:spPr>
        <p:txBody>
          <a:bodyPr wrap="square" lIns="0" tIns="0" rIns="0" bIns="0" rtlCol="0"/>
          <a:lstStyle/>
          <a:p>
            <a:endParaRPr/>
          </a:p>
        </p:txBody>
      </p:sp>
      <p:sp>
        <p:nvSpPr>
          <p:cNvPr id="63" name="object 63"/>
          <p:cNvSpPr/>
          <p:nvPr/>
        </p:nvSpPr>
        <p:spPr>
          <a:xfrm>
            <a:off x="5118249" y="2051674"/>
            <a:ext cx="483870" cy="236220"/>
          </a:xfrm>
          <a:custGeom>
            <a:avLst/>
            <a:gdLst/>
            <a:ahLst/>
            <a:cxnLst/>
            <a:rect l="l" t="t" r="r" b="b"/>
            <a:pathLst>
              <a:path w="483870" h="236219">
                <a:moveTo>
                  <a:pt x="0" y="235822"/>
                </a:moveTo>
                <a:lnTo>
                  <a:pt x="247777" y="235822"/>
                </a:lnTo>
                <a:lnTo>
                  <a:pt x="483599" y="0"/>
                </a:lnTo>
              </a:path>
            </a:pathLst>
          </a:custGeom>
          <a:ln w="9524">
            <a:solidFill>
              <a:srgbClr val="666666"/>
            </a:solidFill>
          </a:ln>
        </p:spPr>
        <p:txBody>
          <a:bodyPr wrap="square" lIns="0" tIns="0" rIns="0" bIns="0" rtlCol="0"/>
          <a:lstStyle/>
          <a:p>
            <a:endParaRPr/>
          </a:p>
        </p:txBody>
      </p:sp>
      <p:sp>
        <p:nvSpPr>
          <p:cNvPr id="64" name="object 64"/>
          <p:cNvSpPr/>
          <p:nvPr/>
        </p:nvSpPr>
        <p:spPr>
          <a:xfrm>
            <a:off x="5366027" y="2287497"/>
            <a:ext cx="0" cy="621665"/>
          </a:xfrm>
          <a:custGeom>
            <a:avLst/>
            <a:gdLst/>
            <a:ahLst/>
            <a:cxnLst/>
            <a:rect l="l" t="t" r="r" b="b"/>
            <a:pathLst>
              <a:path h="621664">
                <a:moveTo>
                  <a:pt x="0" y="0"/>
                </a:moveTo>
                <a:lnTo>
                  <a:pt x="0" y="621577"/>
                </a:lnTo>
              </a:path>
            </a:pathLst>
          </a:custGeom>
          <a:ln w="9524">
            <a:solidFill>
              <a:srgbClr val="666666"/>
            </a:solidFill>
          </a:ln>
        </p:spPr>
        <p:txBody>
          <a:bodyPr wrap="square" lIns="0" tIns="0" rIns="0" bIns="0" rtlCol="0"/>
          <a:lstStyle/>
          <a:p>
            <a:endParaRPr/>
          </a:p>
        </p:txBody>
      </p:sp>
      <p:sp>
        <p:nvSpPr>
          <p:cNvPr id="65" name="object 65"/>
          <p:cNvSpPr/>
          <p:nvPr/>
        </p:nvSpPr>
        <p:spPr>
          <a:xfrm>
            <a:off x="5423049" y="2287497"/>
            <a:ext cx="248285" cy="621665"/>
          </a:xfrm>
          <a:custGeom>
            <a:avLst/>
            <a:gdLst/>
            <a:ahLst/>
            <a:cxnLst/>
            <a:rect l="l" t="t" r="r" b="b"/>
            <a:pathLst>
              <a:path w="248285" h="621664">
                <a:moveTo>
                  <a:pt x="0" y="0"/>
                </a:moveTo>
                <a:lnTo>
                  <a:pt x="247777" y="0"/>
                </a:lnTo>
                <a:lnTo>
                  <a:pt x="247777" y="621577"/>
                </a:lnTo>
                <a:lnTo>
                  <a:pt x="0" y="621577"/>
                </a:lnTo>
                <a:lnTo>
                  <a:pt x="0" y="0"/>
                </a:lnTo>
                <a:close/>
              </a:path>
            </a:pathLst>
          </a:custGeom>
          <a:solidFill>
            <a:srgbClr val="CCCCCC"/>
          </a:solidFill>
        </p:spPr>
        <p:txBody>
          <a:bodyPr wrap="square" lIns="0" tIns="0" rIns="0" bIns="0" rtlCol="0"/>
          <a:lstStyle/>
          <a:p>
            <a:endParaRPr/>
          </a:p>
        </p:txBody>
      </p:sp>
      <p:sp>
        <p:nvSpPr>
          <p:cNvPr id="66" name="object 66"/>
          <p:cNvSpPr/>
          <p:nvPr/>
        </p:nvSpPr>
        <p:spPr>
          <a:xfrm>
            <a:off x="5670827" y="2051674"/>
            <a:ext cx="236220" cy="857885"/>
          </a:xfrm>
          <a:custGeom>
            <a:avLst/>
            <a:gdLst/>
            <a:ahLst/>
            <a:cxnLst/>
            <a:rect l="l" t="t" r="r" b="b"/>
            <a:pathLst>
              <a:path w="236220" h="857885">
                <a:moveTo>
                  <a:pt x="0" y="857399"/>
                </a:moveTo>
                <a:lnTo>
                  <a:pt x="0" y="235822"/>
                </a:lnTo>
                <a:lnTo>
                  <a:pt x="235822" y="0"/>
                </a:lnTo>
                <a:lnTo>
                  <a:pt x="235822" y="621577"/>
                </a:lnTo>
                <a:lnTo>
                  <a:pt x="0" y="857399"/>
                </a:lnTo>
                <a:close/>
              </a:path>
            </a:pathLst>
          </a:custGeom>
          <a:solidFill>
            <a:srgbClr val="A3A3A3"/>
          </a:solidFill>
        </p:spPr>
        <p:txBody>
          <a:bodyPr wrap="square" lIns="0" tIns="0" rIns="0" bIns="0" rtlCol="0"/>
          <a:lstStyle/>
          <a:p>
            <a:endParaRPr/>
          </a:p>
        </p:txBody>
      </p:sp>
      <p:sp>
        <p:nvSpPr>
          <p:cNvPr id="67" name="object 67"/>
          <p:cNvSpPr/>
          <p:nvPr/>
        </p:nvSpPr>
        <p:spPr>
          <a:xfrm>
            <a:off x="5423049" y="2051674"/>
            <a:ext cx="483870" cy="236220"/>
          </a:xfrm>
          <a:custGeom>
            <a:avLst/>
            <a:gdLst/>
            <a:ahLst/>
            <a:cxnLst/>
            <a:rect l="l" t="t" r="r" b="b"/>
            <a:pathLst>
              <a:path w="483870" h="236219">
                <a:moveTo>
                  <a:pt x="247777" y="235822"/>
                </a:moveTo>
                <a:lnTo>
                  <a:pt x="0" y="235822"/>
                </a:lnTo>
                <a:lnTo>
                  <a:pt x="235822" y="0"/>
                </a:lnTo>
                <a:lnTo>
                  <a:pt x="483599" y="0"/>
                </a:lnTo>
                <a:lnTo>
                  <a:pt x="247777" y="235822"/>
                </a:lnTo>
                <a:close/>
              </a:path>
            </a:pathLst>
          </a:custGeom>
          <a:solidFill>
            <a:srgbClr val="D6D6D6"/>
          </a:solidFill>
        </p:spPr>
        <p:txBody>
          <a:bodyPr wrap="square" lIns="0" tIns="0" rIns="0" bIns="0" rtlCol="0"/>
          <a:lstStyle/>
          <a:p>
            <a:endParaRPr/>
          </a:p>
        </p:txBody>
      </p:sp>
      <p:sp>
        <p:nvSpPr>
          <p:cNvPr id="68" name="object 68"/>
          <p:cNvSpPr/>
          <p:nvPr/>
        </p:nvSpPr>
        <p:spPr>
          <a:xfrm>
            <a:off x="5423049" y="2051674"/>
            <a:ext cx="483870" cy="857885"/>
          </a:xfrm>
          <a:custGeom>
            <a:avLst/>
            <a:gdLst/>
            <a:ahLst/>
            <a:cxnLst/>
            <a:rect l="l" t="t" r="r" b="b"/>
            <a:pathLst>
              <a:path w="483870" h="857885">
                <a:moveTo>
                  <a:pt x="0" y="235822"/>
                </a:moveTo>
                <a:lnTo>
                  <a:pt x="235822" y="0"/>
                </a:lnTo>
                <a:lnTo>
                  <a:pt x="483599" y="0"/>
                </a:lnTo>
                <a:lnTo>
                  <a:pt x="483599" y="621577"/>
                </a:lnTo>
                <a:lnTo>
                  <a:pt x="247777" y="857399"/>
                </a:lnTo>
                <a:lnTo>
                  <a:pt x="0" y="857399"/>
                </a:lnTo>
                <a:lnTo>
                  <a:pt x="0" y="235822"/>
                </a:lnTo>
                <a:close/>
              </a:path>
            </a:pathLst>
          </a:custGeom>
          <a:ln w="9524">
            <a:solidFill>
              <a:srgbClr val="666666"/>
            </a:solidFill>
          </a:ln>
        </p:spPr>
        <p:txBody>
          <a:bodyPr wrap="square" lIns="0" tIns="0" rIns="0" bIns="0" rtlCol="0"/>
          <a:lstStyle/>
          <a:p>
            <a:endParaRPr/>
          </a:p>
        </p:txBody>
      </p:sp>
      <p:sp>
        <p:nvSpPr>
          <p:cNvPr id="69" name="object 69"/>
          <p:cNvSpPr/>
          <p:nvPr/>
        </p:nvSpPr>
        <p:spPr>
          <a:xfrm>
            <a:off x="5423049" y="2051674"/>
            <a:ext cx="483870" cy="236220"/>
          </a:xfrm>
          <a:custGeom>
            <a:avLst/>
            <a:gdLst/>
            <a:ahLst/>
            <a:cxnLst/>
            <a:rect l="l" t="t" r="r" b="b"/>
            <a:pathLst>
              <a:path w="483870" h="236219">
                <a:moveTo>
                  <a:pt x="0" y="235822"/>
                </a:moveTo>
                <a:lnTo>
                  <a:pt x="247777" y="235822"/>
                </a:lnTo>
                <a:lnTo>
                  <a:pt x="483599" y="0"/>
                </a:lnTo>
              </a:path>
            </a:pathLst>
          </a:custGeom>
          <a:ln w="9524">
            <a:solidFill>
              <a:srgbClr val="666666"/>
            </a:solidFill>
          </a:ln>
        </p:spPr>
        <p:txBody>
          <a:bodyPr wrap="square" lIns="0" tIns="0" rIns="0" bIns="0" rtlCol="0"/>
          <a:lstStyle/>
          <a:p>
            <a:endParaRPr/>
          </a:p>
        </p:txBody>
      </p:sp>
      <p:sp>
        <p:nvSpPr>
          <p:cNvPr id="70" name="object 70"/>
          <p:cNvSpPr/>
          <p:nvPr/>
        </p:nvSpPr>
        <p:spPr>
          <a:xfrm>
            <a:off x="5670827" y="2287497"/>
            <a:ext cx="0" cy="621665"/>
          </a:xfrm>
          <a:custGeom>
            <a:avLst/>
            <a:gdLst/>
            <a:ahLst/>
            <a:cxnLst/>
            <a:rect l="l" t="t" r="r" b="b"/>
            <a:pathLst>
              <a:path h="621664">
                <a:moveTo>
                  <a:pt x="0" y="0"/>
                </a:moveTo>
                <a:lnTo>
                  <a:pt x="0" y="621577"/>
                </a:lnTo>
              </a:path>
            </a:pathLst>
          </a:custGeom>
          <a:ln w="9524">
            <a:solidFill>
              <a:srgbClr val="666666"/>
            </a:solidFill>
          </a:ln>
        </p:spPr>
        <p:txBody>
          <a:bodyPr wrap="square" lIns="0" tIns="0" rIns="0" bIns="0" rtlCol="0"/>
          <a:lstStyle/>
          <a:p>
            <a:endParaRPr/>
          </a:p>
        </p:txBody>
      </p:sp>
      <p:sp>
        <p:nvSpPr>
          <p:cNvPr id="71" name="object 71"/>
          <p:cNvSpPr/>
          <p:nvPr/>
        </p:nvSpPr>
        <p:spPr>
          <a:xfrm>
            <a:off x="5876437" y="1986250"/>
            <a:ext cx="0" cy="1218565"/>
          </a:xfrm>
          <a:custGeom>
            <a:avLst/>
            <a:gdLst/>
            <a:ahLst/>
            <a:cxnLst/>
            <a:rect l="l" t="t" r="r" b="b"/>
            <a:pathLst>
              <a:path h="1218564">
                <a:moveTo>
                  <a:pt x="0" y="0"/>
                </a:moveTo>
                <a:lnTo>
                  <a:pt x="0" y="1218474"/>
                </a:lnTo>
              </a:path>
            </a:pathLst>
          </a:custGeom>
          <a:ln w="82674">
            <a:solidFill>
              <a:srgbClr val="C9DAF7"/>
            </a:solidFill>
          </a:ln>
        </p:spPr>
        <p:txBody>
          <a:bodyPr wrap="square" lIns="0" tIns="0" rIns="0" bIns="0" rtlCol="0"/>
          <a:lstStyle/>
          <a:p>
            <a:endParaRPr/>
          </a:p>
        </p:txBody>
      </p:sp>
      <p:sp>
        <p:nvSpPr>
          <p:cNvPr id="72" name="object 72"/>
          <p:cNvSpPr/>
          <p:nvPr/>
        </p:nvSpPr>
        <p:spPr>
          <a:xfrm>
            <a:off x="5917774" y="1679225"/>
            <a:ext cx="307340" cy="1525905"/>
          </a:xfrm>
          <a:custGeom>
            <a:avLst/>
            <a:gdLst/>
            <a:ahLst/>
            <a:cxnLst/>
            <a:rect l="l" t="t" r="r" b="b"/>
            <a:pathLst>
              <a:path w="307339" h="1525905">
                <a:moveTo>
                  <a:pt x="0" y="1525499"/>
                </a:moveTo>
                <a:lnTo>
                  <a:pt x="0" y="307025"/>
                </a:lnTo>
                <a:lnTo>
                  <a:pt x="307024" y="0"/>
                </a:lnTo>
                <a:lnTo>
                  <a:pt x="307024" y="1218474"/>
                </a:lnTo>
                <a:lnTo>
                  <a:pt x="0" y="1525499"/>
                </a:lnTo>
                <a:close/>
              </a:path>
            </a:pathLst>
          </a:custGeom>
          <a:solidFill>
            <a:srgbClr val="A0AEC6"/>
          </a:solidFill>
        </p:spPr>
        <p:txBody>
          <a:bodyPr wrap="square" lIns="0" tIns="0" rIns="0" bIns="0" rtlCol="0"/>
          <a:lstStyle/>
          <a:p>
            <a:endParaRPr/>
          </a:p>
        </p:txBody>
      </p:sp>
      <p:sp>
        <p:nvSpPr>
          <p:cNvPr id="73" name="object 73"/>
          <p:cNvSpPr/>
          <p:nvPr/>
        </p:nvSpPr>
        <p:spPr>
          <a:xfrm>
            <a:off x="5835100" y="1679225"/>
            <a:ext cx="389890" cy="307340"/>
          </a:xfrm>
          <a:custGeom>
            <a:avLst/>
            <a:gdLst/>
            <a:ahLst/>
            <a:cxnLst/>
            <a:rect l="l" t="t" r="r" b="b"/>
            <a:pathLst>
              <a:path w="389889" h="307339">
                <a:moveTo>
                  <a:pt x="82674" y="307025"/>
                </a:moveTo>
                <a:lnTo>
                  <a:pt x="0" y="307025"/>
                </a:lnTo>
                <a:lnTo>
                  <a:pt x="307024" y="0"/>
                </a:lnTo>
                <a:lnTo>
                  <a:pt x="389699" y="0"/>
                </a:lnTo>
                <a:lnTo>
                  <a:pt x="82674" y="307025"/>
                </a:lnTo>
                <a:close/>
              </a:path>
            </a:pathLst>
          </a:custGeom>
          <a:solidFill>
            <a:srgbClr val="D3E1F9"/>
          </a:solidFill>
        </p:spPr>
        <p:txBody>
          <a:bodyPr wrap="square" lIns="0" tIns="0" rIns="0" bIns="0" rtlCol="0"/>
          <a:lstStyle/>
          <a:p>
            <a:endParaRPr/>
          </a:p>
        </p:txBody>
      </p:sp>
      <p:sp>
        <p:nvSpPr>
          <p:cNvPr id="74" name="object 74"/>
          <p:cNvSpPr/>
          <p:nvPr/>
        </p:nvSpPr>
        <p:spPr>
          <a:xfrm>
            <a:off x="5835100" y="1679225"/>
            <a:ext cx="389890" cy="1525905"/>
          </a:xfrm>
          <a:custGeom>
            <a:avLst/>
            <a:gdLst/>
            <a:ahLst/>
            <a:cxnLst/>
            <a:rect l="l" t="t" r="r" b="b"/>
            <a:pathLst>
              <a:path w="389889" h="1525905">
                <a:moveTo>
                  <a:pt x="0" y="307025"/>
                </a:moveTo>
                <a:lnTo>
                  <a:pt x="307024" y="0"/>
                </a:lnTo>
                <a:lnTo>
                  <a:pt x="389699" y="0"/>
                </a:lnTo>
                <a:lnTo>
                  <a:pt x="389699" y="1218474"/>
                </a:lnTo>
                <a:lnTo>
                  <a:pt x="82674" y="1525499"/>
                </a:lnTo>
                <a:lnTo>
                  <a:pt x="0" y="1525499"/>
                </a:lnTo>
                <a:lnTo>
                  <a:pt x="0" y="307025"/>
                </a:lnTo>
                <a:close/>
              </a:path>
            </a:pathLst>
          </a:custGeom>
          <a:ln w="9524">
            <a:solidFill>
              <a:srgbClr val="666666"/>
            </a:solidFill>
          </a:ln>
        </p:spPr>
        <p:txBody>
          <a:bodyPr wrap="square" lIns="0" tIns="0" rIns="0" bIns="0" rtlCol="0"/>
          <a:lstStyle/>
          <a:p>
            <a:endParaRPr/>
          </a:p>
        </p:txBody>
      </p:sp>
      <p:sp>
        <p:nvSpPr>
          <p:cNvPr id="75" name="object 75"/>
          <p:cNvSpPr/>
          <p:nvPr/>
        </p:nvSpPr>
        <p:spPr>
          <a:xfrm>
            <a:off x="5835100" y="1679225"/>
            <a:ext cx="389890" cy="307340"/>
          </a:xfrm>
          <a:custGeom>
            <a:avLst/>
            <a:gdLst/>
            <a:ahLst/>
            <a:cxnLst/>
            <a:rect l="l" t="t" r="r" b="b"/>
            <a:pathLst>
              <a:path w="389889" h="307339">
                <a:moveTo>
                  <a:pt x="0" y="307025"/>
                </a:moveTo>
                <a:lnTo>
                  <a:pt x="82674" y="307025"/>
                </a:lnTo>
                <a:lnTo>
                  <a:pt x="389699" y="0"/>
                </a:lnTo>
              </a:path>
            </a:pathLst>
          </a:custGeom>
          <a:ln w="9524">
            <a:solidFill>
              <a:srgbClr val="666666"/>
            </a:solidFill>
          </a:ln>
        </p:spPr>
        <p:txBody>
          <a:bodyPr wrap="square" lIns="0" tIns="0" rIns="0" bIns="0" rtlCol="0"/>
          <a:lstStyle/>
          <a:p>
            <a:endParaRPr/>
          </a:p>
        </p:txBody>
      </p:sp>
      <p:sp>
        <p:nvSpPr>
          <p:cNvPr id="76" name="object 76"/>
          <p:cNvSpPr/>
          <p:nvPr/>
        </p:nvSpPr>
        <p:spPr>
          <a:xfrm>
            <a:off x="5917774" y="1986250"/>
            <a:ext cx="0" cy="1218565"/>
          </a:xfrm>
          <a:custGeom>
            <a:avLst/>
            <a:gdLst/>
            <a:ahLst/>
            <a:cxnLst/>
            <a:rect l="l" t="t" r="r" b="b"/>
            <a:pathLst>
              <a:path h="1218564">
                <a:moveTo>
                  <a:pt x="0" y="0"/>
                </a:moveTo>
                <a:lnTo>
                  <a:pt x="0" y="1218474"/>
                </a:lnTo>
              </a:path>
            </a:pathLst>
          </a:custGeom>
          <a:ln w="9524">
            <a:solidFill>
              <a:srgbClr val="666666"/>
            </a:solidFill>
          </a:ln>
        </p:spPr>
        <p:txBody>
          <a:bodyPr wrap="square" lIns="0" tIns="0" rIns="0" bIns="0" rtlCol="0"/>
          <a:lstStyle/>
          <a:p>
            <a:endParaRPr/>
          </a:p>
        </p:txBody>
      </p:sp>
      <p:sp>
        <p:nvSpPr>
          <p:cNvPr id="77" name="object 77"/>
          <p:cNvSpPr/>
          <p:nvPr/>
        </p:nvSpPr>
        <p:spPr>
          <a:xfrm>
            <a:off x="6028837" y="1986250"/>
            <a:ext cx="0" cy="1218565"/>
          </a:xfrm>
          <a:custGeom>
            <a:avLst/>
            <a:gdLst/>
            <a:ahLst/>
            <a:cxnLst/>
            <a:rect l="l" t="t" r="r" b="b"/>
            <a:pathLst>
              <a:path h="1218564">
                <a:moveTo>
                  <a:pt x="0" y="0"/>
                </a:moveTo>
                <a:lnTo>
                  <a:pt x="0" y="1218474"/>
                </a:lnTo>
              </a:path>
            </a:pathLst>
          </a:custGeom>
          <a:ln w="82674">
            <a:solidFill>
              <a:srgbClr val="CCCCCC"/>
            </a:solidFill>
          </a:ln>
        </p:spPr>
        <p:txBody>
          <a:bodyPr wrap="square" lIns="0" tIns="0" rIns="0" bIns="0" rtlCol="0"/>
          <a:lstStyle/>
          <a:p>
            <a:endParaRPr/>
          </a:p>
        </p:txBody>
      </p:sp>
      <p:sp>
        <p:nvSpPr>
          <p:cNvPr id="78" name="object 78"/>
          <p:cNvSpPr/>
          <p:nvPr/>
        </p:nvSpPr>
        <p:spPr>
          <a:xfrm>
            <a:off x="6070174" y="1679225"/>
            <a:ext cx="307340" cy="1525905"/>
          </a:xfrm>
          <a:custGeom>
            <a:avLst/>
            <a:gdLst/>
            <a:ahLst/>
            <a:cxnLst/>
            <a:rect l="l" t="t" r="r" b="b"/>
            <a:pathLst>
              <a:path w="307339" h="1525905">
                <a:moveTo>
                  <a:pt x="0" y="1525499"/>
                </a:moveTo>
                <a:lnTo>
                  <a:pt x="0" y="307025"/>
                </a:lnTo>
                <a:lnTo>
                  <a:pt x="307024" y="0"/>
                </a:lnTo>
                <a:lnTo>
                  <a:pt x="307024" y="1218474"/>
                </a:lnTo>
                <a:lnTo>
                  <a:pt x="0" y="1525499"/>
                </a:lnTo>
                <a:close/>
              </a:path>
            </a:pathLst>
          </a:custGeom>
          <a:solidFill>
            <a:srgbClr val="A3A3A3"/>
          </a:solidFill>
        </p:spPr>
        <p:txBody>
          <a:bodyPr wrap="square" lIns="0" tIns="0" rIns="0" bIns="0" rtlCol="0"/>
          <a:lstStyle/>
          <a:p>
            <a:endParaRPr/>
          </a:p>
        </p:txBody>
      </p:sp>
      <p:sp>
        <p:nvSpPr>
          <p:cNvPr id="79" name="object 79"/>
          <p:cNvSpPr/>
          <p:nvPr/>
        </p:nvSpPr>
        <p:spPr>
          <a:xfrm>
            <a:off x="5987500" y="1679225"/>
            <a:ext cx="389890" cy="307340"/>
          </a:xfrm>
          <a:custGeom>
            <a:avLst/>
            <a:gdLst/>
            <a:ahLst/>
            <a:cxnLst/>
            <a:rect l="l" t="t" r="r" b="b"/>
            <a:pathLst>
              <a:path w="389889" h="307339">
                <a:moveTo>
                  <a:pt x="82674" y="307025"/>
                </a:moveTo>
                <a:lnTo>
                  <a:pt x="0" y="307025"/>
                </a:lnTo>
                <a:lnTo>
                  <a:pt x="307024" y="0"/>
                </a:lnTo>
                <a:lnTo>
                  <a:pt x="389699" y="0"/>
                </a:lnTo>
                <a:lnTo>
                  <a:pt x="82674" y="307025"/>
                </a:lnTo>
                <a:close/>
              </a:path>
            </a:pathLst>
          </a:custGeom>
          <a:solidFill>
            <a:srgbClr val="D6D6D6"/>
          </a:solidFill>
        </p:spPr>
        <p:txBody>
          <a:bodyPr wrap="square" lIns="0" tIns="0" rIns="0" bIns="0" rtlCol="0"/>
          <a:lstStyle/>
          <a:p>
            <a:endParaRPr/>
          </a:p>
        </p:txBody>
      </p:sp>
      <p:sp>
        <p:nvSpPr>
          <p:cNvPr id="80" name="object 80"/>
          <p:cNvSpPr/>
          <p:nvPr/>
        </p:nvSpPr>
        <p:spPr>
          <a:xfrm>
            <a:off x="5987500" y="1679225"/>
            <a:ext cx="389890" cy="1525905"/>
          </a:xfrm>
          <a:custGeom>
            <a:avLst/>
            <a:gdLst/>
            <a:ahLst/>
            <a:cxnLst/>
            <a:rect l="l" t="t" r="r" b="b"/>
            <a:pathLst>
              <a:path w="389889" h="1525905">
                <a:moveTo>
                  <a:pt x="0" y="307025"/>
                </a:moveTo>
                <a:lnTo>
                  <a:pt x="307024" y="0"/>
                </a:lnTo>
                <a:lnTo>
                  <a:pt x="389699" y="0"/>
                </a:lnTo>
                <a:lnTo>
                  <a:pt x="389699" y="1218474"/>
                </a:lnTo>
                <a:lnTo>
                  <a:pt x="82674" y="1525499"/>
                </a:lnTo>
                <a:lnTo>
                  <a:pt x="0" y="1525499"/>
                </a:lnTo>
                <a:lnTo>
                  <a:pt x="0" y="307025"/>
                </a:lnTo>
                <a:close/>
              </a:path>
            </a:pathLst>
          </a:custGeom>
          <a:ln w="9524">
            <a:solidFill>
              <a:srgbClr val="666666"/>
            </a:solidFill>
          </a:ln>
        </p:spPr>
        <p:txBody>
          <a:bodyPr wrap="square" lIns="0" tIns="0" rIns="0" bIns="0" rtlCol="0"/>
          <a:lstStyle/>
          <a:p>
            <a:endParaRPr/>
          </a:p>
        </p:txBody>
      </p:sp>
      <p:sp>
        <p:nvSpPr>
          <p:cNvPr id="81" name="object 81"/>
          <p:cNvSpPr/>
          <p:nvPr/>
        </p:nvSpPr>
        <p:spPr>
          <a:xfrm>
            <a:off x="5987500" y="1679225"/>
            <a:ext cx="389890" cy="307340"/>
          </a:xfrm>
          <a:custGeom>
            <a:avLst/>
            <a:gdLst/>
            <a:ahLst/>
            <a:cxnLst/>
            <a:rect l="l" t="t" r="r" b="b"/>
            <a:pathLst>
              <a:path w="389889" h="307339">
                <a:moveTo>
                  <a:pt x="0" y="307025"/>
                </a:moveTo>
                <a:lnTo>
                  <a:pt x="82674" y="307025"/>
                </a:lnTo>
                <a:lnTo>
                  <a:pt x="389699" y="0"/>
                </a:lnTo>
              </a:path>
            </a:pathLst>
          </a:custGeom>
          <a:ln w="9524">
            <a:solidFill>
              <a:srgbClr val="666666"/>
            </a:solidFill>
          </a:ln>
        </p:spPr>
        <p:txBody>
          <a:bodyPr wrap="square" lIns="0" tIns="0" rIns="0" bIns="0" rtlCol="0"/>
          <a:lstStyle/>
          <a:p>
            <a:endParaRPr/>
          </a:p>
        </p:txBody>
      </p:sp>
      <p:sp>
        <p:nvSpPr>
          <p:cNvPr id="82" name="object 82"/>
          <p:cNvSpPr/>
          <p:nvPr/>
        </p:nvSpPr>
        <p:spPr>
          <a:xfrm>
            <a:off x="6070174" y="1986250"/>
            <a:ext cx="0" cy="1218565"/>
          </a:xfrm>
          <a:custGeom>
            <a:avLst/>
            <a:gdLst/>
            <a:ahLst/>
            <a:cxnLst/>
            <a:rect l="l" t="t" r="r" b="b"/>
            <a:pathLst>
              <a:path h="1218564">
                <a:moveTo>
                  <a:pt x="0" y="0"/>
                </a:moveTo>
                <a:lnTo>
                  <a:pt x="0" y="1218474"/>
                </a:lnTo>
              </a:path>
            </a:pathLst>
          </a:custGeom>
          <a:ln w="9524">
            <a:solidFill>
              <a:srgbClr val="666666"/>
            </a:solidFill>
          </a:ln>
        </p:spPr>
        <p:txBody>
          <a:bodyPr wrap="square" lIns="0" tIns="0" rIns="0" bIns="0" rtlCol="0"/>
          <a:lstStyle/>
          <a:p>
            <a:endParaRPr/>
          </a:p>
        </p:txBody>
      </p:sp>
      <p:sp>
        <p:nvSpPr>
          <p:cNvPr id="83" name="object 83"/>
          <p:cNvSpPr txBox="1"/>
          <p:nvPr/>
        </p:nvSpPr>
        <p:spPr>
          <a:xfrm>
            <a:off x="1922977" y="3300663"/>
            <a:ext cx="1221105" cy="448309"/>
          </a:xfrm>
          <a:prstGeom prst="rect">
            <a:avLst/>
          </a:prstGeom>
        </p:spPr>
        <p:txBody>
          <a:bodyPr vert="horz" wrap="square" lIns="0" tIns="22860" rIns="0" bIns="0" rtlCol="0">
            <a:spAutoFit/>
          </a:bodyPr>
          <a:lstStyle/>
          <a:p>
            <a:pPr marL="38100" marR="30480" indent="212090">
              <a:lnSpc>
                <a:spcPts val="1650"/>
              </a:lnSpc>
              <a:spcBef>
                <a:spcPts val="180"/>
              </a:spcBef>
            </a:pPr>
            <a:r>
              <a:rPr sz="1400" spc="-5" dirty="0">
                <a:latin typeface="Arial"/>
                <a:cs typeface="Arial"/>
              </a:rPr>
              <a:t>High-res:  </a:t>
            </a:r>
            <a:r>
              <a:rPr sz="1400" spc="5" dirty="0">
                <a:latin typeface="Arial"/>
                <a:cs typeface="Arial"/>
              </a:rPr>
              <a:t>D</a:t>
            </a:r>
            <a:r>
              <a:rPr sz="1350" spc="7" baseline="-33950" dirty="0">
                <a:latin typeface="Arial"/>
                <a:cs typeface="Arial"/>
              </a:rPr>
              <a:t>1 </a:t>
            </a:r>
            <a:r>
              <a:rPr sz="1400" dirty="0">
                <a:latin typeface="Arial"/>
                <a:cs typeface="Arial"/>
              </a:rPr>
              <a:t>x </a:t>
            </a:r>
            <a:r>
              <a:rPr sz="1400" spc="-5" dirty="0">
                <a:latin typeface="Arial"/>
                <a:cs typeface="Arial"/>
              </a:rPr>
              <a:t>H/2 </a:t>
            </a:r>
            <a:r>
              <a:rPr sz="1400" dirty="0">
                <a:latin typeface="Arial"/>
                <a:cs typeface="Arial"/>
              </a:rPr>
              <a:t>x</a:t>
            </a:r>
            <a:r>
              <a:rPr sz="1400" spc="-100" dirty="0">
                <a:latin typeface="Arial"/>
                <a:cs typeface="Arial"/>
              </a:rPr>
              <a:t> </a:t>
            </a:r>
            <a:r>
              <a:rPr sz="1400" spc="-5" dirty="0">
                <a:latin typeface="Arial"/>
                <a:cs typeface="Arial"/>
              </a:rPr>
              <a:t>W/2</a:t>
            </a:r>
            <a:endParaRPr sz="1400">
              <a:latin typeface="Arial"/>
              <a:cs typeface="Arial"/>
            </a:endParaRPr>
          </a:p>
        </p:txBody>
      </p:sp>
      <p:sp>
        <p:nvSpPr>
          <p:cNvPr id="93" name="object 93"/>
          <p:cNvSpPr txBox="1"/>
          <p:nvPr/>
        </p:nvSpPr>
        <p:spPr>
          <a:xfrm>
            <a:off x="7456525" y="4704900"/>
            <a:ext cx="1564005" cy="309245"/>
          </a:xfrm>
          <a:prstGeom prst="rect">
            <a:avLst/>
          </a:prstGeom>
        </p:spPr>
        <p:txBody>
          <a:bodyPr vert="horz" wrap="square" lIns="0" tIns="0" rIns="0" bIns="0" rtlCol="0">
            <a:spAutoFit/>
          </a:bodyPr>
          <a:lstStyle/>
          <a:p>
            <a:pPr marL="12700">
              <a:lnSpc>
                <a:spcPts val="2310"/>
              </a:lnSpc>
            </a:pPr>
            <a:r>
              <a:rPr sz="2000" dirty="0">
                <a:solidFill>
                  <a:srgbClr val="FFFFFF"/>
                </a:solidFill>
                <a:latin typeface="Arial"/>
                <a:cs typeface="Arial"/>
              </a:rPr>
              <a:t>May </a:t>
            </a:r>
            <a:r>
              <a:rPr sz="2000" spc="-5" dirty="0">
                <a:solidFill>
                  <a:srgbClr val="FFFFFF"/>
                </a:solidFill>
                <a:latin typeface="Arial"/>
                <a:cs typeface="Arial"/>
              </a:rPr>
              <a:t>10,</a:t>
            </a:r>
            <a:r>
              <a:rPr sz="2000" spc="-95" dirty="0">
                <a:solidFill>
                  <a:srgbClr val="FFFFFF"/>
                </a:solidFill>
                <a:latin typeface="Arial"/>
                <a:cs typeface="Arial"/>
              </a:rPr>
              <a:t> </a:t>
            </a:r>
            <a:r>
              <a:rPr sz="2000" spc="-5" dirty="0">
                <a:solidFill>
                  <a:srgbClr val="FFFFFF"/>
                </a:solidFill>
                <a:latin typeface="Arial"/>
                <a:cs typeface="Arial"/>
              </a:rPr>
              <a:t>2017</a:t>
            </a:r>
            <a:endParaRPr sz="2000">
              <a:latin typeface="Arial"/>
              <a:cs typeface="Arial"/>
            </a:endParaRPr>
          </a:p>
        </p:txBody>
      </p:sp>
      <p:sp>
        <p:nvSpPr>
          <p:cNvPr id="84" name="object 84"/>
          <p:cNvSpPr txBox="1"/>
          <p:nvPr/>
        </p:nvSpPr>
        <p:spPr>
          <a:xfrm>
            <a:off x="5462378" y="3300663"/>
            <a:ext cx="1221105" cy="448309"/>
          </a:xfrm>
          <a:prstGeom prst="rect">
            <a:avLst/>
          </a:prstGeom>
        </p:spPr>
        <p:txBody>
          <a:bodyPr vert="horz" wrap="square" lIns="0" tIns="22860" rIns="0" bIns="0" rtlCol="0">
            <a:spAutoFit/>
          </a:bodyPr>
          <a:lstStyle/>
          <a:p>
            <a:pPr marL="38100" marR="30480" indent="212090">
              <a:lnSpc>
                <a:spcPts val="1650"/>
              </a:lnSpc>
              <a:spcBef>
                <a:spcPts val="180"/>
              </a:spcBef>
            </a:pPr>
            <a:r>
              <a:rPr sz="1400" spc="-5" dirty="0">
                <a:latin typeface="Arial"/>
                <a:cs typeface="Arial"/>
              </a:rPr>
              <a:t>High-res:  </a:t>
            </a:r>
            <a:r>
              <a:rPr sz="1400" spc="5" dirty="0">
                <a:latin typeface="Arial"/>
                <a:cs typeface="Arial"/>
              </a:rPr>
              <a:t>D</a:t>
            </a:r>
            <a:r>
              <a:rPr sz="1350" spc="7" baseline="-33950" dirty="0">
                <a:latin typeface="Arial"/>
                <a:cs typeface="Arial"/>
              </a:rPr>
              <a:t>1 </a:t>
            </a:r>
            <a:r>
              <a:rPr sz="1400" dirty="0">
                <a:latin typeface="Arial"/>
                <a:cs typeface="Arial"/>
              </a:rPr>
              <a:t>x </a:t>
            </a:r>
            <a:r>
              <a:rPr sz="1400" spc="-5" dirty="0">
                <a:latin typeface="Arial"/>
                <a:cs typeface="Arial"/>
              </a:rPr>
              <a:t>H/2 </a:t>
            </a:r>
            <a:r>
              <a:rPr sz="1400" dirty="0">
                <a:latin typeface="Arial"/>
                <a:cs typeface="Arial"/>
              </a:rPr>
              <a:t>x</a:t>
            </a:r>
            <a:r>
              <a:rPr sz="1400" spc="-100" dirty="0">
                <a:latin typeface="Arial"/>
                <a:cs typeface="Arial"/>
              </a:rPr>
              <a:t> </a:t>
            </a:r>
            <a:r>
              <a:rPr sz="1400" spc="-5" dirty="0">
                <a:latin typeface="Arial"/>
                <a:cs typeface="Arial"/>
              </a:rPr>
              <a:t>W/2</a:t>
            </a:r>
            <a:endParaRPr sz="1400">
              <a:latin typeface="Arial"/>
              <a:cs typeface="Arial"/>
            </a:endParaRPr>
          </a:p>
        </p:txBody>
      </p:sp>
      <p:sp>
        <p:nvSpPr>
          <p:cNvPr id="85" name="object 85"/>
          <p:cNvSpPr txBox="1"/>
          <p:nvPr/>
        </p:nvSpPr>
        <p:spPr>
          <a:xfrm>
            <a:off x="3003403" y="1548945"/>
            <a:ext cx="1221105" cy="448309"/>
          </a:xfrm>
          <a:prstGeom prst="rect">
            <a:avLst/>
          </a:prstGeom>
        </p:spPr>
        <p:txBody>
          <a:bodyPr vert="horz" wrap="square" lIns="0" tIns="22860" rIns="0" bIns="0" rtlCol="0">
            <a:spAutoFit/>
          </a:bodyPr>
          <a:lstStyle/>
          <a:p>
            <a:pPr marL="38100" marR="30480" indent="221615">
              <a:lnSpc>
                <a:spcPts val="1650"/>
              </a:lnSpc>
              <a:spcBef>
                <a:spcPts val="180"/>
              </a:spcBef>
            </a:pPr>
            <a:r>
              <a:rPr sz="1400" dirty="0">
                <a:latin typeface="Arial"/>
                <a:cs typeface="Arial"/>
              </a:rPr>
              <a:t>Med-res:  </a:t>
            </a:r>
            <a:r>
              <a:rPr sz="1400" spc="5" dirty="0">
                <a:latin typeface="Arial"/>
                <a:cs typeface="Arial"/>
              </a:rPr>
              <a:t>D</a:t>
            </a:r>
            <a:r>
              <a:rPr sz="1350" spc="7" baseline="-33950" dirty="0">
                <a:latin typeface="Arial"/>
                <a:cs typeface="Arial"/>
              </a:rPr>
              <a:t>2 </a:t>
            </a:r>
            <a:r>
              <a:rPr sz="1400" dirty="0">
                <a:latin typeface="Arial"/>
                <a:cs typeface="Arial"/>
              </a:rPr>
              <a:t>x </a:t>
            </a:r>
            <a:r>
              <a:rPr sz="1400" spc="-5" dirty="0">
                <a:latin typeface="Arial"/>
                <a:cs typeface="Arial"/>
              </a:rPr>
              <a:t>H/4 </a:t>
            </a:r>
            <a:r>
              <a:rPr sz="1400" dirty="0">
                <a:latin typeface="Arial"/>
                <a:cs typeface="Arial"/>
              </a:rPr>
              <a:t>x</a:t>
            </a:r>
            <a:r>
              <a:rPr sz="1400" spc="-100" dirty="0">
                <a:latin typeface="Arial"/>
                <a:cs typeface="Arial"/>
              </a:rPr>
              <a:t> </a:t>
            </a:r>
            <a:r>
              <a:rPr sz="1400" spc="-5" dirty="0">
                <a:latin typeface="Arial"/>
                <a:cs typeface="Arial"/>
              </a:rPr>
              <a:t>W/4</a:t>
            </a:r>
            <a:endParaRPr sz="1400">
              <a:latin typeface="Arial"/>
              <a:cs typeface="Arial"/>
            </a:endParaRPr>
          </a:p>
        </p:txBody>
      </p:sp>
      <p:sp>
        <p:nvSpPr>
          <p:cNvPr id="86" name="object 86"/>
          <p:cNvSpPr txBox="1"/>
          <p:nvPr/>
        </p:nvSpPr>
        <p:spPr>
          <a:xfrm>
            <a:off x="4679803" y="1548945"/>
            <a:ext cx="1221105" cy="448309"/>
          </a:xfrm>
          <a:prstGeom prst="rect">
            <a:avLst/>
          </a:prstGeom>
        </p:spPr>
        <p:txBody>
          <a:bodyPr vert="horz" wrap="square" lIns="0" tIns="22860" rIns="0" bIns="0" rtlCol="0">
            <a:spAutoFit/>
          </a:bodyPr>
          <a:lstStyle/>
          <a:p>
            <a:pPr marL="38100" marR="30480" indent="221615">
              <a:lnSpc>
                <a:spcPts val="1650"/>
              </a:lnSpc>
              <a:spcBef>
                <a:spcPts val="180"/>
              </a:spcBef>
            </a:pPr>
            <a:r>
              <a:rPr sz="1400" dirty="0">
                <a:latin typeface="Arial"/>
                <a:cs typeface="Arial"/>
              </a:rPr>
              <a:t>Med-res:  </a:t>
            </a:r>
            <a:r>
              <a:rPr sz="1400" spc="5" dirty="0">
                <a:latin typeface="Arial"/>
                <a:cs typeface="Arial"/>
              </a:rPr>
              <a:t>D</a:t>
            </a:r>
            <a:r>
              <a:rPr sz="1350" spc="7" baseline="-33950" dirty="0">
                <a:latin typeface="Arial"/>
                <a:cs typeface="Arial"/>
              </a:rPr>
              <a:t>2 </a:t>
            </a:r>
            <a:r>
              <a:rPr sz="1400" dirty="0">
                <a:latin typeface="Arial"/>
                <a:cs typeface="Arial"/>
              </a:rPr>
              <a:t>x </a:t>
            </a:r>
            <a:r>
              <a:rPr sz="1400" spc="-5" dirty="0">
                <a:latin typeface="Arial"/>
                <a:cs typeface="Arial"/>
              </a:rPr>
              <a:t>H/4 </a:t>
            </a:r>
            <a:r>
              <a:rPr sz="1400" dirty="0">
                <a:latin typeface="Arial"/>
                <a:cs typeface="Arial"/>
              </a:rPr>
              <a:t>x</a:t>
            </a:r>
            <a:r>
              <a:rPr sz="1400" spc="-100" dirty="0">
                <a:latin typeface="Arial"/>
                <a:cs typeface="Arial"/>
              </a:rPr>
              <a:t> </a:t>
            </a:r>
            <a:r>
              <a:rPr sz="1400" spc="-5" dirty="0">
                <a:latin typeface="Arial"/>
                <a:cs typeface="Arial"/>
              </a:rPr>
              <a:t>W/4</a:t>
            </a:r>
            <a:endParaRPr sz="1400">
              <a:latin typeface="Arial"/>
              <a:cs typeface="Arial"/>
            </a:endParaRPr>
          </a:p>
        </p:txBody>
      </p:sp>
      <p:sp>
        <p:nvSpPr>
          <p:cNvPr id="87" name="object 87"/>
          <p:cNvSpPr txBox="1"/>
          <p:nvPr/>
        </p:nvSpPr>
        <p:spPr>
          <a:xfrm>
            <a:off x="3639803" y="2815488"/>
            <a:ext cx="1246505" cy="448309"/>
          </a:xfrm>
          <a:prstGeom prst="rect">
            <a:avLst/>
          </a:prstGeom>
        </p:spPr>
        <p:txBody>
          <a:bodyPr vert="horz" wrap="square" lIns="0" tIns="22860" rIns="0" bIns="0" rtlCol="0">
            <a:spAutoFit/>
          </a:bodyPr>
          <a:lstStyle/>
          <a:p>
            <a:pPr marL="50800" marR="43180" indent="231775">
              <a:lnSpc>
                <a:spcPts val="1650"/>
              </a:lnSpc>
              <a:spcBef>
                <a:spcPts val="180"/>
              </a:spcBef>
            </a:pPr>
            <a:r>
              <a:rPr sz="1400" spc="-5" dirty="0">
                <a:latin typeface="Arial"/>
                <a:cs typeface="Arial"/>
              </a:rPr>
              <a:t>Low-res:  </a:t>
            </a:r>
            <a:r>
              <a:rPr sz="1400" spc="5" dirty="0">
                <a:latin typeface="Arial"/>
                <a:cs typeface="Arial"/>
              </a:rPr>
              <a:t>D</a:t>
            </a:r>
            <a:r>
              <a:rPr sz="1350" spc="7" baseline="-33950" dirty="0">
                <a:latin typeface="Arial"/>
                <a:cs typeface="Arial"/>
              </a:rPr>
              <a:t>3 </a:t>
            </a:r>
            <a:r>
              <a:rPr sz="1400" dirty="0">
                <a:latin typeface="Arial"/>
                <a:cs typeface="Arial"/>
              </a:rPr>
              <a:t>x </a:t>
            </a:r>
            <a:r>
              <a:rPr sz="1400" spc="-5" dirty="0">
                <a:latin typeface="Arial"/>
                <a:cs typeface="Arial"/>
              </a:rPr>
              <a:t>H/4 </a:t>
            </a:r>
            <a:r>
              <a:rPr sz="1400" dirty="0">
                <a:latin typeface="Arial"/>
                <a:cs typeface="Arial"/>
              </a:rPr>
              <a:t>x</a:t>
            </a:r>
            <a:r>
              <a:rPr sz="1400" spc="-100" dirty="0">
                <a:latin typeface="Arial"/>
                <a:cs typeface="Arial"/>
              </a:rPr>
              <a:t> </a:t>
            </a:r>
            <a:r>
              <a:rPr sz="1400" spc="-5" dirty="0">
                <a:latin typeface="Arial"/>
                <a:cs typeface="Arial"/>
              </a:rPr>
              <a:t>W/4</a:t>
            </a:r>
            <a:endParaRPr sz="1400">
              <a:latin typeface="Arial"/>
              <a:cs typeface="Arial"/>
            </a:endParaRPr>
          </a:p>
        </p:txBody>
      </p:sp>
      <p:sp>
        <p:nvSpPr>
          <p:cNvPr id="88" name="object 88"/>
          <p:cNvSpPr txBox="1"/>
          <p:nvPr/>
        </p:nvSpPr>
        <p:spPr>
          <a:xfrm>
            <a:off x="44125" y="4272381"/>
            <a:ext cx="4624705" cy="311150"/>
          </a:xfrm>
          <a:prstGeom prst="rect">
            <a:avLst/>
          </a:prstGeom>
        </p:spPr>
        <p:txBody>
          <a:bodyPr vert="horz" wrap="square" lIns="0" tIns="12700" rIns="0" bIns="0" rtlCol="0">
            <a:spAutoFit/>
          </a:bodyPr>
          <a:lstStyle/>
          <a:p>
            <a:pPr marL="12700" marR="5080">
              <a:lnSpc>
                <a:spcPct val="117200"/>
              </a:lnSpc>
              <a:spcBef>
                <a:spcPts val="100"/>
              </a:spcBef>
            </a:pPr>
            <a:r>
              <a:rPr sz="800" spc="-5" dirty="0">
                <a:latin typeface="Arial"/>
                <a:cs typeface="Arial"/>
              </a:rPr>
              <a:t>Long, Shelhamer, and Darrell, </a:t>
            </a:r>
            <a:r>
              <a:rPr sz="800" dirty="0">
                <a:latin typeface="Arial"/>
                <a:cs typeface="Arial"/>
              </a:rPr>
              <a:t>“Fully </a:t>
            </a:r>
            <a:r>
              <a:rPr sz="800" spc="-5" dirty="0">
                <a:latin typeface="Arial"/>
                <a:cs typeface="Arial"/>
              </a:rPr>
              <a:t>Convolutional Networks for Semantic Segmentation”, CVPR 2015  Noh et al, </a:t>
            </a:r>
            <a:r>
              <a:rPr sz="800" dirty="0">
                <a:latin typeface="Arial"/>
                <a:cs typeface="Arial"/>
              </a:rPr>
              <a:t>“Learning </a:t>
            </a:r>
            <a:r>
              <a:rPr sz="800" spc="-5" dirty="0">
                <a:latin typeface="Arial"/>
                <a:cs typeface="Arial"/>
              </a:rPr>
              <a:t>Deconvolution Network for Semantic Segmentation”, ICCV</a:t>
            </a:r>
            <a:r>
              <a:rPr sz="800" spc="-25" dirty="0">
                <a:latin typeface="Arial"/>
                <a:cs typeface="Arial"/>
              </a:rPr>
              <a:t> </a:t>
            </a:r>
            <a:r>
              <a:rPr sz="800" spc="-5" dirty="0">
                <a:latin typeface="Arial"/>
                <a:cs typeface="Arial"/>
              </a:rPr>
              <a:t>2015</a:t>
            </a:r>
            <a:endParaRPr sz="800">
              <a:latin typeface="Arial"/>
              <a:cs typeface="Arial"/>
            </a:endParaRPr>
          </a:p>
        </p:txBody>
      </p:sp>
      <p:sp>
        <p:nvSpPr>
          <p:cNvPr id="89" name="object 89"/>
          <p:cNvSpPr txBox="1"/>
          <p:nvPr/>
        </p:nvSpPr>
        <p:spPr>
          <a:xfrm>
            <a:off x="382950" y="1012338"/>
            <a:ext cx="1338580" cy="657860"/>
          </a:xfrm>
          <a:prstGeom prst="rect">
            <a:avLst/>
          </a:prstGeom>
        </p:spPr>
        <p:txBody>
          <a:bodyPr vert="horz" wrap="square" lIns="0" tIns="22860" rIns="0" bIns="0" rtlCol="0">
            <a:spAutoFit/>
          </a:bodyPr>
          <a:lstStyle/>
          <a:p>
            <a:pPr marL="12700" marR="5080">
              <a:lnSpc>
                <a:spcPts val="1650"/>
              </a:lnSpc>
              <a:spcBef>
                <a:spcPts val="180"/>
              </a:spcBef>
            </a:pPr>
            <a:r>
              <a:rPr sz="1400" b="1" spc="-5" dirty="0">
                <a:solidFill>
                  <a:srgbClr val="FF0000"/>
                </a:solidFill>
                <a:latin typeface="Arial"/>
                <a:cs typeface="Arial"/>
              </a:rPr>
              <a:t>Downsampling</a:t>
            </a:r>
            <a:r>
              <a:rPr sz="1400" dirty="0">
                <a:solidFill>
                  <a:srgbClr val="FF0000"/>
                </a:solidFill>
                <a:latin typeface="Arial"/>
                <a:cs typeface="Arial"/>
              </a:rPr>
              <a:t>:  </a:t>
            </a:r>
            <a:r>
              <a:rPr sz="1400" spc="-5" dirty="0">
                <a:solidFill>
                  <a:srgbClr val="FF0000"/>
                </a:solidFill>
                <a:latin typeface="Arial"/>
                <a:cs typeface="Arial"/>
              </a:rPr>
              <a:t>Pooling, </a:t>
            </a:r>
            <a:r>
              <a:rPr sz="1400" dirty="0">
                <a:solidFill>
                  <a:srgbClr val="FF0000"/>
                </a:solidFill>
                <a:latin typeface="Arial"/>
                <a:cs typeface="Arial"/>
              </a:rPr>
              <a:t>strided  convolution</a:t>
            </a:r>
            <a:endParaRPr sz="1400">
              <a:latin typeface="Arial"/>
              <a:cs typeface="Arial"/>
            </a:endParaRPr>
          </a:p>
        </p:txBody>
      </p:sp>
      <p:sp>
        <p:nvSpPr>
          <p:cNvPr id="90" name="object 90"/>
          <p:cNvSpPr txBox="1"/>
          <p:nvPr/>
        </p:nvSpPr>
        <p:spPr>
          <a:xfrm>
            <a:off x="6974200" y="877463"/>
            <a:ext cx="1092200" cy="238760"/>
          </a:xfrm>
          <a:prstGeom prst="rect">
            <a:avLst/>
          </a:prstGeom>
        </p:spPr>
        <p:txBody>
          <a:bodyPr vert="horz" wrap="square" lIns="0" tIns="12700" rIns="0" bIns="0" rtlCol="0">
            <a:spAutoFit/>
          </a:bodyPr>
          <a:lstStyle/>
          <a:p>
            <a:pPr marL="12700">
              <a:lnSpc>
                <a:spcPct val="100000"/>
              </a:lnSpc>
              <a:spcBef>
                <a:spcPts val="100"/>
              </a:spcBef>
            </a:pPr>
            <a:r>
              <a:rPr sz="1400" b="1" spc="-5" dirty="0">
                <a:solidFill>
                  <a:srgbClr val="0000FF"/>
                </a:solidFill>
                <a:latin typeface="Arial"/>
                <a:cs typeface="Arial"/>
              </a:rPr>
              <a:t>Upsampling</a:t>
            </a:r>
            <a:r>
              <a:rPr sz="1400" spc="-5" dirty="0">
                <a:solidFill>
                  <a:srgbClr val="0000FF"/>
                </a:solidFill>
                <a:latin typeface="Arial"/>
                <a:cs typeface="Arial"/>
              </a:rPr>
              <a:t>:</a:t>
            </a:r>
            <a:endParaRPr sz="1400">
              <a:latin typeface="Arial"/>
              <a:cs typeface="Arial"/>
            </a:endParaRPr>
          </a:p>
        </p:txBody>
      </p:sp>
      <p:sp>
        <p:nvSpPr>
          <p:cNvPr id="91" name="object 91"/>
          <p:cNvSpPr txBox="1"/>
          <p:nvPr/>
        </p:nvSpPr>
        <p:spPr>
          <a:xfrm>
            <a:off x="6974200" y="1087013"/>
            <a:ext cx="1752600" cy="448309"/>
          </a:xfrm>
          <a:prstGeom prst="rect">
            <a:avLst/>
          </a:prstGeom>
        </p:spPr>
        <p:txBody>
          <a:bodyPr vert="horz" wrap="square" lIns="0" tIns="22860" rIns="0" bIns="0" rtlCol="0">
            <a:spAutoFit/>
          </a:bodyPr>
          <a:lstStyle/>
          <a:p>
            <a:pPr marL="12700" marR="5080">
              <a:lnSpc>
                <a:spcPts val="1650"/>
              </a:lnSpc>
              <a:spcBef>
                <a:spcPts val="180"/>
              </a:spcBef>
            </a:pPr>
            <a:r>
              <a:rPr sz="1400" spc="-5" dirty="0">
                <a:solidFill>
                  <a:srgbClr val="0000FF"/>
                </a:solidFill>
                <a:latin typeface="Arial"/>
                <a:cs typeface="Arial"/>
              </a:rPr>
              <a:t>Unpooling or </a:t>
            </a:r>
            <a:r>
              <a:rPr sz="1400" dirty="0">
                <a:solidFill>
                  <a:srgbClr val="0000FF"/>
                </a:solidFill>
                <a:latin typeface="Arial"/>
                <a:cs typeface="Arial"/>
              </a:rPr>
              <a:t>strided  </a:t>
            </a:r>
            <a:r>
              <a:rPr sz="1400" spc="-5" dirty="0">
                <a:solidFill>
                  <a:srgbClr val="0000FF"/>
                </a:solidFill>
                <a:latin typeface="Arial"/>
                <a:cs typeface="Arial"/>
              </a:rPr>
              <a:t>transpose</a:t>
            </a:r>
            <a:r>
              <a:rPr sz="1400" spc="-95" dirty="0">
                <a:solidFill>
                  <a:srgbClr val="0000FF"/>
                </a:solidFill>
                <a:latin typeface="Arial"/>
                <a:cs typeface="Arial"/>
              </a:rPr>
              <a:t> </a:t>
            </a:r>
            <a:r>
              <a:rPr sz="1400" dirty="0">
                <a:solidFill>
                  <a:srgbClr val="0000FF"/>
                </a:solidFill>
                <a:latin typeface="Arial"/>
                <a:cs typeface="Arial"/>
              </a:rPr>
              <a:t>convolution</a:t>
            </a:r>
            <a:endParaRPr sz="1400">
              <a:latin typeface="Arial"/>
              <a:cs typeface="Arial"/>
            </a:endParaRPr>
          </a:p>
        </p:txBody>
      </p:sp>
      <p:sp>
        <p:nvSpPr>
          <p:cNvPr id="92" name="Footer Placeholder 91">
            <a:extLst>
              <a:ext uri="{FF2B5EF4-FFF2-40B4-BE49-F238E27FC236}">
                <a16:creationId xmlns:a16="http://schemas.microsoft.com/office/drawing/2014/main" id="{4BE40A59-2FF4-4D45-B10E-583C5DBCDA79}"/>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2592667" y="1282823"/>
            <a:ext cx="1701800" cy="505267"/>
          </a:xfrm>
          <a:prstGeom prst="rect">
            <a:avLst/>
          </a:prstGeom>
        </p:spPr>
        <p:txBody>
          <a:bodyPr vert="horz" wrap="square" lIns="0" tIns="12700" rIns="0" bIns="0" rtlCol="0">
            <a:spAutoFit/>
          </a:bodyPr>
          <a:lstStyle/>
          <a:p>
            <a:pPr marL="12700" marR="5080" indent="274320">
              <a:lnSpc>
                <a:spcPct val="100000"/>
              </a:lnSpc>
              <a:spcBef>
                <a:spcPts val="100"/>
              </a:spcBef>
            </a:pPr>
            <a:r>
              <a:rPr sz="1600" spc="-5" dirty="0">
                <a:latin typeface="Arial"/>
                <a:cs typeface="Arial"/>
              </a:rPr>
              <a:t>Semantic  Segmentation</a:t>
            </a:r>
            <a:endParaRPr sz="1600">
              <a:latin typeface="Arial"/>
              <a:cs typeface="Arial"/>
            </a:endParaRPr>
          </a:p>
        </p:txBody>
      </p:sp>
      <p:sp>
        <p:nvSpPr>
          <p:cNvPr id="20" name="object 20"/>
          <p:cNvSpPr/>
          <p:nvPr/>
        </p:nvSpPr>
        <p:spPr>
          <a:xfrm>
            <a:off x="2362200" y="1963239"/>
            <a:ext cx="2137939" cy="1818612"/>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1" name="object 21"/>
          <p:cNvSpPr/>
          <p:nvPr/>
        </p:nvSpPr>
        <p:spPr>
          <a:xfrm>
            <a:off x="2428414" y="2332652"/>
            <a:ext cx="1642745" cy="1154430"/>
          </a:xfrm>
          <a:custGeom>
            <a:avLst/>
            <a:gdLst/>
            <a:ahLst/>
            <a:cxnLst/>
            <a:rect l="l" t="t" r="r" b="b"/>
            <a:pathLst>
              <a:path w="1642745" h="1154430">
                <a:moveTo>
                  <a:pt x="1637034" y="153281"/>
                </a:moveTo>
                <a:lnTo>
                  <a:pt x="1183464" y="153281"/>
                </a:lnTo>
                <a:lnTo>
                  <a:pt x="1431164" y="135244"/>
                </a:lnTo>
                <a:lnTo>
                  <a:pt x="1577952" y="0"/>
                </a:lnTo>
                <a:lnTo>
                  <a:pt x="1642181" y="27043"/>
                </a:lnTo>
                <a:lnTo>
                  <a:pt x="1637034" y="153281"/>
                </a:lnTo>
                <a:close/>
              </a:path>
              <a:path w="1642745" h="1154430">
                <a:moveTo>
                  <a:pt x="1619246" y="333582"/>
                </a:moveTo>
                <a:lnTo>
                  <a:pt x="926598" y="333582"/>
                </a:lnTo>
                <a:lnTo>
                  <a:pt x="1009182" y="306513"/>
                </a:lnTo>
                <a:lnTo>
                  <a:pt x="972473" y="153281"/>
                </a:lnTo>
                <a:lnTo>
                  <a:pt x="972473" y="36075"/>
                </a:lnTo>
                <a:lnTo>
                  <a:pt x="1027537" y="27043"/>
                </a:lnTo>
                <a:lnTo>
                  <a:pt x="1183464" y="153281"/>
                </a:lnTo>
                <a:lnTo>
                  <a:pt x="1637034" y="153281"/>
                </a:lnTo>
                <a:lnTo>
                  <a:pt x="1632991" y="252451"/>
                </a:lnTo>
                <a:lnTo>
                  <a:pt x="1619246" y="333582"/>
                </a:lnTo>
                <a:close/>
              </a:path>
              <a:path w="1642745" h="1154430">
                <a:moveTo>
                  <a:pt x="110103" y="288501"/>
                </a:moveTo>
                <a:lnTo>
                  <a:pt x="0" y="261457"/>
                </a:lnTo>
                <a:lnTo>
                  <a:pt x="60425" y="190686"/>
                </a:lnTo>
                <a:lnTo>
                  <a:pt x="366968" y="162263"/>
                </a:lnTo>
                <a:lnTo>
                  <a:pt x="697253" y="261457"/>
                </a:lnTo>
                <a:lnTo>
                  <a:pt x="725812" y="270438"/>
                </a:lnTo>
                <a:lnTo>
                  <a:pt x="247700" y="270438"/>
                </a:lnTo>
                <a:lnTo>
                  <a:pt x="110103" y="288501"/>
                </a:lnTo>
                <a:close/>
              </a:path>
              <a:path w="1642745" h="1154430">
                <a:moveTo>
                  <a:pt x="899079" y="937629"/>
                </a:moveTo>
                <a:lnTo>
                  <a:pt x="871585" y="838460"/>
                </a:lnTo>
                <a:lnTo>
                  <a:pt x="825711" y="640122"/>
                </a:lnTo>
                <a:lnTo>
                  <a:pt x="807331" y="486814"/>
                </a:lnTo>
                <a:lnTo>
                  <a:pt x="642188" y="387670"/>
                </a:lnTo>
                <a:lnTo>
                  <a:pt x="394488" y="306513"/>
                </a:lnTo>
                <a:lnTo>
                  <a:pt x="247700" y="270438"/>
                </a:lnTo>
                <a:lnTo>
                  <a:pt x="725812" y="270438"/>
                </a:lnTo>
                <a:lnTo>
                  <a:pt x="926598" y="333582"/>
                </a:lnTo>
                <a:lnTo>
                  <a:pt x="1619246" y="333582"/>
                </a:lnTo>
                <a:lnTo>
                  <a:pt x="1596332" y="468827"/>
                </a:lnTo>
                <a:lnTo>
                  <a:pt x="1559597" y="540927"/>
                </a:lnTo>
                <a:lnTo>
                  <a:pt x="1623826" y="622084"/>
                </a:lnTo>
                <a:lnTo>
                  <a:pt x="1638248" y="721253"/>
                </a:lnTo>
                <a:lnTo>
                  <a:pt x="1458709" y="721253"/>
                </a:lnTo>
                <a:lnTo>
                  <a:pt x="1357771" y="784372"/>
                </a:lnTo>
                <a:lnTo>
                  <a:pt x="1238503" y="820422"/>
                </a:lnTo>
                <a:lnTo>
                  <a:pt x="1256883" y="901554"/>
                </a:lnTo>
                <a:lnTo>
                  <a:pt x="1263558" y="919567"/>
                </a:lnTo>
                <a:lnTo>
                  <a:pt x="1027537" y="919567"/>
                </a:lnTo>
                <a:lnTo>
                  <a:pt x="899079" y="937629"/>
                </a:lnTo>
                <a:close/>
              </a:path>
              <a:path w="1642745" h="1154430">
                <a:moveTo>
                  <a:pt x="1550458" y="946636"/>
                </a:moveTo>
                <a:lnTo>
                  <a:pt x="1422000" y="883517"/>
                </a:lnTo>
                <a:lnTo>
                  <a:pt x="1458709" y="721253"/>
                </a:lnTo>
                <a:lnTo>
                  <a:pt x="1638248" y="721253"/>
                </a:lnTo>
                <a:lnTo>
                  <a:pt x="1642181" y="748297"/>
                </a:lnTo>
                <a:lnTo>
                  <a:pt x="1642181" y="856473"/>
                </a:lnTo>
                <a:lnTo>
                  <a:pt x="1550458" y="946636"/>
                </a:lnTo>
                <a:close/>
              </a:path>
              <a:path w="1642745" h="1154430">
                <a:moveTo>
                  <a:pt x="1211009" y="1154005"/>
                </a:moveTo>
                <a:lnTo>
                  <a:pt x="1082551" y="1063843"/>
                </a:lnTo>
                <a:lnTo>
                  <a:pt x="1027537" y="919567"/>
                </a:lnTo>
                <a:lnTo>
                  <a:pt x="1263558" y="919567"/>
                </a:lnTo>
                <a:lnTo>
                  <a:pt x="1288564" y="987051"/>
                </a:lnTo>
                <a:lnTo>
                  <a:pt x="1284377" y="1090887"/>
                </a:lnTo>
                <a:lnTo>
                  <a:pt x="1211009" y="1154005"/>
                </a:lnTo>
                <a:close/>
              </a:path>
            </a:pathLst>
          </a:custGeom>
          <a:solidFill>
            <a:srgbClr val="FFD966"/>
          </a:solidFill>
        </p:spPr>
        <p:txBody>
          <a:bodyPr wrap="square" lIns="0" tIns="0" rIns="0" bIns="0" rtlCol="0"/>
          <a:lstStyle/>
          <a:p>
            <a:endParaRPr/>
          </a:p>
        </p:txBody>
      </p:sp>
      <p:sp>
        <p:nvSpPr>
          <p:cNvPr id="22" name="object 22"/>
          <p:cNvSpPr/>
          <p:nvPr/>
        </p:nvSpPr>
        <p:spPr>
          <a:xfrm>
            <a:off x="2428414" y="2332652"/>
            <a:ext cx="1642745" cy="1154430"/>
          </a:xfrm>
          <a:custGeom>
            <a:avLst/>
            <a:gdLst/>
            <a:ahLst/>
            <a:cxnLst/>
            <a:rect l="l" t="t" r="r" b="b"/>
            <a:pathLst>
              <a:path w="1642745" h="1154430">
                <a:moveTo>
                  <a:pt x="60425" y="190686"/>
                </a:moveTo>
                <a:lnTo>
                  <a:pt x="366968" y="162263"/>
                </a:lnTo>
                <a:lnTo>
                  <a:pt x="697253" y="261457"/>
                </a:lnTo>
                <a:lnTo>
                  <a:pt x="926598" y="333582"/>
                </a:lnTo>
                <a:lnTo>
                  <a:pt x="1009182" y="306513"/>
                </a:lnTo>
                <a:lnTo>
                  <a:pt x="972473" y="153281"/>
                </a:lnTo>
                <a:lnTo>
                  <a:pt x="972473" y="36075"/>
                </a:lnTo>
                <a:lnTo>
                  <a:pt x="1027537" y="27043"/>
                </a:lnTo>
                <a:lnTo>
                  <a:pt x="1183464" y="153281"/>
                </a:lnTo>
                <a:lnTo>
                  <a:pt x="1431164" y="135244"/>
                </a:lnTo>
                <a:lnTo>
                  <a:pt x="1577952" y="0"/>
                </a:lnTo>
                <a:lnTo>
                  <a:pt x="1642181" y="27043"/>
                </a:lnTo>
                <a:lnTo>
                  <a:pt x="1632991" y="252451"/>
                </a:lnTo>
                <a:lnTo>
                  <a:pt x="1596332" y="468827"/>
                </a:lnTo>
                <a:lnTo>
                  <a:pt x="1559597" y="540927"/>
                </a:lnTo>
                <a:lnTo>
                  <a:pt x="1623826" y="622084"/>
                </a:lnTo>
                <a:lnTo>
                  <a:pt x="1642181" y="748297"/>
                </a:lnTo>
                <a:lnTo>
                  <a:pt x="1642181" y="856473"/>
                </a:lnTo>
                <a:lnTo>
                  <a:pt x="1550458" y="946636"/>
                </a:lnTo>
                <a:lnTo>
                  <a:pt x="1422000" y="883517"/>
                </a:lnTo>
                <a:lnTo>
                  <a:pt x="1458709" y="721253"/>
                </a:lnTo>
                <a:lnTo>
                  <a:pt x="1357771" y="784372"/>
                </a:lnTo>
                <a:lnTo>
                  <a:pt x="1238503" y="820422"/>
                </a:lnTo>
                <a:lnTo>
                  <a:pt x="1256883" y="901554"/>
                </a:lnTo>
                <a:lnTo>
                  <a:pt x="1288564" y="987051"/>
                </a:lnTo>
                <a:lnTo>
                  <a:pt x="1284377" y="1090887"/>
                </a:lnTo>
                <a:lnTo>
                  <a:pt x="1211009" y="1154005"/>
                </a:lnTo>
                <a:lnTo>
                  <a:pt x="1082551" y="1063843"/>
                </a:lnTo>
                <a:lnTo>
                  <a:pt x="1027537" y="919567"/>
                </a:lnTo>
                <a:lnTo>
                  <a:pt x="899079" y="937629"/>
                </a:lnTo>
                <a:lnTo>
                  <a:pt x="871585" y="838460"/>
                </a:lnTo>
                <a:lnTo>
                  <a:pt x="825711" y="640122"/>
                </a:lnTo>
                <a:lnTo>
                  <a:pt x="807331" y="486814"/>
                </a:lnTo>
                <a:lnTo>
                  <a:pt x="642188" y="387670"/>
                </a:lnTo>
                <a:lnTo>
                  <a:pt x="394488" y="306513"/>
                </a:lnTo>
                <a:lnTo>
                  <a:pt x="247700" y="270438"/>
                </a:lnTo>
                <a:lnTo>
                  <a:pt x="110103" y="288501"/>
                </a:lnTo>
                <a:lnTo>
                  <a:pt x="0" y="261457"/>
                </a:lnTo>
              </a:path>
            </a:pathLst>
          </a:custGeom>
          <a:ln w="38099">
            <a:solidFill>
              <a:srgbClr val="FFD966"/>
            </a:solidFill>
          </a:ln>
        </p:spPr>
        <p:txBody>
          <a:bodyPr wrap="square" lIns="0" tIns="0" rIns="0" bIns="0" rtlCol="0"/>
          <a:lstStyle/>
          <a:p>
            <a:endParaRPr/>
          </a:p>
        </p:txBody>
      </p:sp>
      <p:sp>
        <p:nvSpPr>
          <p:cNvPr id="23" name="object 23"/>
          <p:cNvSpPr/>
          <p:nvPr/>
        </p:nvSpPr>
        <p:spPr>
          <a:xfrm>
            <a:off x="2371039" y="2628877"/>
            <a:ext cx="2132965" cy="1138555"/>
          </a:xfrm>
          <a:custGeom>
            <a:avLst/>
            <a:gdLst/>
            <a:ahLst/>
            <a:cxnLst/>
            <a:rect l="l" t="t" r="r" b="b"/>
            <a:pathLst>
              <a:path w="2132965" h="1138554">
                <a:moveTo>
                  <a:pt x="2124328" y="695042"/>
                </a:moveTo>
                <a:lnTo>
                  <a:pt x="1618319" y="695042"/>
                </a:lnTo>
                <a:lnTo>
                  <a:pt x="1743380" y="580600"/>
                </a:lnTo>
                <a:lnTo>
                  <a:pt x="1750506" y="429224"/>
                </a:lnTo>
                <a:lnTo>
                  <a:pt x="1661196" y="240932"/>
                </a:lnTo>
                <a:lnTo>
                  <a:pt x="1710554" y="0"/>
                </a:lnTo>
                <a:lnTo>
                  <a:pt x="1839831" y="4620"/>
                </a:lnTo>
                <a:lnTo>
                  <a:pt x="1873677" y="86347"/>
                </a:lnTo>
                <a:lnTo>
                  <a:pt x="2132373" y="86347"/>
                </a:lnTo>
                <a:lnTo>
                  <a:pt x="2124328" y="695042"/>
                </a:lnTo>
                <a:close/>
              </a:path>
              <a:path w="2132965" h="1138554">
                <a:moveTo>
                  <a:pt x="2132373" y="86347"/>
                </a:moveTo>
                <a:lnTo>
                  <a:pt x="1873677" y="86347"/>
                </a:lnTo>
                <a:lnTo>
                  <a:pt x="2132770" y="56329"/>
                </a:lnTo>
                <a:lnTo>
                  <a:pt x="2132373" y="86347"/>
                </a:lnTo>
                <a:close/>
              </a:path>
              <a:path w="2132965" h="1138554">
                <a:moveTo>
                  <a:pt x="2118472" y="1138097"/>
                </a:moveTo>
                <a:lnTo>
                  <a:pt x="0" y="1138097"/>
                </a:lnTo>
                <a:lnTo>
                  <a:pt x="0" y="200293"/>
                </a:lnTo>
                <a:lnTo>
                  <a:pt x="710923" y="115403"/>
                </a:lnTo>
                <a:lnTo>
                  <a:pt x="839524" y="240932"/>
                </a:lnTo>
                <a:lnTo>
                  <a:pt x="914552" y="643379"/>
                </a:lnTo>
                <a:lnTo>
                  <a:pt x="1077444" y="643379"/>
                </a:lnTo>
                <a:lnTo>
                  <a:pt x="1128893" y="798445"/>
                </a:lnTo>
                <a:lnTo>
                  <a:pt x="1236070" y="883381"/>
                </a:lnTo>
                <a:lnTo>
                  <a:pt x="2121839" y="883381"/>
                </a:lnTo>
                <a:lnTo>
                  <a:pt x="2118472" y="1138097"/>
                </a:lnTo>
                <a:close/>
              </a:path>
              <a:path w="2132965" h="1138554">
                <a:moveTo>
                  <a:pt x="2121839" y="883381"/>
                </a:moveTo>
                <a:lnTo>
                  <a:pt x="1236070" y="883381"/>
                </a:lnTo>
                <a:lnTo>
                  <a:pt x="1364672" y="850123"/>
                </a:lnTo>
                <a:lnTo>
                  <a:pt x="1375399" y="739371"/>
                </a:lnTo>
                <a:lnTo>
                  <a:pt x="1353945" y="632293"/>
                </a:lnTo>
                <a:lnTo>
                  <a:pt x="1343248" y="554753"/>
                </a:lnTo>
                <a:lnTo>
                  <a:pt x="1471850" y="499369"/>
                </a:lnTo>
                <a:lnTo>
                  <a:pt x="1446856" y="624897"/>
                </a:lnTo>
                <a:lnTo>
                  <a:pt x="1618319" y="695042"/>
                </a:lnTo>
                <a:lnTo>
                  <a:pt x="2124328" y="695042"/>
                </a:lnTo>
                <a:lnTo>
                  <a:pt x="2121839" y="883381"/>
                </a:lnTo>
                <a:close/>
              </a:path>
              <a:path w="2132965" h="1138554">
                <a:moveTo>
                  <a:pt x="1077444" y="643379"/>
                </a:moveTo>
                <a:lnTo>
                  <a:pt x="914552" y="643379"/>
                </a:lnTo>
                <a:lnTo>
                  <a:pt x="1077269" y="642852"/>
                </a:lnTo>
                <a:lnTo>
                  <a:pt x="1077444" y="643379"/>
                </a:lnTo>
                <a:close/>
              </a:path>
            </a:pathLst>
          </a:custGeom>
          <a:solidFill>
            <a:srgbClr val="6AA84F"/>
          </a:solidFill>
        </p:spPr>
        <p:txBody>
          <a:bodyPr wrap="square" lIns="0" tIns="0" rIns="0" bIns="0" rtlCol="0"/>
          <a:lstStyle/>
          <a:p>
            <a:endParaRPr/>
          </a:p>
        </p:txBody>
      </p:sp>
      <p:sp>
        <p:nvSpPr>
          <p:cNvPr id="24" name="object 24"/>
          <p:cNvSpPr/>
          <p:nvPr/>
        </p:nvSpPr>
        <p:spPr>
          <a:xfrm>
            <a:off x="2371039" y="2628877"/>
            <a:ext cx="2132965" cy="1138555"/>
          </a:xfrm>
          <a:custGeom>
            <a:avLst/>
            <a:gdLst/>
            <a:ahLst/>
            <a:cxnLst/>
            <a:rect l="l" t="t" r="r" b="b"/>
            <a:pathLst>
              <a:path w="2132965" h="1138554">
                <a:moveTo>
                  <a:pt x="0" y="200293"/>
                </a:moveTo>
                <a:lnTo>
                  <a:pt x="710923" y="115403"/>
                </a:lnTo>
                <a:lnTo>
                  <a:pt x="839524" y="240932"/>
                </a:lnTo>
                <a:lnTo>
                  <a:pt x="914552" y="643379"/>
                </a:lnTo>
                <a:lnTo>
                  <a:pt x="1077269" y="642852"/>
                </a:lnTo>
                <a:lnTo>
                  <a:pt x="1128893" y="798445"/>
                </a:lnTo>
                <a:lnTo>
                  <a:pt x="1236070" y="883381"/>
                </a:lnTo>
                <a:lnTo>
                  <a:pt x="1364672" y="850123"/>
                </a:lnTo>
                <a:lnTo>
                  <a:pt x="1375399" y="739371"/>
                </a:lnTo>
                <a:lnTo>
                  <a:pt x="1353945" y="632293"/>
                </a:lnTo>
                <a:lnTo>
                  <a:pt x="1343248" y="554753"/>
                </a:lnTo>
                <a:lnTo>
                  <a:pt x="1471850" y="499369"/>
                </a:lnTo>
                <a:lnTo>
                  <a:pt x="1446856" y="624897"/>
                </a:lnTo>
                <a:lnTo>
                  <a:pt x="1618319" y="695042"/>
                </a:lnTo>
                <a:lnTo>
                  <a:pt x="1743380" y="580600"/>
                </a:lnTo>
                <a:lnTo>
                  <a:pt x="1750506" y="429224"/>
                </a:lnTo>
                <a:lnTo>
                  <a:pt x="1661196" y="240932"/>
                </a:lnTo>
                <a:lnTo>
                  <a:pt x="1710554" y="0"/>
                </a:lnTo>
                <a:lnTo>
                  <a:pt x="1839831" y="4620"/>
                </a:lnTo>
                <a:lnTo>
                  <a:pt x="1873677" y="86347"/>
                </a:lnTo>
                <a:lnTo>
                  <a:pt x="2132770" y="56329"/>
                </a:lnTo>
                <a:lnTo>
                  <a:pt x="2118472" y="1138097"/>
                </a:lnTo>
                <a:lnTo>
                  <a:pt x="0" y="1138097"/>
                </a:lnTo>
                <a:lnTo>
                  <a:pt x="0" y="200293"/>
                </a:lnTo>
                <a:close/>
              </a:path>
            </a:pathLst>
          </a:custGeom>
          <a:ln w="38099">
            <a:solidFill>
              <a:srgbClr val="6AA84F"/>
            </a:solidFill>
          </a:ln>
        </p:spPr>
        <p:txBody>
          <a:bodyPr wrap="square" lIns="0" tIns="0" rIns="0" bIns="0" rtlCol="0"/>
          <a:lstStyle/>
          <a:p>
            <a:endParaRPr/>
          </a:p>
        </p:txBody>
      </p:sp>
      <p:sp>
        <p:nvSpPr>
          <p:cNvPr id="25" name="object 25"/>
          <p:cNvSpPr/>
          <p:nvPr/>
        </p:nvSpPr>
        <p:spPr>
          <a:xfrm>
            <a:off x="2367464" y="2005852"/>
            <a:ext cx="2129790" cy="794385"/>
          </a:xfrm>
          <a:custGeom>
            <a:avLst/>
            <a:gdLst/>
            <a:ahLst/>
            <a:cxnLst/>
            <a:rect l="l" t="t" r="r" b="b"/>
            <a:pathLst>
              <a:path w="2129790" h="794385">
                <a:moveTo>
                  <a:pt x="1047401" y="358118"/>
                </a:moveTo>
                <a:lnTo>
                  <a:pt x="914552" y="358118"/>
                </a:lnTo>
                <a:lnTo>
                  <a:pt x="1075319" y="306456"/>
                </a:lnTo>
                <a:lnTo>
                  <a:pt x="1721926" y="121853"/>
                </a:lnTo>
                <a:lnTo>
                  <a:pt x="1918429" y="103371"/>
                </a:lnTo>
                <a:lnTo>
                  <a:pt x="2011295" y="73819"/>
                </a:lnTo>
                <a:lnTo>
                  <a:pt x="2129169" y="0"/>
                </a:lnTo>
                <a:lnTo>
                  <a:pt x="2124181" y="306456"/>
                </a:lnTo>
                <a:lnTo>
                  <a:pt x="1607592" y="306456"/>
                </a:lnTo>
                <a:lnTo>
                  <a:pt x="1581925" y="332303"/>
                </a:lnTo>
                <a:lnTo>
                  <a:pt x="1068177" y="332303"/>
                </a:lnTo>
                <a:lnTo>
                  <a:pt x="1047401" y="358118"/>
                </a:lnTo>
                <a:close/>
              </a:path>
              <a:path w="2129790" h="794385">
                <a:moveTo>
                  <a:pt x="2118472" y="657194"/>
                </a:moveTo>
                <a:lnTo>
                  <a:pt x="1886279" y="657194"/>
                </a:lnTo>
                <a:lnTo>
                  <a:pt x="1871981" y="612881"/>
                </a:lnTo>
                <a:lnTo>
                  <a:pt x="1723727" y="594229"/>
                </a:lnTo>
                <a:lnTo>
                  <a:pt x="1725497" y="354444"/>
                </a:lnTo>
                <a:lnTo>
                  <a:pt x="1607592" y="306456"/>
                </a:lnTo>
                <a:lnTo>
                  <a:pt x="2124181" y="306456"/>
                </a:lnTo>
                <a:lnTo>
                  <a:pt x="2118472" y="657194"/>
                </a:lnTo>
                <a:close/>
              </a:path>
              <a:path w="2129790" h="794385">
                <a:moveTo>
                  <a:pt x="0" y="793793"/>
                </a:moveTo>
                <a:lnTo>
                  <a:pt x="3570" y="457831"/>
                </a:lnTo>
                <a:lnTo>
                  <a:pt x="489426" y="402432"/>
                </a:lnTo>
                <a:lnTo>
                  <a:pt x="687474" y="325573"/>
                </a:lnTo>
                <a:lnTo>
                  <a:pt x="914552" y="358118"/>
                </a:lnTo>
                <a:lnTo>
                  <a:pt x="1047401" y="358118"/>
                </a:lnTo>
                <a:lnTo>
                  <a:pt x="1004102" y="411921"/>
                </a:lnTo>
                <a:lnTo>
                  <a:pt x="1014616" y="472592"/>
                </a:lnTo>
                <a:lnTo>
                  <a:pt x="450119" y="472592"/>
                </a:lnTo>
                <a:lnTo>
                  <a:pt x="117904" y="491043"/>
                </a:lnTo>
                <a:lnTo>
                  <a:pt x="24994" y="590755"/>
                </a:lnTo>
                <a:lnTo>
                  <a:pt x="164352" y="638728"/>
                </a:lnTo>
                <a:lnTo>
                  <a:pt x="327218" y="638728"/>
                </a:lnTo>
                <a:lnTo>
                  <a:pt x="639481" y="723649"/>
                </a:lnTo>
                <a:lnTo>
                  <a:pt x="0" y="793793"/>
                </a:lnTo>
                <a:close/>
              </a:path>
              <a:path w="2129790" h="794385">
                <a:moveTo>
                  <a:pt x="1264650" y="454125"/>
                </a:moveTo>
                <a:lnTo>
                  <a:pt x="1114595" y="343342"/>
                </a:lnTo>
                <a:lnTo>
                  <a:pt x="1068177" y="332303"/>
                </a:lnTo>
                <a:lnTo>
                  <a:pt x="1581925" y="332303"/>
                </a:lnTo>
                <a:lnTo>
                  <a:pt x="1468279" y="446745"/>
                </a:lnTo>
                <a:lnTo>
                  <a:pt x="1264650" y="454125"/>
                </a:lnTo>
                <a:close/>
              </a:path>
              <a:path w="2129790" h="794385">
                <a:moveTo>
                  <a:pt x="985994" y="627642"/>
                </a:moveTo>
                <a:lnTo>
                  <a:pt x="450119" y="472592"/>
                </a:lnTo>
                <a:lnTo>
                  <a:pt x="1014616" y="472592"/>
                </a:lnTo>
                <a:lnTo>
                  <a:pt x="1039568" y="616571"/>
                </a:lnTo>
                <a:lnTo>
                  <a:pt x="985994" y="627642"/>
                </a:lnTo>
                <a:close/>
              </a:path>
              <a:path w="2129790" h="794385">
                <a:moveTo>
                  <a:pt x="327218" y="638728"/>
                </a:moveTo>
                <a:lnTo>
                  <a:pt x="164352" y="638728"/>
                </a:lnTo>
                <a:lnTo>
                  <a:pt x="300080" y="631347"/>
                </a:lnTo>
                <a:lnTo>
                  <a:pt x="327218" y="638728"/>
                </a:lnTo>
                <a:close/>
              </a:path>
            </a:pathLst>
          </a:custGeom>
          <a:solidFill>
            <a:srgbClr val="C17AA0"/>
          </a:solidFill>
        </p:spPr>
        <p:txBody>
          <a:bodyPr wrap="square" lIns="0" tIns="0" rIns="0" bIns="0" rtlCol="0"/>
          <a:lstStyle/>
          <a:p>
            <a:endParaRPr/>
          </a:p>
        </p:txBody>
      </p:sp>
      <p:sp>
        <p:nvSpPr>
          <p:cNvPr id="26" name="object 26"/>
          <p:cNvSpPr/>
          <p:nvPr/>
        </p:nvSpPr>
        <p:spPr>
          <a:xfrm>
            <a:off x="2367464" y="2005852"/>
            <a:ext cx="2129790" cy="794385"/>
          </a:xfrm>
          <a:custGeom>
            <a:avLst/>
            <a:gdLst/>
            <a:ahLst/>
            <a:cxnLst/>
            <a:rect l="l" t="t" r="r" b="b"/>
            <a:pathLst>
              <a:path w="2129790" h="794385">
                <a:moveTo>
                  <a:pt x="639481" y="723649"/>
                </a:moveTo>
                <a:lnTo>
                  <a:pt x="0" y="793793"/>
                </a:lnTo>
                <a:lnTo>
                  <a:pt x="3570" y="457831"/>
                </a:lnTo>
                <a:lnTo>
                  <a:pt x="489426" y="402432"/>
                </a:lnTo>
                <a:lnTo>
                  <a:pt x="687474" y="325573"/>
                </a:lnTo>
                <a:lnTo>
                  <a:pt x="914552" y="358118"/>
                </a:lnTo>
                <a:lnTo>
                  <a:pt x="1075319" y="306456"/>
                </a:lnTo>
                <a:lnTo>
                  <a:pt x="1721926" y="121853"/>
                </a:lnTo>
                <a:lnTo>
                  <a:pt x="1918429" y="103371"/>
                </a:lnTo>
                <a:lnTo>
                  <a:pt x="2011295" y="73819"/>
                </a:lnTo>
                <a:lnTo>
                  <a:pt x="2129169" y="0"/>
                </a:lnTo>
                <a:lnTo>
                  <a:pt x="2118472" y="657194"/>
                </a:lnTo>
                <a:lnTo>
                  <a:pt x="1886279" y="657194"/>
                </a:lnTo>
                <a:lnTo>
                  <a:pt x="1871981" y="612881"/>
                </a:lnTo>
                <a:lnTo>
                  <a:pt x="1723727" y="594229"/>
                </a:lnTo>
                <a:lnTo>
                  <a:pt x="1725497" y="354444"/>
                </a:lnTo>
                <a:lnTo>
                  <a:pt x="1607592" y="306456"/>
                </a:lnTo>
                <a:lnTo>
                  <a:pt x="1468279" y="446745"/>
                </a:lnTo>
                <a:lnTo>
                  <a:pt x="1264650" y="454125"/>
                </a:lnTo>
                <a:lnTo>
                  <a:pt x="1114595" y="343342"/>
                </a:lnTo>
                <a:lnTo>
                  <a:pt x="1068177" y="332303"/>
                </a:lnTo>
                <a:lnTo>
                  <a:pt x="1004102" y="411921"/>
                </a:lnTo>
                <a:lnTo>
                  <a:pt x="1039568" y="616571"/>
                </a:lnTo>
                <a:lnTo>
                  <a:pt x="985994" y="627642"/>
                </a:lnTo>
                <a:lnTo>
                  <a:pt x="450119" y="472592"/>
                </a:lnTo>
                <a:lnTo>
                  <a:pt x="117904" y="491043"/>
                </a:lnTo>
                <a:lnTo>
                  <a:pt x="24994" y="590755"/>
                </a:lnTo>
                <a:lnTo>
                  <a:pt x="164352" y="638728"/>
                </a:lnTo>
                <a:lnTo>
                  <a:pt x="300080" y="631347"/>
                </a:lnTo>
                <a:lnTo>
                  <a:pt x="639481" y="723649"/>
                </a:lnTo>
                <a:close/>
              </a:path>
            </a:pathLst>
          </a:custGeom>
          <a:ln w="38099">
            <a:solidFill>
              <a:srgbClr val="C17AA0"/>
            </a:solidFill>
          </a:ln>
        </p:spPr>
        <p:txBody>
          <a:bodyPr wrap="square" lIns="0" tIns="0" rIns="0" bIns="0" rtlCol="0"/>
          <a:lstStyle/>
          <a:p>
            <a:endParaRPr/>
          </a:p>
        </p:txBody>
      </p:sp>
      <p:sp>
        <p:nvSpPr>
          <p:cNvPr id="27" name="object 27"/>
          <p:cNvSpPr/>
          <p:nvPr/>
        </p:nvSpPr>
        <p:spPr>
          <a:xfrm>
            <a:off x="2374607" y="1965231"/>
            <a:ext cx="2111375" cy="480059"/>
          </a:xfrm>
          <a:custGeom>
            <a:avLst/>
            <a:gdLst/>
            <a:ahLst/>
            <a:cxnLst/>
            <a:rect l="l" t="t" r="r" b="b"/>
            <a:pathLst>
              <a:path w="2111375" h="480060">
                <a:moveTo>
                  <a:pt x="0" y="479972"/>
                </a:moveTo>
                <a:lnTo>
                  <a:pt x="0" y="0"/>
                </a:lnTo>
                <a:lnTo>
                  <a:pt x="2111331" y="7380"/>
                </a:lnTo>
                <a:lnTo>
                  <a:pt x="1961291" y="103387"/>
                </a:lnTo>
                <a:lnTo>
                  <a:pt x="1679064" y="136614"/>
                </a:lnTo>
                <a:lnTo>
                  <a:pt x="1010490" y="332287"/>
                </a:lnTo>
                <a:lnTo>
                  <a:pt x="678773" y="332287"/>
                </a:lnTo>
                <a:lnTo>
                  <a:pt x="464417" y="420898"/>
                </a:lnTo>
                <a:lnTo>
                  <a:pt x="0" y="479972"/>
                </a:lnTo>
                <a:close/>
              </a:path>
              <a:path w="2111375" h="480060">
                <a:moveTo>
                  <a:pt x="871690" y="372910"/>
                </a:moveTo>
                <a:lnTo>
                  <a:pt x="678773" y="332287"/>
                </a:lnTo>
                <a:lnTo>
                  <a:pt x="1010490" y="332287"/>
                </a:lnTo>
                <a:lnTo>
                  <a:pt x="871690" y="372910"/>
                </a:lnTo>
                <a:close/>
              </a:path>
            </a:pathLst>
          </a:custGeom>
          <a:solidFill>
            <a:srgbClr val="4A86E7"/>
          </a:solidFill>
        </p:spPr>
        <p:txBody>
          <a:bodyPr wrap="square" lIns="0" tIns="0" rIns="0" bIns="0" rtlCol="0"/>
          <a:lstStyle/>
          <a:p>
            <a:endParaRPr/>
          </a:p>
        </p:txBody>
      </p:sp>
      <p:sp>
        <p:nvSpPr>
          <p:cNvPr id="28" name="object 28"/>
          <p:cNvSpPr/>
          <p:nvPr/>
        </p:nvSpPr>
        <p:spPr>
          <a:xfrm>
            <a:off x="2374607" y="1965231"/>
            <a:ext cx="2111375" cy="480059"/>
          </a:xfrm>
          <a:custGeom>
            <a:avLst/>
            <a:gdLst/>
            <a:ahLst/>
            <a:cxnLst/>
            <a:rect l="l" t="t" r="r" b="b"/>
            <a:pathLst>
              <a:path w="2111375" h="480060">
                <a:moveTo>
                  <a:pt x="0" y="479972"/>
                </a:moveTo>
                <a:lnTo>
                  <a:pt x="0" y="0"/>
                </a:lnTo>
                <a:lnTo>
                  <a:pt x="2111331" y="7380"/>
                </a:lnTo>
                <a:lnTo>
                  <a:pt x="1961291" y="103387"/>
                </a:lnTo>
                <a:lnTo>
                  <a:pt x="1679064" y="136614"/>
                </a:lnTo>
                <a:lnTo>
                  <a:pt x="871690" y="372910"/>
                </a:lnTo>
                <a:lnTo>
                  <a:pt x="678773" y="332287"/>
                </a:lnTo>
                <a:lnTo>
                  <a:pt x="464417" y="420898"/>
                </a:lnTo>
                <a:lnTo>
                  <a:pt x="0" y="479972"/>
                </a:lnTo>
                <a:close/>
              </a:path>
            </a:pathLst>
          </a:custGeom>
          <a:ln w="28574">
            <a:solidFill>
              <a:srgbClr val="4A86E7"/>
            </a:solidFill>
          </a:ln>
        </p:spPr>
        <p:txBody>
          <a:bodyPr wrap="square" lIns="0" tIns="0" rIns="0" bIns="0" rtlCol="0"/>
          <a:lstStyle/>
          <a:p>
            <a:endParaRPr/>
          </a:p>
        </p:txBody>
      </p:sp>
      <p:sp>
        <p:nvSpPr>
          <p:cNvPr id="6" name="object 6"/>
          <p:cNvSpPr txBox="1"/>
          <p:nvPr/>
        </p:nvSpPr>
        <p:spPr>
          <a:xfrm>
            <a:off x="5083843" y="1300488"/>
            <a:ext cx="1182370" cy="505267"/>
          </a:xfrm>
          <a:prstGeom prst="rect">
            <a:avLst/>
          </a:prstGeom>
        </p:spPr>
        <p:txBody>
          <a:bodyPr vert="horz" wrap="square" lIns="0" tIns="12700" rIns="0" bIns="0" rtlCol="0">
            <a:spAutoFit/>
          </a:bodyPr>
          <a:lstStyle/>
          <a:p>
            <a:pPr marL="12700" marR="5080" indent="182880">
              <a:lnSpc>
                <a:spcPct val="100000"/>
              </a:lnSpc>
              <a:spcBef>
                <a:spcPts val="100"/>
              </a:spcBef>
            </a:pPr>
            <a:r>
              <a:rPr sz="1600" spc="-5" dirty="0">
                <a:latin typeface="Arial"/>
                <a:cs typeface="Arial"/>
              </a:rPr>
              <a:t>Object  Detection</a:t>
            </a:r>
            <a:endParaRPr sz="1600">
              <a:latin typeface="Arial"/>
              <a:cs typeface="Arial"/>
            </a:endParaRPr>
          </a:p>
        </p:txBody>
      </p:sp>
      <p:sp>
        <p:nvSpPr>
          <p:cNvPr id="9" name="object 9"/>
          <p:cNvSpPr/>
          <p:nvPr/>
        </p:nvSpPr>
        <p:spPr>
          <a:xfrm>
            <a:off x="4637775" y="1967779"/>
            <a:ext cx="2093699" cy="1798499"/>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 name="object 3"/>
          <p:cNvSpPr/>
          <p:nvPr/>
        </p:nvSpPr>
        <p:spPr>
          <a:xfrm>
            <a:off x="83850" y="1929403"/>
            <a:ext cx="2093699" cy="1812299"/>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 name="object 4"/>
          <p:cNvSpPr txBox="1"/>
          <p:nvPr/>
        </p:nvSpPr>
        <p:spPr>
          <a:xfrm>
            <a:off x="282606" y="1245824"/>
            <a:ext cx="1708785" cy="505267"/>
          </a:xfrm>
          <a:prstGeom prst="rect">
            <a:avLst/>
          </a:prstGeom>
        </p:spPr>
        <p:txBody>
          <a:bodyPr vert="horz" wrap="square" lIns="0" tIns="12700" rIns="0" bIns="0" rtlCol="0">
            <a:spAutoFit/>
          </a:bodyPr>
          <a:lstStyle/>
          <a:p>
            <a:pPr marL="29845">
              <a:lnSpc>
                <a:spcPct val="100000"/>
              </a:lnSpc>
              <a:spcBef>
                <a:spcPts val="100"/>
              </a:spcBef>
            </a:pPr>
            <a:r>
              <a:rPr sz="1600" spc="-5" dirty="0">
                <a:latin typeface="Arial"/>
                <a:cs typeface="Arial"/>
              </a:rPr>
              <a:t>Classification</a:t>
            </a:r>
            <a:endParaRPr sz="1600">
              <a:latin typeface="Arial"/>
              <a:cs typeface="Arial"/>
            </a:endParaRPr>
          </a:p>
          <a:p>
            <a:pPr marL="12700">
              <a:lnSpc>
                <a:spcPct val="100000"/>
              </a:lnSpc>
            </a:pPr>
            <a:r>
              <a:rPr sz="1600" dirty="0">
                <a:latin typeface="Arial"/>
                <a:cs typeface="Arial"/>
              </a:rPr>
              <a:t>+</a:t>
            </a:r>
            <a:r>
              <a:rPr sz="1600" spc="-110" dirty="0">
                <a:latin typeface="Arial"/>
                <a:cs typeface="Arial"/>
              </a:rPr>
              <a:t> </a:t>
            </a:r>
            <a:r>
              <a:rPr sz="1600" spc="-5" dirty="0">
                <a:latin typeface="Arial"/>
                <a:cs typeface="Arial"/>
              </a:rPr>
              <a:t>Localization</a:t>
            </a:r>
            <a:endParaRPr sz="1600">
              <a:latin typeface="Arial"/>
              <a:cs typeface="Arial"/>
            </a:endParaRPr>
          </a:p>
        </p:txBody>
      </p:sp>
      <p:sp>
        <p:nvSpPr>
          <p:cNvPr id="8" name="object 8"/>
          <p:cNvSpPr/>
          <p:nvPr/>
        </p:nvSpPr>
        <p:spPr>
          <a:xfrm>
            <a:off x="176176" y="2249353"/>
            <a:ext cx="1703705" cy="1172845"/>
          </a:xfrm>
          <a:custGeom>
            <a:avLst/>
            <a:gdLst/>
            <a:ahLst/>
            <a:cxnLst/>
            <a:rect l="l" t="t" r="r" b="b"/>
            <a:pathLst>
              <a:path w="1703704" h="1172845">
                <a:moveTo>
                  <a:pt x="0" y="0"/>
                </a:moveTo>
                <a:lnTo>
                  <a:pt x="1703099" y="0"/>
                </a:lnTo>
                <a:lnTo>
                  <a:pt x="1703099" y="1172399"/>
                </a:lnTo>
                <a:lnTo>
                  <a:pt x="0" y="1172399"/>
                </a:lnTo>
                <a:lnTo>
                  <a:pt x="0" y="0"/>
                </a:lnTo>
                <a:close/>
              </a:path>
            </a:pathLst>
          </a:custGeom>
          <a:ln w="76199">
            <a:solidFill>
              <a:srgbClr val="FF0000"/>
            </a:solidFill>
          </a:ln>
        </p:spPr>
        <p:txBody>
          <a:bodyPr wrap="square" lIns="0" tIns="0" rIns="0" bIns="0" rtlCol="0"/>
          <a:lstStyle/>
          <a:p>
            <a:endParaRPr/>
          </a:p>
        </p:txBody>
      </p:sp>
      <p:sp>
        <p:nvSpPr>
          <p:cNvPr id="2" name="object 2"/>
          <p:cNvSpPr txBox="1">
            <a:spLocks noGrp="1"/>
          </p:cNvSpPr>
          <p:nvPr>
            <p:ph type="title"/>
          </p:nvPr>
        </p:nvSpPr>
        <p:spPr>
          <a:xfrm>
            <a:off x="382950" y="133350"/>
            <a:ext cx="7160850" cy="520655"/>
          </a:xfrm>
          <a:prstGeom prst="rect">
            <a:avLst/>
          </a:prstGeom>
        </p:spPr>
        <p:txBody>
          <a:bodyPr vert="horz" wrap="square" lIns="0" tIns="12700" rIns="0" bIns="0" rtlCol="0">
            <a:spAutoFit/>
          </a:bodyPr>
          <a:lstStyle/>
          <a:p>
            <a:pPr marL="12700">
              <a:lnSpc>
                <a:spcPct val="100000"/>
              </a:lnSpc>
              <a:spcBef>
                <a:spcPts val="100"/>
              </a:spcBef>
            </a:pPr>
            <a:r>
              <a:rPr lang="en-US" sz="3200"/>
              <a:t>Instance Segmentation</a:t>
            </a:r>
            <a:endParaRPr sz="3200" spc="-5" dirty="0"/>
          </a:p>
        </p:txBody>
      </p:sp>
      <p:sp>
        <p:nvSpPr>
          <p:cNvPr id="18" name="Rectangle 17">
            <a:extLst>
              <a:ext uri="{FF2B5EF4-FFF2-40B4-BE49-F238E27FC236}">
                <a16:creationId xmlns:a16="http://schemas.microsoft.com/office/drawing/2014/main" id="{10C296BE-DA56-4C03-843E-589C22DF9FAF}"/>
              </a:ext>
            </a:extLst>
          </p:cNvPr>
          <p:cNvSpPr/>
          <p:nvPr/>
        </p:nvSpPr>
        <p:spPr>
          <a:xfrm>
            <a:off x="0" y="971550"/>
            <a:ext cx="9143999" cy="3429000"/>
          </a:xfrm>
          <a:prstGeom prst="rect">
            <a:avLst/>
          </a:prstGeom>
          <a:solidFill>
            <a:schemeClr val="bg1">
              <a:lumMod val="9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bject 7"/>
          <p:cNvSpPr txBox="1"/>
          <p:nvPr/>
        </p:nvSpPr>
        <p:spPr>
          <a:xfrm>
            <a:off x="7069001" y="1222137"/>
            <a:ext cx="1701800" cy="505267"/>
          </a:xfrm>
          <a:prstGeom prst="rect">
            <a:avLst/>
          </a:prstGeom>
        </p:spPr>
        <p:txBody>
          <a:bodyPr vert="horz" wrap="square" lIns="0" tIns="12700" rIns="0" bIns="0" rtlCol="0">
            <a:spAutoFit/>
          </a:bodyPr>
          <a:lstStyle/>
          <a:p>
            <a:pPr marL="12700" marR="5080" indent="323850">
              <a:lnSpc>
                <a:spcPct val="100000"/>
              </a:lnSpc>
              <a:spcBef>
                <a:spcPts val="100"/>
              </a:spcBef>
            </a:pPr>
            <a:r>
              <a:rPr sz="1600" spc="-5" dirty="0">
                <a:latin typeface="Arial"/>
                <a:cs typeface="Arial"/>
              </a:rPr>
              <a:t>Instance  Segmentation</a:t>
            </a:r>
            <a:endParaRPr sz="1600">
              <a:latin typeface="Arial"/>
              <a:cs typeface="Arial"/>
            </a:endParaRPr>
          </a:p>
        </p:txBody>
      </p:sp>
      <p:sp>
        <p:nvSpPr>
          <p:cNvPr id="10" name="object 10"/>
          <p:cNvSpPr/>
          <p:nvPr/>
        </p:nvSpPr>
        <p:spPr>
          <a:xfrm>
            <a:off x="6917425" y="1967779"/>
            <a:ext cx="2106875" cy="1812299"/>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1" name="object 11"/>
          <p:cNvSpPr/>
          <p:nvPr/>
        </p:nvSpPr>
        <p:spPr>
          <a:xfrm>
            <a:off x="7327080" y="2726447"/>
            <a:ext cx="706120" cy="1053465"/>
          </a:xfrm>
          <a:custGeom>
            <a:avLst/>
            <a:gdLst/>
            <a:ahLst/>
            <a:cxnLst/>
            <a:rect l="l" t="t" r="r" b="b"/>
            <a:pathLst>
              <a:path w="706120" h="1053464">
                <a:moveTo>
                  <a:pt x="478725" y="37759"/>
                </a:moveTo>
                <a:lnTo>
                  <a:pt x="294435" y="37759"/>
                </a:lnTo>
                <a:lnTo>
                  <a:pt x="323695" y="12580"/>
                </a:lnTo>
                <a:lnTo>
                  <a:pt x="424281" y="0"/>
                </a:lnTo>
                <a:lnTo>
                  <a:pt x="478725" y="37759"/>
                </a:lnTo>
                <a:close/>
              </a:path>
              <a:path w="706120" h="1053464">
                <a:moveTo>
                  <a:pt x="591616" y="54542"/>
                </a:moveTo>
                <a:lnTo>
                  <a:pt x="502924" y="54542"/>
                </a:lnTo>
                <a:lnTo>
                  <a:pt x="544980" y="18879"/>
                </a:lnTo>
                <a:lnTo>
                  <a:pt x="591616" y="54542"/>
                </a:lnTo>
                <a:close/>
              </a:path>
              <a:path w="706120" h="1053464">
                <a:moveTo>
                  <a:pt x="669950" y="507684"/>
                </a:moveTo>
                <a:lnTo>
                  <a:pt x="181055" y="507684"/>
                </a:lnTo>
                <a:lnTo>
                  <a:pt x="230430" y="390203"/>
                </a:lnTo>
                <a:lnTo>
                  <a:pt x="153622" y="306288"/>
                </a:lnTo>
                <a:lnTo>
                  <a:pt x="201169" y="138458"/>
                </a:lnTo>
                <a:lnTo>
                  <a:pt x="175564" y="94399"/>
                </a:lnTo>
                <a:lnTo>
                  <a:pt x="201169" y="23073"/>
                </a:lnTo>
                <a:lnTo>
                  <a:pt x="294435" y="37759"/>
                </a:lnTo>
                <a:lnTo>
                  <a:pt x="478725" y="37759"/>
                </a:lnTo>
                <a:lnTo>
                  <a:pt x="502924" y="54542"/>
                </a:lnTo>
                <a:lnTo>
                  <a:pt x="591616" y="54542"/>
                </a:lnTo>
                <a:lnTo>
                  <a:pt x="605337" y="65035"/>
                </a:lnTo>
                <a:lnTo>
                  <a:pt x="596190" y="148950"/>
                </a:lnTo>
                <a:lnTo>
                  <a:pt x="612648" y="209783"/>
                </a:lnTo>
                <a:lnTo>
                  <a:pt x="662023" y="260132"/>
                </a:lnTo>
                <a:lnTo>
                  <a:pt x="638253" y="335660"/>
                </a:lnTo>
                <a:lnTo>
                  <a:pt x="660195" y="356637"/>
                </a:lnTo>
                <a:lnTo>
                  <a:pt x="669950" y="507684"/>
                </a:lnTo>
                <a:close/>
              </a:path>
              <a:path w="706120" h="1053464">
                <a:moveTo>
                  <a:pt x="107903" y="629359"/>
                </a:moveTo>
                <a:lnTo>
                  <a:pt x="0" y="572720"/>
                </a:lnTo>
                <a:lnTo>
                  <a:pt x="7318" y="396493"/>
                </a:lnTo>
                <a:lnTo>
                  <a:pt x="62176" y="383913"/>
                </a:lnTo>
                <a:lnTo>
                  <a:pt x="181055" y="507684"/>
                </a:lnTo>
                <a:lnTo>
                  <a:pt x="669950" y="507684"/>
                </a:lnTo>
                <a:lnTo>
                  <a:pt x="671170" y="526564"/>
                </a:lnTo>
                <a:lnTo>
                  <a:pt x="705914" y="593697"/>
                </a:lnTo>
                <a:lnTo>
                  <a:pt x="689219" y="614673"/>
                </a:lnTo>
                <a:lnTo>
                  <a:pt x="208481" y="614673"/>
                </a:lnTo>
                <a:lnTo>
                  <a:pt x="107903" y="629359"/>
                </a:lnTo>
                <a:close/>
              </a:path>
              <a:path w="706120" h="1053464">
                <a:moveTo>
                  <a:pt x="166424" y="1053129"/>
                </a:moveTo>
                <a:lnTo>
                  <a:pt x="202997" y="952431"/>
                </a:lnTo>
                <a:lnTo>
                  <a:pt x="173736" y="774116"/>
                </a:lnTo>
                <a:lnTo>
                  <a:pt x="208481" y="614673"/>
                </a:lnTo>
                <a:lnTo>
                  <a:pt x="689219" y="614673"/>
                </a:lnTo>
                <a:lnTo>
                  <a:pt x="629106" y="690201"/>
                </a:lnTo>
                <a:lnTo>
                  <a:pt x="660195" y="797190"/>
                </a:lnTo>
                <a:lnTo>
                  <a:pt x="655173" y="809779"/>
                </a:lnTo>
                <a:lnTo>
                  <a:pt x="466344" y="809779"/>
                </a:lnTo>
                <a:lnTo>
                  <a:pt x="358448" y="816070"/>
                </a:lnTo>
                <a:lnTo>
                  <a:pt x="301754" y="870621"/>
                </a:lnTo>
                <a:lnTo>
                  <a:pt x="340154" y="1051033"/>
                </a:lnTo>
                <a:lnTo>
                  <a:pt x="166424" y="1053129"/>
                </a:lnTo>
                <a:close/>
              </a:path>
              <a:path w="706120" h="1053464">
                <a:moveTo>
                  <a:pt x="561445" y="1044742"/>
                </a:moveTo>
                <a:lnTo>
                  <a:pt x="402339" y="1040549"/>
                </a:lnTo>
                <a:lnTo>
                  <a:pt x="495605" y="872718"/>
                </a:lnTo>
                <a:lnTo>
                  <a:pt x="466344" y="809779"/>
                </a:lnTo>
                <a:lnTo>
                  <a:pt x="655173" y="809779"/>
                </a:lnTo>
                <a:lnTo>
                  <a:pt x="561445" y="1044742"/>
                </a:lnTo>
                <a:close/>
              </a:path>
            </a:pathLst>
          </a:custGeom>
          <a:solidFill>
            <a:srgbClr val="FF0000"/>
          </a:solidFill>
        </p:spPr>
        <p:txBody>
          <a:bodyPr wrap="square" lIns="0" tIns="0" rIns="0" bIns="0" rtlCol="0"/>
          <a:lstStyle/>
          <a:p>
            <a:endParaRPr/>
          </a:p>
        </p:txBody>
      </p:sp>
      <p:sp>
        <p:nvSpPr>
          <p:cNvPr id="12" name="object 12"/>
          <p:cNvSpPr/>
          <p:nvPr/>
        </p:nvSpPr>
        <p:spPr>
          <a:xfrm>
            <a:off x="7327080" y="2726447"/>
            <a:ext cx="706120" cy="1053465"/>
          </a:xfrm>
          <a:custGeom>
            <a:avLst/>
            <a:gdLst/>
            <a:ahLst/>
            <a:cxnLst/>
            <a:rect l="l" t="t" r="r" b="b"/>
            <a:pathLst>
              <a:path w="706120" h="1053464">
                <a:moveTo>
                  <a:pt x="201169" y="138458"/>
                </a:moveTo>
                <a:lnTo>
                  <a:pt x="153622" y="306288"/>
                </a:lnTo>
                <a:lnTo>
                  <a:pt x="230430" y="390203"/>
                </a:lnTo>
                <a:lnTo>
                  <a:pt x="181055" y="507684"/>
                </a:lnTo>
                <a:lnTo>
                  <a:pt x="62176" y="383913"/>
                </a:lnTo>
                <a:lnTo>
                  <a:pt x="7318" y="396493"/>
                </a:lnTo>
                <a:lnTo>
                  <a:pt x="0" y="572720"/>
                </a:lnTo>
                <a:lnTo>
                  <a:pt x="107903" y="629359"/>
                </a:lnTo>
                <a:lnTo>
                  <a:pt x="208481" y="614673"/>
                </a:lnTo>
                <a:lnTo>
                  <a:pt x="173736" y="774116"/>
                </a:lnTo>
                <a:lnTo>
                  <a:pt x="202997" y="952431"/>
                </a:lnTo>
                <a:lnTo>
                  <a:pt x="166424" y="1053129"/>
                </a:lnTo>
                <a:lnTo>
                  <a:pt x="340154" y="1051033"/>
                </a:lnTo>
                <a:lnTo>
                  <a:pt x="301754" y="870621"/>
                </a:lnTo>
                <a:lnTo>
                  <a:pt x="358448" y="816070"/>
                </a:lnTo>
                <a:lnTo>
                  <a:pt x="466344" y="809779"/>
                </a:lnTo>
                <a:lnTo>
                  <a:pt x="495605" y="872718"/>
                </a:lnTo>
                <a:lnTo>
                  <a:pt x="402339" y="1040549"/>
                </a:lnTo>
                <a:lnTo>
                  <a:pt x="561445" y="1044742"/>
                </a:lnTo>
                <a:lnTo>
                  <a:pt x="660195" y="797190"/>
                </a:lnTo>
                <a:lnTo>
                  <a:pt x="629106" y="690201"/>
                </a:lnTo>
                <a:lnTo>
                  <a:pt x="705914" y="593697"/>
                </a:lnTo>
                <a:lnTo>
                  <a:pt x="671170" y="526564"/>
                </a:lnTo>
                <a:lnTo>
                  <a:pt x="660195" y="356637"/>
                </a:lnTo>
                <a:lnTo>
                  <a:pt x="638253" y="335660"/>
                </a:lnTo>
                <a:lnTo>
                  <a:pt x="662023" y="260132"/>
                </a:lnTo>
                <a:lnTo>
                  <a:pt x="612648" y="209783"/>
                </a:lnTo>
                <a:lnTo>
                  <a:pt x="596190" y="148950"/>
                </a:lnTo>
                <a:lnTo>
                  <a:pt x="605337" y="65035"/>
                </a:lnTo>
                <a:lnTo>
                  <a:pt x="544980" y="18879"/>
                </a:lnTo>
                <a:lnTo>
                  <a:pt x="502924" y="54542"/>
                </a:lnTo>
                <a:lnTo>
                  <a:pt x="424281" y="0"/>
                </a:lnTo>
                <a:lnTo>
                  <a:pt x="323695" y="12580"/>
                </a:lnTo>
                <a:lnTo>
                  <a:pt x="294435" y="37759"/>
                </a:lnTo>
                <a:lnTo>
                  <a:pt x="201169" y="23073"/>
                </a:lnTo>
                <a:lnTo>
                  <a:pt x="175564" y="94399"/>
                </a:lnTo>
                <a:lnTo>
                  <a:pt x="201169" y="138458"/>
                </a:lnTo>
                <a:close/>
              </a:path>
            </a:pathLst>
          </a:custGeom>
          <a:ln w="28574">
            <a:solidFill>
              <a:srgbClr val="FF0000"/>
            </a:solidFill>
          </a:ln>
        </p:spPr>
        <p:txBody>
          <a:bodyPr wrap="square" lIns="0" tIns="0" rIns="0" bIns="0" rtlCol="0"/>
          <a:lstStyle/>
          <a:p>
            <a:endParaRPr/>
          </a:p>
        </p:txBody>
      </p:sp>
      <p:sp>
        <p:nvSpPr>
          <p:cNvPr id="13" name="object 13"/>
          <p:cNvSpPr/>
          <p:nvPr/>
        </p:nvSpPr>
        <p:spPr>
          <a:xfrm>
            <a:off x="7975569" y="2855732"/>
            <a:ext cx="372745" cy="819785"/>
          </a:xfrm>
          <a:custGeom>
            <a:avLst/>
            <a:gdLst/>
            <a:ahLst/>
            <a:cxnLst/>
            <a:rect l="l" t="t" r="r" b="b"/>
            <a:pathLst>
              <a:path w="372745" h="819785">
                <a:moveTo>
                  <a:pt x="0" y="757076"/>
                </a:moveTo>
                <a:lnTo>
                  <a:pt x="38199" y="636321"/>
                </a:lnTo>
                <a:lnTo>
                  <a:pt x="30556" y="582906"/>
                </a:lnTo>
                <a:lnTo>
                  <a:pt x="57295" y="506271"/>
                </a:lnTo>
                <a:lnTo>
                  <a:pt x="89760" y="455178"/>
                </a:lnTo>
                <a:lnTo>
                  <a:pt x="51568" y="406406"/>
                </a:lnTo>
                <a:lnTo>
                  <a:pt x="105037" y="53414"/>
                </a:lnTo>
                <a:lnTo>
                  <a:pt x="179519" y="0"/>
                </a:lnTo>
                <a:lnTo>
                  <a:pt x="286466" y="25551"/>
                </a:lnTo>
                <a:lnTo>
                  <a:pt x="317022" y="99865"/>
                </a:lnTo>
                <a:lnTo>
                  <a:pt x="372408" y="141664"/>
                </a:lnTo>
                <a:lnTo>
                  <a:pt x="366674" y="257778"/>
                </a:lnTo>
                <a:lnTo>
                  <a:pt x="366674" y="411048"/>
                </a:lnTo>
                <a:lnTo>
                  <a:pt x="313205" y="520198"/>
                </a:lnTo>
                <a:lnTo>
                  <a:pt x="313205" y="610769"/>
                </a:lnTo>
                <a:lnTo>
                  <a:pt x="118406" y="610769"/>
                </a:lnTo>
                <a:lnTo>
                  <a:pt x="95494" y="627027"/>
                </a:lnTo>
                <a:lnTo>
                  <a:pt x="103129" y="740819"/>
                </a:lnTo>
                <a:lnTo>
                  <a:pt x="0" y="757076"/>
                </a:lnTo>
                <a:close/>
              </a:path>
              <a:path w="372745" h="819785">
                <a:moveTo>
                  <a:pt x="208167" y="819775"/>
                </a:moveTo>
                <a:lnTo>
                  <a:pt x="150872" y="782618"/>
                </a:lnTo>
                <a:lnTo>
                  <a:pt x="217718" y="629348"/>
                </a:lnTo>
                <a:lnTo>
                  <a:pt x="118406" y="610769"/>
                </a:lnTo>
                <a:lnTo>
                  <a:pt x="313205" y="610769"/>
                </a:lnTo>
                <a:lnTo>
                  <a:pt x="313205" y="643284"/>
                </a:lnTo>
                <a:lnTo>
                  <a:pt x="271187" y="712956"/>
                </a:lnTo>
                <a:lnTo>
                  <a:pt x="297927" y="796554"/>
                </a:lnTo>
                <a:lnTo>
                  <a:pt x="208167" y="819775"/>
                </a:lnTo>
                <a:close/>
              </a:path>
            </a:pathLst>
          </a:custGeom>
          <a:solidFill>
            <a:srgbClr val="00FF00"/>
          </a:solidFill>
        </p:spPr>
        <p:txBody>
          <a:bodyPr wrap="square" lIns="0" tIns="0" rIns="0" bIns="0" rtlCol="0"/>
          <a:lstStyle/>
          <a:p>
            <a:endParaRPr/>
          </a:p>
        </p:txBody>
      </p:sp>
      <p:sp>
        <p:nvSpPr>
          <p:cNvPr id="14" name="object 14"/>
          <p:cNvSpPr/>
          <p:nvPr/>
        </p:nvSpPr>
        <p:spPr>
          <a:xfrm>
            <a:off x="7975569" y="2855732"/>
            <a:ext cx="372745" cy="819785"/>
          </a:xfrm>
          <a:custGeom>
            <a:avLst/>
            <a:gdLst/>
            <a:ahLst/>
            <a:cxnLst/>
            <a:rect l="l" t="t" r="r" b="b"/>
            <a:pathLst>
              <a:path w="372745" h="819785">
                <a:moveTo>
                  <a:pt x="51568" y="406406"/>
                </a:moveTo>
                <a:lnTo>
                  <a:pt x="105037" y="53414"/>
                </a:lnTo>
                <a:lnTo>
                  <a:pt x="179519" y="0"/>
                </a:lnTo>
                <a:lnTo>
                  <a:pt x="286466" y="25551"/>
                </a:lnTo>
                <a:lnTo>
                  <a:pt x="317022" y="99865"/>
                </a:lnTo>
                <a:lnTo>
                  <a:pt x="372408" y="141664"/>
                </a:lnTo>
                <a:lnTo>
                  <a:pt x="366674" y="257778"/>
                </a:lnTo>
                <a:lnTo>
                  <a:pt x="366674" y="411048"/>
                </a:lnTo>
                <a:lnTo>
                  <a:pt x="313205" y="520198"/>
                </a:lnTo>
                <a:lnTo>
                  <a:pt x="313205" y="643284"/>
                </a:lnTo>
                <a:lnTo>
                  <a:pt x="271187" y="712956"/>
                </a:lnTo>
                <a:lnTo>
                  <a:pt x="297927" y="796554"/>
                </a:lnTo>
                <a:lnTo>
                  <a:pt x="208167" y="819775"/>
                </a:lnTo>
                <a:lnTo>
                  <a:pt x="150872" y="782618"/>
                </a:lnTo>
                <a:lnTo>
                  <a:pt x="217718" y="629348"/>
                </a:lnTo>
                <a:lnTo>
                  <a:pt x="118406" y="610769"/>
                </a:lnTo>
                <a:lnTo>
                  <a:pt x="95494" y="627027"/>
                </a:lnTo>
                <a:lnTo>
                  <a:pt x="103129" y="740819"/>
                </a:lnTo>
                <a:lnTo>
                  <a:pt x="0" y="757076"/>
                </a:lnTo>
                <a:lnTo>
                  <a:pt x="38199" y="636321"/>
                </a:lnTo>
                <a:lnTo>
                  <a:pt x="30556" y="582906"/>
                </a:lnTo>
                <a:lnTo>
                  <a:pt x="57295" y="506271"/>
                </a:lnTo>
                <a:lnTo>
                  <a:pt x="89760" y="455178"/>
                </a:lnTo>
                <a:lnTo>
                  <a:pt x="51568" y="406406"/>
                </a:lnTo>
                <a:close/>
              </a:path>
            </a:pathLst>
          </a:custGeom>
          <a:ln w="38099">
            <a:solidFill>
              <a:srgbClr val="00FF00"/>
            </a:solidFill>
          </a:ln>
        </p:spPr>
        <p:txBody>
          <a:bodyPr wrap="square" lIns="0" tIns="0" rIns="0" bIns="0" rtlCol="0"/>
          <a:lstStyle/>
          <a:p>
            <a:endParaRPr/>
          </a:p>
        </p:txBody>
      </p:sp>
      <p:sp>
        <p:nvSpPr>
          <p:cNvPr id="15" name="object 15"/>
          <p:cNvSpPr/>
          <p:nvPr/>
        </p:nvSpPr>
        <p:spPr>
          <a:xfrm>
            <a:off x="8313673" y="2737295"/>
            <a:ext cx="317500" cy="715645"/>
          </a:xfrm>
          <a:custGeom>
            <a:avLst/>
            <a:gdLst/>
            <a:ahLst/>
            <a:cxnLst/>
            <a:rect l="l" t="t" r="r" b="b"/>
            <a:pathLst>
              <a:path w="317500" h="715644">
                <a:moveTo>
                  <a:pt x="87850" y="715267"/>
                </a:moveTo>
                <a:lnTo>
                  <a:pt x="49651" y="696689"/>
                </a:lnTo>
                <a:lnTo>
                  <a:pt x="76390" y="654890"/>
                </a:lnTo>
                <a:lnTo>
                  <a:pt x="0" y="650247"/>
                </a:lnTo>
                <a:lnTo>
                  <a:pt x="36281" y="568970"/>
                </a:lnTo>
                <a:lnTo>
                  <a:pt x="64929" y="545740"/>
                </a:lnTo>
                <a:lnTo>
                  <a:pt x="32464" y="204363"/>
                </a:lnTo>
                <a:lnTo>
                  <a:pt x="87850" y="58056"/>
                </a:lnTo>
                <a:lnTo>
                  <a:pt x="87850" y="0"/>
                </a:lnTo>
                <a:lnTo>
                  <a:pt x="137503" y="27862"/>
                </a:lnTo>
                <a:lnTo>
                  <a:pt x="217710" y="39478"/>
                </a:lnTo>
                <a:lnTo>
                  <a:pt x="260554" y="39478"/>
                </a:lnTo>
                <a:lnTo>
                  <a:pt x="261635" y="78956"/>
                </a:lnTo>
                <a:lnTo>
                  <a:pt x="317022" y="278677"/>
                </a:lnTo>
                <a:lnTo>
                  <a:pt x="292192" y="438921"/>
                </a:lnTo>
                <a:lnTo>
                  <a:pt x="254001" y="585218"/>
                </a:lnTo>
                <a:lnTo>
                  <a:pt x="267370" y="685083"/>
                </a:lnTo>
                <a:lnTo>
                  <a:pt x="200843" y="710625"/>
                </a:lnTo>
                <a:lnTo>
                  <a:pt x="168058" y="710625"/>
                </a:lnTo>
                <a:lnTo>
                  <a:pt x="87850" y="715267"/>
                </a:lnTo>
                <a:close/>
              </a:path>
              <a:path w="317500" h="715644">
                <a:moveTo>
                  <a:pt x="260554" y="39478"/>
                </a:moveTo>
                <a:lnTo>
                  <a:pt x="217710" y="39478"/>
                </a:lnTo>
                <a:lnTo>
                  <a:pt x="259727" y="9284"/>
                </a:lnTo>
                <a:lnTo>
                  <a:pt x="260554" y="39478"/>
                </a:lnTo>
                <a:close/>
              </a:path>
              <a:path w="317500" h="715644">
                <a:moveTo>
                  <a:pt x="194797" y="712946"/>
                </a:moveTo>
                <a:lnTo>
                  <a:pt x="168058" y="710625"/>
                </a:lnTo>
                <a:lnTo>
                  <a:pt x="200843" y="710625"/>
                </a:lnTo>
                <a:lnTo>
                  <a:pt x="194797" y="712946"/>
                </a:lnTo>
                <a:close/>
              </a:path>
            </a:pathLst>
          </a:custGeom>
          <a:solidFill>
            <a:srgbClr val="0000FF"/>
          </a:solidFill>
        </p:spPr>
        <p:txBody>
          <a:bodyPr wrap="square" lIns="0" tIns="0" rIns="0" bIns="0" rtlCol="0"/>
          <a:lstStyle/>
          <a:p>
            <a:endParaRPr/>
          </a:p>
        </p:txBody>
      </p:sp>
      <p:sp>
        <p:nvSpPr>
          <p:cNvPr id="16" name="object 16"/>
          <p:cNvSpPr/>
          <p:nvPr/>
        </p:nvSpPr>
        <p:spPr>
          <a:xfrm>
            <a:off x="8313673" y="2737295"/>
            <a:ext cx="317500" cy="715645"/>
          </a:xfrm>
          <a:custGeom>
            <a:avLst/>
            <a:gdLst/>
            <a:ahLst/>
            <a:cxnLst/>
            <a:rect l="l" t="t" r="r" b="b"/>
            <a:pathLst>
              <a:path w="317500" h="715644">
                <a:moveTo>
                  <a:pt x="32464" y="204363"/>
                </a:moveTo>
                <a:lnTo>
                  <a:pt x="87850" y="58056"/>
                </a:lnTo>
                <a:lnTo>
                  <a:pt x="87850" y="0"/>
                </a:lnTo>
                <a:lnTo>
                  <a:pt x="137503" y="27862"/>
                </a:lnTo>
                <a:lnTo>
                  <a:pt x="217710" y="39478"/>
                </a:lnTo>
                <a:lnTo>
                  <a:pt x="259727" y="9284"/>
                </a:lnTo>
                <a:lnTo>
                  <a:pt x="261635" y="78956"/>
                </a:lnTo>
                <a:lnTo>
                  <a:pt x="317022" y="278677"/>
                </a:lnTo>
                <a:lnTo>
                  <a:pt x="292192" y="438921"/>
                </a:lnTo>
                <a:lnTo>
                  <a:pt x="254001" y="585218"/>
                </a:lnTo>
                <a:lnTo>
                  <a:pt x="267370" y="685083"/>
                </a:lnTo>
                <a:lnTo>
                  <a:pt x="194797" y="712946"/>
                </a:lnTo>
                <a:lnTo>
                  <a:pt x="168058" y="710625"/>
                </a:lnTo>
                <a:lnTo>
                  <a:pt x="87850" y="715267"/>
                </a:lnTo>
                <a:lnTo>
                  <a:pt x="49651" y="696689"/>
                </a:lnTo>
                <a:lnTo>
                  <a:pt x="76390" y="654890"/>
                </a:lnTo>
                <a:lnTo>
                  <a:pt x="0" y="650247"/>
                </a:lnTo>
                <a:lnTo>
                  <a:pt x="36281" y="568970"/>
                </a:lnTo>
                <a:lnTo>
                  <a:pt x="64929" y="545740"/>
                </a:lnTo>
                <a:lnTo>
                  <a:pt x="32464" y="204363"/>
                </a:lnTo>
                <a:close/>
              </a:path>
            </a:pathLst>
          </a:custGeom>
          <a:ln w="28574">
            <a:solidFill>
              <a:srgbClr val="0000FF"/>
            </a:solidFill>
          </a:ln>
        </p:spPr>
        <p:txBody>
          <a:bodyPr wrap="square" lIns="0" tIns="0" rIns="0" bIns="0" rtlCol="0"/>
          <a:lstStyle/>
          <a:p>
            <a:endParaRPr/>
          </a:p>
        </p:txBody>
      </p:sp>
      <p:sp>
        <p:nvSpPr>
          <p:cNvPr id="17" name="Footer Placeholder 16">
            <a:extLst>
              <a:ext uri="{FF2B5EF4-FFF2-40B4-BE49-F238E27FC236}">
                <a16:creationId xmlns:a16="http://schemas.microsoft.com/office/drawing/2014/main" id="{D6A7D8C0-3E4A-40C0-A0D7-11A5087BA803}"/>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9082329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2950" y="276492"/>
            <a:ext cx="2118995" cy="452120"/>
          </a:xfrm>
          <a:prstGeom prst="rect">
            <a:avLst/>
          </a:prstGeom>
        </p:spPr>
        <p:txBody>
          <a:bodyPr vert="horz" wrap="square" lIns="0" tIns="12700" rIns="0" bIns="0" rtlCol="0">
            <a:spAutoFit/>
          </a:bodyPr>
          <a:lstStyle/>
          <a:p>
            <a:pPr marL="12700">
              <a:lnSpc>
                <a:spcPct val="100000"/>
              </a:lnSpc>
              <a:spcBef>
                <a:spcPts val="100"/>
              </a:spcBef>
            </a:pPr>
            <a:r>
              <a:rPr dirty="0"/>
              <a:t>Mask</a:t>
            </a:r>
            <a:r>
              <a:rPr spc="-95" dirty="0"/>
              <a:t> </a:t>
            </a:r>
            <a:r>
              <a:rPr spc="-5" dirty="0"/>
              <a:t>R-CNN</a:t>
            </a:r>
          </a:p>
        </p:txBody>
      </p:sp>
      <p:sp>
        <p:nvSpPr>
          <p:cNvPr id="3" name="object 3"/>
          <p:cNvSpPr txBox="1"/>
          <p:nvPr/>
        </p:nvSpPr>
        <p:spPr>
          <a:xfrm>
            <a:off x="73025" y="4429586"/>
            <a:ext cx="1639570" cy="147320"/>
          </a:xfrm>
          <a:prstGeom prst="rect">
            <a:avLst/>
          </a:prstGeom>
        </p:spPr>
        <p:txBody>
          <a:bodyPr vert="horz" wrap="square" lIns="0" tIns="12700" rIns="0" bIns="0" rtlCol="0">
            <a:spAutoFit/>
          </a:bodyPr>
          <a:lstStyle/>
          <a:p>
            <a:pPr marL="12700">
              <a:lnSpc>
                <a:spcPct val="100000"/>
              </a:lnSpc>
              <a:spcBef>
                <a:spcPts val="100"/>
              </a:spcBef>
            </a:pPr>
            <a:r>
              <a:rPr sz="800" spc="-5" dirty="0">
                <a:latin typeface="Arial"/>
                <a:cs typeface="Arial"/>
              </a:rPr>
              <a:t>He et al, </a:t>
            </a:r>
            <a:r>
              <a:rPr sz="800" dirty="0">
                <a:latin typeface="Arial"/>
                <a:cs typeface="Arial"/>
              </a:rPr>
              <a:t>“Mask </a:t>
            </a:r>
            <a:r>
              <a:rPr sz="800" spc="-5" dirty="0">
                <a:latin typeface="Arial"/>
                <a:cs typeface="Arial"/>
              </a:rPr>
              <a:t>R-CNN”, arXiv</a:t>
            </a:r>
            <a:r>
              <a:rPr sz="800" spc="-75" dirty="0">
                <a:latin typeface="Arial"/>
                <a:cs typeface="Arial"/>
              </a:rPr>
              <a:t> </a:t>
            </a:r>
            <a:r>
              <a:rPr sz="800" spc="-5" dirty="0">
                <a:latin typeface="Arial"/>
                <a:cs typeface="Arial"/>
              </a:rPr>
              <a:t>2017</a:t>
            </a:r>
            <a:endParaRPr sz="800">
              <a:latin typeface="Arial"/>
              <a:cs typeface="Arial"/>
            </a:endParaRPr>
          </a:p>
        </p:txBody>
      </p:sp>
      <p:sp>
        <p:nvSpPr>
          <p:cNvPr id="4" name="object 4"/>
          <p:cNvSpPr/>
          <p:nvPr/>
        </p:nvSpPr>
        <p:spPr>
          <a:xfrm>
            <a:off x="118536" y="1604450"/>
            <a:ext cx="1851101" cy="1592286"/>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5" name="object 5"/>
          <p:cNvSpPr/>
          <p:nvPr/>
        </p:nvSpPr>
        <p:spPr>
          <a:xfrm>
            <a:off x="3188454" y="618524"/>
            <a:ext cx="1136015" cy="3092450"/>
          </a:xfrm>
          <a:custGeom>
            <a:avLst/>
            <a:gdLst/>
            <a:ahLst/>
            <a:cxnLst/>
            <a:rect l="l" t="t" r="r" b="b"/>
            <a:pathLst>
              <a:path w="1136014" h="3092450">
                <a:moveTo>
                  <a:pt x="0" y="3092099"/>
                </a:moveTo>
                <a:lnTo>
                  <a:pt x="0" y="1135445"/>
                </a:lnTo>
                <a:lnTo>
                  <a:pt x="1135445" y="0"/>
                </a:lnTo>
                <a:lnTo>
                  <a:pt x="1135445" y="1956654"/>
                </a:lnTo>
                <a:lnTo>
                  <a:pt x="0" y="3092099"/>
                </a:lnTo>
                <a:close/>
              </a:path>
            </a:pathLst>
          </a:custGeom>
          <a:solidFill>
            <a:srgbClr val="000000">
              <a:alpha val="19999"/>
            </a:srgbClr>
          </a:solidFill>
        </p:spPr>
        <p:txBody>
          <a:bodyPr wrap="square" lIns="0" tIns="0" rIns="0" bIns="0" rtlCol="0"/>
          <a:lstStyle/>
          <a:p>
            <a:endParaRPr/>
          </a:p>
        </p:txBody>
      </p:sp>
      <p:sp>
        <p:nvSpPr>
          <p:cNvPr id="6" name="object 6"/>
          <p:cNvSpPr/>
          <p:nvPr/>
        </p:nvSpPr>
        <p:spPr>
          <a:xfrm>
            <a:off x="2910600" y="618524"/>
            <a:ext cx="1413510" cy="1136015"/>
          </a:xfrm>
          <a:custGeom>
            <a:avLst/>
            <a:gdLst/>
            <a:ahLst/>
            <a:cxnLst/>
            <a:rect l="l" t="t" r="r" b="b"/>
            <a:pathLst>
              <a:path w="1413510" h="1136014">
                <a:moveTo>
                  <a:pt x="277854" y="1135445"/>
                </a:moveTo>
                <a:lnTo>
                  <a:pt x="0" y="1135445"/>
                </a:lnTo>
                <a:lnTo>
                  <a:pt x="1135445" y="0"/>
                </a:lnTo>
                <a:lnTo>
                  <a:pt x="1413299" y="0"/>
                </a:lnTo>
                <a:lnTo>
                  <a:pt x="277854" y="1135445"/>
                </a:lnTo>
                <a:close/>
              </a:path>
            </a:pathLst>
          </a:custGeom>
          <a:solidFill>
            <a:srgbClr val="FFFFFF">
              <a:alpha val="19999"/>
            </a:srgbClr>
          </a:solidFill>
        </p:spPr>
        <p:txBody>
          <a:bodyPr wrap="square" lIns="0" tIns="0" rIns="0" bIns="0" rtlCol="0"/>
          <a:lstStyle/>
          <a:p>
            <a:endParaRPr/>
          </a:p>
        </p:txBody>
      </p:sp>
      <p:sp>
        <p:nvSpPr>
          <p:cNvPr id="7" name="object 7"/>
          <p:cNvSpPr/>
          <p:nvPr/>
        </p:nvSpPr>
        <p:spPr>
          <a:xfrm>
            <a:off x="2910600" y="618524"/>
            <a:ext cx="1413510" cy="3092450"/>
          </a:xfrm>
          <a:custGeom>
            <a:avLst/>
            <a:gdLst/>
            <a:ahLst/>
            <a:cxnLst/>
            <a:rect l="l" t="t" r="r" b="b"/>
            <a:pathLst>
              <a:path w="1413510" h="3092450">
                <a:moveTo>
                  <a:pt x="0" y="1135445"/>
                </a:moveTo>
                <a:lnTo>
                  <a:pt x="1135445" y="0"/>
                </a:lnTo>
                <a:lnTo>
                  <a:pt x="1413299" y="0"/>
                </a:lnTo>
                <a:lnTo>
                  <a:pt x="1413299" y="1956654"/>
                </a:lnTo>
                <a:lnTo>
                  <a:pt x="277854" y="3092099"/>
                </a:lnTo>
                <a:lnTo>
                  <a:pt x="0" y="3092099"/>
                </a:lnTo>
                <a:lnTo>
                  <a:pt x="0" y="1135445"/>
                </a:lnTo>
                <a:close/>
              </a:path>
            </a:pathLst>
          </a:custGeom>
          <a:ln w="19049">
            <a:solidFill>
              <a:srgbClr val="666666"/>
            </a:solidFill>
          </a:ln>
        </p:spPr>
        <p:txBody>
          <a:bodyPr wrap="square" lIns="0" tIns="0" rIns="0" bIns="0" rtlCol="0"/>
          <a:lstStyle/>
          <a:p>
            <a:endParaRPr/>
          </a:p>
        </p:txBody>
      </p:sp>
      <p:sp>
        <p:nvSpPr>
          <p:cNvPr id="8" name="object 8"/>
          <p:cNvSpPr/>
          <p:nvPr/>
        </p:nvSpPr>
        <p:spPr>
          <a:xfrm>
            <a:off x="2910600" y="618524"/>
            <a:ext cx="1413510" cy="1136015"/>
          </a:xfrm>
          <a:custGeom>
            <a:avLst/>
            <a:gdLst/>
            <a:ahLst/>
            <a:cxnLst/>
            <a:rect l="l" t="t" r="r" b="b"/>
            <a:pathLst>
              <a:path w="1413510" h="1136014">
                <a:moveTo>
                  <a:pt x="0" y="1135445"/>
                </a:moveTo>
                <a:lnTo>
                  <a:pt x="277854" y="1135445"/>
                </a:lnTo>
                <a:lnTo>
                  <a:pt x="1413299" y="0"/>
                </a:lnTo>
              </a:path>
            </a:pathLst>
          </a:custGeom>
          <a:ln w="19049">
            <a:solidFill>
              <a:srgbClr val="666666"/>
            </a:solidFill>
          </a:ln>
        </p:spPr>
        <p:txBody>
          <a:bodyPr wrap="square" lIns="0" tIns="0" rIns="0" bIns="0" rtlCol="0"/>
          <a:lstStyle/>
          <a:p>
            <a:endParaRPr/>
          </a:p>
        </p:txBody>
      </p:sp>
      <p:sp>
        <p:nvSpPr>
          <p:cNvPr id="9" name="object 9"/>
          <p:cNvSpPr/>
          <p:nvPr/>
        </p:nvSpPr>
        <p:spPr>
          <a:xfrm>
            <a:off x="3188454" y="1753970"/>
            <a:ext cx="0" cy="1957070"/>
          </a:xfrm>
          <a:custGeom>
            <a:avLst/>
            <a:gdLst/>
            <a:ahLst/>
            <a:cxnLst/>
            <a:rect l="l" t="t" r="r" b="b"/>
            <a:pathLst>
              <a:path h="1957070">
                <a:moveTo>
                  <a:pt x="0" y="0"/>
                </a:moveTo>
                <a:lnTo>
                  <a:pt x="0" y="1956654"/>
                </a:lnTo>
              </a:path>
            </a:pathLst>
          </a:custGeom>
          <a:ln w="19049">
            <a:solidFill>
              <a:srgbClr val="666666"/>
            </a:solidFill>
          </a:ln>
        </p:spPr>
        <p:txBody>
          <a:bodyPr wrap="square" lIns="0" tIns="0" rIns="0" bIns="0" rtlCol="0"/>
          <a:lstStyle/>
          <a:p>
            <a:endParaRPr/>
          </a:p>
        </p:txBody>
      </p:sp>
      <p:sp>
        <p:nvSpPr>
          <p:cNvPr id="10" name="object 10"/>
          <p:cNvSpPr/>
          <p:nvPr/>
        </p:nvSpPr>
        <p:spPr>
          <a:xfrm>
            <a:off x="3327400" y="1946549"/>
            <a:ext cx="356870" cy="1401445"/>
          </a:xfrm>
          <a:custGeom>
            <a:avLst/>
            <a:gdLst/>
            <a:ahLst/>
            <a:cxnLst/>
            <a:rect l="l" t="t" r="r" b="b"/>
            <a:pathLst>
              <a:path w="356870" h="1401445">
                <a:moveTo>
                  <a:pt x="0" y="1400999"/>
                </a:moveTo>
                <a:lnTo>
                  <a:pt x="0" y="274795"/>
                </a:lnTo>
                <a:lnTo>
                  <a:pt x="356399" y="0"/>
                </a:lnTo>
                <a:lnTo>
                  <a:pt x="356399" y="1126204"/>
                </a:lnTo>
                <a:lnTo>
                  <a:pt x="0" y="1400999"/>
                </a:lnTo>
                <a:close/>
              </a:path>
            </a:pathLst>
          </a:custGeom>
          <a:solidFill>
            <a:srgbClr val="EEEEEE"/>
          </a:solidFill>
        </p:spPr>
        <p:txBody>
          <a:bodyPr wrap="square" lIns="0" tIns="0" rIns="0" bIns="0" rtlCol="0"/>
          <a:lstStyle/>
          <a:p>
            <a:endParaRPr/>
          </a:p>
        </p:txBody>
      </p:sp>
      <p:sp>
        <p:nvSpPr>
          <p:cNvPr id="11" name="object 11"/>
          <p:cNvSpPr/>
          <p:nvPr/>
        </p:nvSpPr>
        <p:spPr>
          <a:xfrm>
            <a:off x="3327400" y="1946549"/>
            <a:ext cx="356870" cy="1401445"/>
          </a:xfrm>
          <a:custGeom>
            <a:avLst/>
            <a:gdLst/>
            <a:ahLst/>
            <a:cxnLst/>
            <a:rect l="l" t="t" r="r" b="b"/>
            <a:pathLst>
              <a:path w="356870" h="1401445">
                <a:moveTo>
                  <a:pt x="356399" y="0"/>
                </a:moveTo>
                <a:lnTo>
                  <a:pt x="0" y="274795"/>
                </a:lnTo>
                <a:lnTo>
                  <a:pt x="0" y="1400999"/>
                </a:lnTo>
                <a:lnTo>
                  <a:pt x="356399" y="1126204"/>
                </a:lnTo>
                <a:lnTo>
                  <a:pt x="356399" y="0"/>
                </a:lnTo>
                <a:close/>
              </a:path>
            </a:pathLst>
          </a:custGeom>
          <a:ln w="19049">
            <a:solidFill>
              <a:srgbClr val="666666"/>
            </a:solidFill>
          </a:ln>
        </p:spPr>
        <p:txBody>
          <a:bodyPr wrap="square" lIns="0" tIns="0" rIns="0" bIns="0" rtlCol="0"/>
          <a:lstStyle/>
          <a:p>
            <a:endParaRPr/>
          </a:p>
        </p:txBody>
      </p:sp>
      <p:sp>
        <p:nvSpPr>
          <p:cNvPr id="12" name="object 12"/>
          <p:cNvSpPr/>
          <p:nvPr/>
        </p:nvSpPr>
        <p:spPr>
          <a:xfrm>
            <a:off x="3405849" y="2176074"/>
            <a:ext cx="0" cy="1111250"/>
          </a:xfrm>
          <a:custGeom>
            <a:avLst/>
            <a:gdLst/>
            <a:ahLst/>
            <a:cxnLst/>
            <a:rect l="l" t="t" r="r" b="b"/>
            <a:pathLst>
              <a:path h="1111250">
                <a:moveTo>
                  <a:pt x="0" y="0"/>
                </a:moveTo>
                <a:lnTo>
                  <a:pt x="0" y="1111199"/>
                </a:lnTo>
              </a:path>
            </a:pathLst>
          </a:custGeom>
          <a:ln w="9524">
            <a:solidFill>
              <a:srgbClr val="666666"/>
            </a:solidFill>
          </a:ln>
        </p:spPr>
        <p:txBody>
          <a:bodyPr wrap="square" lIns="0" tIns="0" rIns="0" bIns="0" rtlCol="0"/>
          <a:lstStyle/>
          <a:p>
            <a:endParaRPr/>
          </a:p>
        </p:txBody>
      </p:sp>
      <p:sp>
        <p:nvSpPr>
          <p:cNvPr id="13" name="object 13"/>
          <p:cNvSpPr/>
          <p:nvPr/>
        </p:nvSpPr>
        <p:spPr>
          <a:xfrm>
            <a:off x="3491813" y="2099874"/>
            <a:ext cx="0" cy="1111250"/>
          </a:xfrm>
          <a:custGeom>
            <a:avLst/>
            <a:gdLst/>
            <a:ahLst/>
            <a:cxnLst/>
            <a:rect l="l" t="t" r="r" b="b"/>
            <a:pathLst>
              <a:path h="1111250">
                <a:moveTo>
                  <a:pt x="0" y="0"/>
                </a:moveTo>
                <a:lnTo>
                  <a:pt x="0" y="1111199"/>
                </a:lnTo>
              </a:path>
            </a:pathLst>
          </a:custGeom>
          <a:ln w="9524">
            <a:solidFill>
              <a:srgbClr val="666666"/>
            </a:solidFill>
          </a:ln>
        </p:spPr>
        <p:txBody>
          <a:bodyPr wrap="square" lIns="0" tIns="0" rIns="0" bIns="0" rtlCol="0"/>
          <a:lstStyle/>
          <a:p>
            <a:endParaRPr/>
          </a:p>
        </p:txBody>
      </p:sp>
      <p:sp>
        <p:nvSpPr>
          <p:cNvPr id="14" name="object 14"/>
          <p:cNvSpPr/>
          <p:nvPr/>
        </p:nvSpPr>
        <p:spPr>
          <a:xfrm>
            <a:off x="3582408" y="2039478"/>
            <a:ext cx="0" cy="1111250"/>
          </a:xfrm>
          <a:custGeom>
            <a:avLst/>
            <a:gdLst/>
            <a:ahLst/>
            <a:cxnLst/>
            <a:rect l="l" t="t" r="r" b="b"/>
            <a:pathLst>
              <a:path h="1111250">
                <a:moveTo>
                  <a:pt x="0" y="0"/>
                </a:moveTo>
                <a:lnTo>
                  <a:pt x="0" y="1111199"/>
                </a:lnTo>
              </a:path>
            </a:pathLst>
          </a:custGeom>
          <a:ln w="9524">
            <a:solidFill>
              <a:srgbClr val="666666"/>
            </a:solidFill>
          </a:ln>
        </p:spPr>
        <p:txBody>
          <a:bodyPr wrap="square" lIns="0" tIns="0" rIns="0" bIns="0" rtlCol="0"/>
          <a:lstStyle/>
          <a:p>
            <a:endParaRPr/>
          </a:p>
        </p:txBody>
      </p:sp>
      <p:sp>
        <p:nvSpPr>
          <p:cNvPr id="15" name="object 15"/>
          <p:cNvSpPr/>
          <p:nvPr/>
        </p:nvSpPr>
        <p:spPr>
          <a:xfrm>
            <a:off x="3333274" y="2179800"/>
            <a:ext cx="350520" cy="266065"/>
          </a:xfrm>
          <a:custGeom>
            <a:avLst/>
            <a:gdLst/>
            <a:ahLst/>
            <a:cxnLst/>
            <a:rect l="l" t="t" r="r" b="b"/>
            <a:pathLst>
              <a:path w="350520" h="266064">
                <a:moveTo>
                  <a:pt x="350399" y="0"/>
                </a:moveTo>
                <a:lnTo>
                  <a:pt x="0" y="265799"/>
                </a:lnTo>
              </a:path>
            </a:pathLst>
          </a:custGeom>
          <a:ln w="9524">
            <a:solidFill>
              <a:srgbClr val="666666"/>
            </a:solidFill>
          </a:ln>
        </p:spPr>
        <p:txBody>
          <a:bodyPr wrap="square" lIns="0" tIns="0" rIns="0" bIns="0" rtlCol="0"/>
          <a:lstStyle/>
          <a:p>
            <a:endParaRPr/>
          </a:p>
        </p:txBody>
      </p:sp>
      <p:sp>
        <p:nvSpPr>
          <p:cNvPr id="16" name="object 16"/>
          <p:cNvSpPr/>
          <p:nvPr/>
        </p:nvSpPr>
        <p:spPr>
          <a:xfrm>
            <a:off x="3333274" y="2408400"/>
            <a:ext cx="350520" cy="266065"/>
          </a:xfrm>
          <a:custGeom>
            <a:avLst/>
            <a:gdLst/>
            <a:ahLst/>
            <a:cxnLst/>
            <a:rect l="l" t="t" r="r" b="b"/>
            <a:pathLst>
              <a:path w="350520" h="266064">
                <a:moveTo>
                  <a:pt x="350399" y="0"/>
                </a:moveTo>
                <a:lnTo>
                  <a:pt x="0" y="265799"/>
                </a:lnTo>
              </a:path>
            </a:pathLst>
          </a:custGeom>
          <a:ln w="9524">
            <a:solidFill>
              <a:srgbClr val="666666"/>
            </a:solidFill>
          </a:ln>
        </p:spPr>
        <p:txBody>
          <a:bodyPr wrap="square" lIns="0" tIns="0" rIns="0" bIns="0" rtlCol="0"/>
          <a:lstStyle/>
          <a:p>
            <a:endParaRPr/>
          </a:p>
        </p:txBody>
      </p:sp>
      <p:sp>
        <p:nvSpPr>
          <p:cNvPr id="17" name="object 17"/>
          <p:cNvSpPr/>
          <p:nvPr/>
        </p:nvSpPr>
        <p:spPr>
          <a:xfrm>
            <a:off x="3333274" y="2637000"/>
            <a:ext cx="350520" cy="266065"/>
          </a:xfrm>
          <a:custGeom>
            <a:avLst/>
            <a:gdLst/>
            <a:ahLst/>
            <a:cxnLst/>
            <a:rect l="l" t="t" r="r" b="b"/>
            <a:pathLst>
              <a:path w="350520" h="266064">
                <a:moveTo>
                  <a:pt x="350399" y="0"/>
                </a:moveTo>
                <a:lnTo>
                  <a:pt x="0" y="265799"/>
                </a:lnTo>
              </a:path>
            </a:pathLst>
          </a:custGeom>
          <a:ln w="9524">
            <a:solidFill>
              <a:srgbClr val="666666"/>
            </a:solidFill>
          </a:ln>
        </p:spPr>
        <p:txBody>
          <a:bodyPr wrap="square" lIns="0" tIns="0" rIns="0" bIns="0" rtlCol="0"/>
          <a:lstStyle/>
          <a:p>
            <a:endParaRPr/>
          </a:p>
        </p:txBody>
      </p:sp>
      <p:sp>
        <p:nvSpPr>
          <p:cNvPr id="18" name="object 18"/>
          <p:cNvSpPr/>
          <p:nvPr/>
        </p:nvSpPr>
        <p:spPr>
          <a:xfrm>
            <a:off x="3333274" y="2865599"/>
            <a:ext cx="350520" cy="266065"/>
          </a:xfrm>
          <a:custGeom>
            <a:avLst/>
            <a:gdLst/>
            <a:ahLst/>
            <a:cxnLst/>
            <a:rect l="l" t="t" r="r" b="b"/>
            <a:pathLst>
              <a:path w="350520" h="266064">
                <a:moveTo>
                  <a:pt x="350399" y="0"/>
                </a:moveTo>
                <a:lnTo>
                  <a:pt x="0" y="265799"/>
                </a:lnTo>
              </a:path>
            </a:pathLst>
          </a:custGeom>
          <a:ln w="9524">
            <a:solidFill>
              <a:srgbClr val="666666"/>
            </a:solidFill>
          </a:ln>
        </p:spPr>
        <p:txBody>
          <a:bodyPr wrap="square" lIns="0" tIns="0" rIns="0" bIns="0" rtlCol="0"/>
          <a:lstStyle/>
          <a:p>
            <a:endParaRPr/>
          </a:p>
        </p:txBody>
      </p:sp>
      <p:sp>
        <p:nvSpPr>
          <p:cNvPr id="19" name="object 19"/>
          <p:cNvSpPr/>
          <p:nvPr/>
        </p:nvSpPr>
        <p:spPr>
          <a:xfrm>
            <a:off x="5096427" y="1878775"/>
            <a:ext cx="358140" cy="1401445"/>
          </a:xfrm>
          <a:custGeom>
            <a:avLst/>
            <a:gdLst/>
            <a:ahLst/>
            <a:cxnLst/>
            <a:rect l="l" t="t" r="r" b="b"/>
            <a:pathLst>
              <a:path w="358139" h="1401445">
                <a:moveTo>
                  <a:pt x="0" y="1400999"/>
                </a:moveTo>
                <a:lnTo>
                  <a:pt x="0" y="357872"/>
                </a:lnTo>
                <a:lnTo>
                  <a:pt x="357872" y="0"/>
                </a:lnTo>
                <a:lnTo>
                  <a:pt x="357872" y="1043127"/>
                </a:lnTo>
                <a:lnTo>
                  <a:pt x="0" y="1400999"/>
                </a:lnTo>
                <a:close/>
              </a:path>
            </a:pathLst>
          </a:custGeom>
          <a:solidFill>
            <a:srgbClr val="000000">
              <a:alpha val="19999"/>
            </a:srgbClr>
          </a:solidFill>
        </p:spPr>
        <p:txBody>
          <a:bodyPr wrap="square" lIns="0" tIns="0" rIns="0" bIns="0" rtlCol="0"/>
          <a:lstStyle/>
          <a:p>
            <a:endParaRPr/>
          </a:p>
        </p:txBody>
      </p:sp>
      <p:sp>
        <p:nvSpPr>
          <p:cNvPr id="20" name="object 20"/>
          <p:cNvSpPr/>
          <p:nvPr/>
        </p:nvSpPr>
        <p:spPr>
          <a:xfrm>
            <a:off x="4846499" y="1878775"/>
            <a:ext cx="608330" cy="358140"/>
          </a:xfrm>
          <a:custGeom>
            <a:avLst/>
            <a:gdLst/>
            <a:ahLst/>
            <a:cxnLst/>
            <a:rect l="l" t="t" r="r" b="b"/>
            <a:pathLst>
              <a:path w="608329" h="358139">
                <a:moveTo>
                  <a:pt x="249927" y="357872"/>
                </a:moveTo>
                <a:lnTo>
                  <a:pt x="0" y="357872"/>
                </a:lnTo>
                <a:lnTo>
                  <a:pt x="357872" y="0"/>
                </a:lnTo>
                <a:lnTo>
                  <a:pt x="607799" y="0"/>
                </a:lnTo>
                <a:lnTo>
                  <a:pt x="249927" y="357872"/>
                </a:lnTo>
                <a:close/>
              </a:path>
            </a:pathLst>
          </a:custGeom>
          <a:solidFill>
            <a:srgbClr val="FFFFFF">
              <a:alpha val="19999"/>
            </a:srgbClr>
          </a:solidFill>
        </p:spPr>
        <p:txBody>
          <a:bodyPr wrap="square" lIns="0" tIns="0" rIns="0" bIns="0" rtlCol="0"/>
          <a:lstStyle/>
          <a:p>
            <a:endParaRPr/>
          </a:p>
        </p:txBody>
      </p:sp>
      <p:sp>
        <p:nvSpPr>
          <p:cNvPr id="21" name="object 21"/>
          <p:cNvSpPr/>
          <p:nvPr/>
        </p:nvSpPr>
        <p:spPr>
          <a:xfrm>
            <a:off x="4846499" y="1878775"/>
            <a:ext cx="608330" cy="1401445"/>
          </a:xfrm>
          <a:custGeom>
            <a:avLst/>
            <a:gdLst/>
            <a:ahLst/>
            <a:cxnLst/>
            <a:rect l="l" t="t" r="r" b="b"/>
            <a:pathLst>
              <a:path w="608329" h="1401445">
                <a:moveTo>
                  <a:pt x="0" y="357872"/>
                </a:moveTo>
                <a:lnTo>
                  <a:pt x="357872" y="0"/>
                </a:lnTo>
                <a:lnTo>
                  <a:pt x="607799" y="0"/>
                </a:lnTo>
                <a:lnTo>
                  <a:pt x="607799" y="1043127"/>
                </a:lnTo>
                <a:lnTo>
                  <a:pt x="249927" y="1400999"/>
                </a:lnTo>
                <a:lnTo>
                  <a:pt x="0" y="1400999"/>
                </a:lnTo>
                <a:lnTo>
                  <a:pt x="0" y="357872"/>
                </a:lnTo>
                <a:close/>
              </a:path>
            </a:pathLst>
          </a:custGeom>
          <a:ln w="19049">
            <a:solidFill>
              <a:srgbClr val="666666"/>
            </a:solidFill>
          </a:ln>
        </p:spPr>
        <p:txBody>
          <a:bodyPr wrap="square" lIns="0" tIns="0" rIns="0" bIns="0" rtlCol="0"/>
          <a:lstStyle/>
          <a:p>
            <a:endParaRPr/>
          </a:p>
        </p:txBody>
      </p:sp>
      <p:sp>
        <p:nvSpPr>
          <p:cNvPr id="22" name="object 22"/>
          <p:cNvSpPr/>
          <p:nvPr/>
        </p:nvSpPr>
        <p:spPr>
          <a:xfrm>
            <a:off x="4846499" y="1878775"/>
            <a:ext cx="608330" cy="358140"/>
          </a:xfrm>
          <a:custGeom>
            <a:avLst/>
            <a:gdLst/>
            <a:ahLst/>
            <a:cxnLst/>
            <a:rect l="l" t="t" r="r" b="b"/>
            <a:pathLst>
              <a:path w="608329" h="358139">
                <a:moveTo>
                  <a:pt x="0" y="357872"/>
                </a:moveTo>
                <a:lnTo>
                  <a:pt x="249927" y="357872"/>
                </a:lnTo>
                <a:lnTo>
                  <a:pt x="607799" y="0"/>
                </a:lnTo>
              </a:path>
            </a:pathLst>
          </a:custGeom>
          <a:ln w="19049">
            <a:solidFill>
              <a:srgbClr val="666666"/>
            </a:solidFill>
          </a:ln>
        </p:spPr>
        <p:txBody>
          <a:bodyPr wrap="square" lIns="0" tIns="0" rIns="0" bIns="0" rtlCol="0"/>
          <a:lstStyle/>
          <a:p>
            <a:endParaRPr/>
          </a:p>
        </p:txBody>
      </p:sp>
      <p:sp>
        <p:nvSpPr>
          <p:cNvPr id="23" name="object 23"/>
          <p:cNvSpPr/>
          <p:nvPr/>
        </p:nvSpPr>
        <p:spPr>
          <a:xfrm>
            <a:off x="5096427" y="2236647"/>
            <a:ext cx="0" cy="1043305"/>
          </a:xfrm>
          <a:custGeom>
            <a:avLst/>
            <a:gdLst/>
            <a:ahLst/>
            <a:cxnLst/>
            <a:rect l="l" t="t" r="r" b="b"/>
            <a:pathLst>
              <a:path h="1043304">
                <a:moveTo>
                  <a:pt x="0" y="0"/>
                </a:moveTo>
                <a:lnTo>
                  <a:pt x="0" y="1043127"/>
                </a:lnTo>
              </a:path>
            </a:pathLst>
          </a:custGeom>
          <a:ln w="19049">
            <a:solidFill>
              <a:srgbClr val="666666"/>
            </a:solidFill>
          </a:ln>
        </p:spPr>
        <p:txBody>
          <a:bodyPr wrap="square" lIns="0" tIns="0" rIns="0" bIns="0" rtlCol="0"/>
          <a:lstStyle/>
          <a:p>
            <a:endParaRPr/>
          </a:p>
        </p:txBody>
      </p:sp>
      <p:sp>
        <p:nvSpPr>
          <p:cNvPr id="24" name="object 24"/>
          <p:cNvSpPr/>
          <p:nvPr/>
        </p:nvSpPr>
        <p:spPr>
          <a:xfrm>
            <a:off x="5096099" y="2737374"/>
            <a:ext cx="358775" cy="316865"/>
          </a:xfrm>
          <a:custGeom>
            <a:avLst/>
            <a:gdLst/>
            <a:ahLst/>
            <a:cxnLst/>
            <a:rect l="l" t="t" r="r" b="b"/>
            <a:pathLst>
              <a:path w="358775" h="316864">
                <a:moveTo>
                  <a:pt x="358199" y="0"/>
                </a:moveTo>
                <a:lnTo>
                  <a:pt x="0" y="316799"/>
                </a:lnTo>
              </a:path>
            </a:pathLst>
          </a:custGeom>
          <a:ln w="9524">
            <a:solidFill>
              <a:srgbClr val="666666"/>
            </a:solidFill>
          </a:ln>
        </p:spPr>
        <p:txBody>
          <a:bodyPr wrap="square" lIns="0" tIns="0" rIns="0" bIns="0" rtlCol="0"/>
          <a:lstStyle/>
          <a:p>
            <a:endParaRPr/>
          </a:p>
        </p:txBody>
      </p:sp>
      <p:sp>
        <p:nvSpPr>
          <p:cNvPr id="25" name="object 25"/>
          <p:cNvSpPr/>
          <p:nvPr/>
        </p:nvSpPr>
        <p:spPr>
          <a:xfrm>
            <a:off x="5096099" y="2484616"/>
            <a:ext cx="358775" cy="316865"/>
          </a:xfrm>
          <a:custGeom>
            <a:avLst/>
            <a:gdLst/>
            <a:ahLst/>
            <a:cxnLst/>
            <a:rect l="l" t="t" r="r" b="b"/>
            <a:pathLst>
              <a:path w="358775" h="316864">
                <a:moveTo>
                  <a:pt x="358199" y="0"/>
                </a:moveTo>
                <a:lnTo>
                  <a:pt x="0" y="316799"/>
                </a:lnTo>
              </a:path>
            </a:pathLst>
          </a:custGeom>
          <a:ln w="9524">
            <a:solidFill>
              <a:srgbClr val="666666"/>
            </a:solidFill>
          </a:ln>
        </p:spPr>
        <p:txBody>
          <a:bodyPr wrap="square" lIns="0" tIns="0" rIns="0" bIns="0" rtlCol="0"/>
          <a:lstStyle/>
          <a:p>
            <a:endParaRPr/>
          </a:p>
        </p:txBody>
      </p:sp>
      <p:sp>
        <p:nvSpPr>
          <p:cNvPr id="26" name="object 26"/>
          <p:cNvSpPr/>
          <p:nvPr/>
        </p:nvSpPr>
        <p:spPr>
          <a:xfrm>
            <a:off x="5096099" y="2203974"/>
            <a:ext cx="358775" cy="316865"/>
          </a:xfrm>
          <a:custGeom>
            <a:avLst/>
            <a:gdLst/>
            <a:ahLst/>
            <a:cxnLst/>
            <a:rect l="l" t="t" r="r" b="b"/>
            <a:pathLst>
              <a:path w="358775" h="316864">
                <a:moveTo>
                  <a:pt x="358199" y="0"/>
                </a:moveTo>
                <a:lnTo>
                  <a:pt x="0" y="316799"/>
                </a:lnTo>
              </a:path>
            </a:pathLst>
          </a:custGeom>
          <a:ln w="9524">
            <a:solidFill>
              <a:srgbClr val="666666"/>
            </a:solidFill>
          </a:ln>
        </p:spPr>
        <p:txBody>
          <a:bodyPr wrap="square" lIns="0" tIns="0" rIns="0" bIns="0" rtlCol="0"/>
          <a:lstStyle/>
          <a:p>
            <a:endParaRPr/>
          </a:p>
        </p:txBody>
      </p:sp>
      <p:sp>
        <p:nvSpPr>
          <p:cNvPr id="27" name="object 27"/>
          <p:cNvSpPr/>
          <p:nvPr/>
        </p:nvSpPr>
        <p:spPr>
          <a:xfrm>
            <a:off x="5264848" y="2087811"/>
            <a:ext cx="0" cy="1014730"/>
          </a:xfrm>
          <a:custGeom>
            <a:avLst/>
            <a:gdLst/>
            <a:ahLst/>
            <a:cxnLst/>
            <a:rect l="l" t="t" r="r" b="b"/>
            <a:pathLst>
              <a:path h="1014730">
                <a:moveTo>
                  <a:pt x="0" y="0"/>
                </a:moveTo>
                <a:lnTo>
                  <a:pt x="0" y="1014599"/>
                </a:lnTo>
              </a:path>
            </a:pathLst>
          </a:custGeom>
          <a:ln w="9524">
            <a:solidFill>
              <a:srgbClr val="666666"/>
            </a:solidFill>
          </a:ln>
        </p:spPr>
        <p:txBody>
          <a:bodyPr wrap="square" lIns="0" tIns="0" rIns="0" bIns="0" rtlCol="0"/>
          <a:lstStyle/>
          <a:p>
            <a:endParaRPr/>
          </a:p>
        </p:txBody>
      </p:sp>
      <p:sp>
        <p:nvSpPr>
          <p:cNvPr id="28" name="object 28"/>
          <p:cNvSpPr/>
          <p:nvPr/>
        </p:nvSpPr>
        <p:spPr>
          <a:xfrm>
            <a:off x="5359167" y="1993492"/>
            <a:ext cx="0" cy="1014730"/>
          </a:xfrm>
          <a:custGeom>
            <a:avLst/>
            <a:gdLst/>
            <a:ahLst/>
            <a:cxnLst/>
            <a:rect l="l" t="t" r="r" b="b"/>
            <a:pathLst>
              <a:path h="1014730">
                <a:moveTo>
                  <a:pt x="0" y="0"/>
                </a:moveTo>
                <a:lnTo>
                  <a:pt x="0" y="1014599"/>
                </a:lnTo>
              </a:path>
            </a:pathLst>
          </a:custGeom>
          <a:ln w="9524">
            <a:solidFill>
              <a:srgbClr val="666666"/>
            </a:solidFill>
          </a:ln>
        </p:spPr>
        <p:txBody>
          <a:bodyPr wrap="square" lIns="0" tIns="0" rIns="0" bIns="0" rtlCol="0"/>
          <a:lstStyle/>
          <a:p>
            <a:endParaRPr/>
          </a:p>
        </p:txBody>
      </p:sp>
      <p:sp>
        <p:nvSpPr>
          <p:cNvPr id="29" name="object 29"/>
          <p:cNvSpPr/>
          <p:nvPr/>
        </p:nvSpPr>
        <p:spPr>
          <a:xfrm>
            <a:off x="5172844" y="2182130"/>
            <a:ext cx="0" cy="1014730"/>
          </a:xfrm>
          <a:custGeom>
            <a:avLst/>
            <a:gdLst/>
            <a:ahLst/>
            <a:cxnLst/>
            <a:rect l="l" t="t" r="r" b="b"/>
            <a:pathLst>
              <a:path h="1014730">
                <a:moveTo>
                  <a:pt x="0" y="0"/>
                </a:moveTo>
                <a:lnTo>
                  <a:pt x="0" y="1014599"/>
                </a:lnTo>
              </a:path>
            </a:pathLst>
          </a:custGeom>
          <a:ln w="9524">
            <a:solidFill>
              <a:srgbClr val="666666"/>
            </a:solidFill>
          </a:ln>
        </p:spPr>
        <p:txBody>
          <a:bodyPr wrap="square" lIns="0" tIns="0" rIns="0" bIns="0" rtlCol="0"/>
          <a:lstStyle/>
          <a:p>
            <a:endParaRPr/>
          </a:p>
        </p:txBody>
      </p:sp>
      <p:sp>
        <p:nvSpPr>
          <p:cNvPr id="30" name="object 30"/>
          <p:cNvSpPr/>
          <p:nvPr/>
        </p:nvSpPr>
        <p:spPr>
          <a:xfrm>
            <a:off x="6315627" y="1878775"/>
            <a:ext cx="358140" cy="1401445"/>
          </a:xfrm>
          <a:custGeom>
            <a:avLst/>
            <a:gdLst/>
            <a:ahLst/>
            <a:cxnLst/>
            <a:rect l="l" t="t" r="r" b="b"/>
            <a:pathLst>
              <a:path w="358140" h="1401445">
                <a:moveTo>
                  <a:pt x="0" y="1400999"/>
                </a:moveTo>
                <a:lnTo>
                  <a:pt x="0" y="357872"/>
                </a:lnTo>
                <a:lnTo>
                  <a:pt x="357872" y="0"/>
                </a:lnTo>
                <a:lnTo>
                  <a:pt x="357872" y="1043127"/>
                </a:lnTo>
                <a:lnTo>
                  <a:pt x="0" y="1400999"/>
                </a:lnTo>
                <a:close/>
              </a:path>
            </a:pathLst>
          </a:custGeom>
          <a:solidFill>
            <a:srgbClr val="000000">
              <a:alpha val="19999"/>
            </a:srgbClr>
          </a:solidFill>
        </p:spPr>
        <p:txBody>
          <a:bodyPr wrap="square" lIns="0" tIns="0" rIns="0" bIns="0" rtlCol="0"/>
          <a:lstStyle/>
          <a:p>
            <a:endParaRPr/>
          </a:p>
        </p:txBody>
      </p:sp>
      <p:sp>
        <p:nvSpPr>
          <p:cNvPr id="31" name="object 31"/>
          <p:cNvSpPr/>
          <p:nvPr/>
        </p:nvSpPr>
        <p:spPr>
          <a:xfrm>
            <a:off x="6065699" y="1878775"/>
            <a:ext cx="608330" cy="358140"/>
          </a:xfrm>
          <a:custGeom>
            <a:avLst/>
            <a:gdLst/>
            <a:ahLst/>
            <a:cxnLst/>
            <a:rect l="l" t="t" r="r" b="b"/>
            <a:pathLst>
              <a:path w="608329" h="358139">
                <a:moveTo>
                  <a:pt x="249927" y="357872"/>
                </a:moveTo>
                <a:lnTo>
                  <a:pt x="0" y="357872"/>
                </a:lnTo>
                <a:lnTo>
                  <a:pt x="357872" y="0"/>
                </a:lnTo>
                <a:lnTo>
                  <a:pt x="607799" y="0"/>
                </a:lnTo>
                <a:lnTo>
                  <a:pt x="249927" y="357872"/>
                </a:lnTo>
                <a:close/>
              </a:path>
            </a:pathLst>
          </a:custGeom>
          <a:solidFill>
            <a:srgbClr val="FFFFFF">
              <a:alpha val="19999"/>
            </a:srgbClr>
          </a:solidFill>
        </p:spPr>
        <p:txBody>
          <a:bodyPr wrap="square" lIns="0" tIns="0" rIns="0" bIns="0" rtlCol="0"/>
          <a:lstStyle/>
          <a:p>
            <a:endParaRPr/>
          </a:p>
        </p:txBody>
      </p:sp>
      <p:sp>
        <p:nvSpPr>
          <p:cNvPr id="32" name="object 32"/>
          <p:cNvSpPr/>
          <p:nvPr/>
        </p:nvSpPr>
        <p:spPr>
          <a:xfrm>
            <a:off x="6065699" y="1878775"/>
            <a:ext cx="608330" cy="1401445"/>
          </a:xfrm>
          <a:custGeom>
            <a:avLst/>
            <a:gdLst/>
            <a:ahLst/>
            <a:cxnLst/>
            <a:rect l="l" t="t" r="r" b="b"/>
            <a:pathLst>
              <a:path w="608329" h="1401445">
                <a:moveTo>
                  <a:pt x="0" y="357872"/>
                </a:moveTo>
                <a:lnTo>
                  <a:pt x="357872" y="0"/>
                </a:lnTo>
                <a:lnTo>
                  <a:pt x="607799" y="0"/>
                </a:lnTo>
                <a:lnTo>
                  <a:pt x="607799" y="1043127"/>
                </a:lnTo>
                <a:lnTo>
                  <a:pt x="249927" y="1400999"/>
                </a:lnTo>
                <a:lnTo>
                  <a:pt x="0" y="1400999"/>
                </a:lnTo>
                <a:lnTo>
                  <a:pt x="0" y="357872"/>
                </a:lnTo>
                <a:close/>
              </a:path>
            </a:pathLst>
          </a:custGeom>
          <a:ln w="19049">
            <a:solidFill>
              <a:srgbClr val="666666"/>
            </a:solidFill>
          </a:ln>
        </p:spPr>
        <p:txBody>
          <a:bodyPr wrap="square" lIns="0" tIns="0" rIns="0" bIns="0" rtlCol="0"/>
          <a:lstStyle/>
          <a:p>
            <a:endParaRPr/>
          </a:p>
        </p:txBody>
      </p:sp>
      <p:sp>
        <p:nvSpPr>
          <p:cNvPr id="33" name="object 33"/>
          <p:cNvSpPr/>
          <p:nvPr/>
        </p:nvSpPr>
        <p:spPr>
          <a:xfrm>
            <a:off x="6065699" y="1878775"/>
            <a:ext cx="608330" cy="358140"/>
          </a:xfrm>
          <a:custGeom>
            <a:avLst/>
            <a:gdLst/>
            <a:ahLst/>
            <a:cxnLst/>
            <a:rect l="l" t="t" r="r" b="b"/>
            <a:pathLst>
              <a:path w="608329" h="358139">
                <a:moveTo>
                  <a:pt x="0" y="357872"/>
                </a:moveTo>
                <a:lnTo>
                  <a:pt x="249927" y="357872"/>
                </a:lnTo>
                <a:lnTo>
                  <a:pt x="607799" y="0"/>
                </a:lnTo>
              </a:path>
            </a:pathLst>
          </a:custGeom>
          <a:ln w="19049">
            <a:solidFill>
              <a:srgbClr val="666666"/>
            </a:solidFill>
          </a:ln>
        </p:spPr>
        <p:txBody>
          <a:bodyPr wrap="square" lIns="0" tIns="0" rIns="0" bIns="0" rtlCol="0"/>
          <a:lstStyle/>
          <a:p>
            <a:endParaRPr/>
          </a:p>
        </p:txBody>
      </p:sp>
      <p:sp>
        <p:nvSpPr>
          <p:cNvPr id="34" name="object 34"/>
          <p:cNvSpPr/>
          <p:nvPr/>
        </p:nvSpPr>
        <p:spPr>
          <a:xfrm>
            <a:off x="6315627" y="2236647"/>
            <a:ext cx="0" cy="1043305"/>
          </a:xfrm>
          <a:custGeom>
            <a:avLst/>
            <a:gdLst/>
            <a:ahLst/>
            <a:cxnLst/>
            <a:rect l="l" t="t" r="r" b="b"/>
            <a:pathLst>
              <a:path h="1043304">
                <a:moveTo>
                  <a:pt x="0" y="0"/>
                </a:moveTo>
                <a:lnTo>
                  <a:pt x="0" y="1043127"/>
                </a:lnTo>
              </a:path>
            </a:pathLst>
          </a:custGeom>
          <a:ln w="19049">
            <a:solidFill>
              <a:srgbClr val="666666"/>
            </a:solidFill>
          </a:ln>
        </p:spPr>
        <p:txBody>
          <a:bodyPr wrap="square" lIns="0" tIns="0" rIns="0" bIns="0" rtlCol="0"/>
          <a:lstStyle/>
          <a:p>
            <a:endParaRPr/>
          </a:p>
        </p:txBody>
      </p:sp>
      <p:sp>
        <p:nvSpPr>
          <p:cNvPr id="35" name="object 35"/>
          <p:cNvSpPr/>
          <p:nvPr/>
        </p:nvSpPr>
        <p:spPr>
          <a:xfrm>
            <a:off x="6315299" y="2737374"/>
            <a:ext cx="358775" cy="316865"/>
          </a:xfrm>
          <a:custGeom>
            <a:avLst/>
            <a:gdLst/>
            <a:ahLst/>
            <a:cxnLst/>
            <a:rect l="l" t="t" r="r" b="b"/>
            <a:pathLst>
              <a:path w="358775" h="316864">
                <a:moveTo>
                  <a:pt x="358199" y="0"/>
                </a:moveTo>
                <a:lnTo>
                  <a:pt x="0" y="316799"/>
                </a:lnTo>
              </a:path>
            </a:pathLst>
          </a:custGeom>
          <a:ln w="9524">
            <a:solidFill>
              <a:srgbClr val="666666"/>
            </a:solidFill>
          </a:ln>
        </p:spPr>
        <p:txBody>
          <a:bodyPr wrap="square" lIns="0" tIns="0" rIns="0" bIns="0" rtlCol="0"/>
          <a:lstStyle/>
          <a:p>
            <a:endParaRPr/>
          </a:p>
        </p:txBody>
      </p:sp>
      <p:sp>
        <p:nvSpPr>
          <p:cNvPr id="36" name="object 36"/>
          <p:cNvSpPr/>
          <p:nvPr/>
        </p:nvSpPr>
        <p:spPr>
          <a:xfrm>
            <a:off x="6315299" y="2484616"/>
            <a:ext cx="358775" cy="316865"/>
          </a:xfrm>
          <a:custGeom>
            <a:avLst/>
            <a:gdLst/>
            <a:ahLst/>
            <a:cxnLst/>
            <a:rect l="l" t="t" r="r" b="b"/>
            <a:pathLst>
              <a:path w="358775" h="316864">
                <a:moveTo>
                  <a:pt x="358199" y="0"/>
                </a:moveTo>
                <a:lnTo>
                  <a:pt x="0" y="316799"/>
                </a:lnTo>
              </a:path>
            </a:pathLst>
          </a:custGeom>
          <a:ln w="9524">
            <a:solidFill>
              <a:srgbClr val="666666"/>
            </a:solidFill>
          </a:ln>
        </p:spPr>
        <p:txBody>
          <a:bodyPr wrap="square" lIns="0" tIns="0" rIns="0" bIns="0" rtlCol="0"/>
          <a:lstStyle/>
          <a:p>
            <a:endParaRPr/>
          </a:p>
        </p:txBody>
      </p:sp>
      <p:sp>
        <p:nvSpPr>
          <p:cNvPr id="37" name="object 37"/>
          <p:cNvSpPr/>
          <p:nvPr/>
        </p:nvSpPr>
        <p:spPr>
          <a:xfrm>
            <a:off x="6315299" y="2203974"/>
            <a:ext cx="358775" cy="316865"/>
          </a:xfrm>
          <a:custGeom>
            <a:avLst/>
            <a:gdLst/>
            <a:ahLst/>
            <a:cxnLst/>
            <a:rect l="l" t="t" r="r" b="b"/>
            <a:pathLst>
              <a:path w="358775" h="316864">
                <a:moveTo>
                  <a:pt x="358199" y="0"/>
                </a:moveTo>
                <a:lnTo>
                  <a:pt x="0" y="316799"/>
                </a:lnTo>
              </a:path>
            </a:pathLst>
          </a:custGeom>
          <a:ln w="9524">
            <a:solidFill>
              <a:srgbClr val="666666"/>
            </a:solidFill>
          </a:ln>
        </p:spPr>
        <p:txBody>
          <a:bodyPr wrap="square" lIns="0" tIns="0" rIns="0" bIns="0" rtlCol="0"/>
          <a:lstStyle/>
          <a:p>
            <a:endParaRPr/>
          </a:p>
        </p:txBody>
      </p:sp>
      <p:sp>
        <p:nvSpPr>
          <p:cNvPr id="38" name="object 38"/>
          <p:cNvSpPr/>
          <p:nvPr/>
        </p:nvSpPr>
        <p:spPr>
          <a:xfrm>
            <a:off x="6484048" y="2087811"/>
            <a:ext cx="0" cy="1014730"/>
          </a:xfrm>
          <a:custGeom>
            <a:avLst/>
            <a:gdLst/>
            <a:ahLst/>
            <a:cxnLst/>
            <a:rect l="l" t="t" r="r" b="b"/>
            <a:pathLst>
              <a:path h="1014730">
                <a:moveTo>
                  <a:pt x="0" y="0"/>
                </a:moveTo>
                <a:lnTo>
                  <a:pt x="0" y="1014599"/>
                </a:lnTo>
              </a:path>
            </a:pathLst>
          </a:custGeom>
          <a:ln w="9524">
            <a:solidFill>
              <a:srgbClr val="666666"/>
            </a:solidFill>
          </a:ln>
        </p:spPr>
        <p:txBody>
          <a:bodyPr wrap="square" lIns="0" tIns="0" rIns="0" bIns="0" rtlCol="0"/>
          <a:lstStyle/>
          <a:p>
            <a:endParaRPr/>
          </a:p>
        </p:txBody>
      </p:sp>
      <p:sp>
        <p:nvSpPr>
          <p:cNvPr id="39" name="object 39"/>
          <p:cNvSpPr/>
          <p:nvPr/>
        </p:nvSpPr>
        <p:spPr>
          <a:xfrm>
            <a:off x="6578367" y="1993492"/>
            <a:ext cx="0" cy="1014730"/>
          </a:xfrm>
          <a:custGeom>
            <a:avLst/>
            <a:gdLst/>
            <a:ahLst/>
            <a:cxnLst/>
            <a:rect l="l" t="t" r="r" b="b"/>
            <a:pathLst>
              <a:path h="1014730">
                <a:moveTo>
                  <a:pt x="0" y="0"/>
                </a:moveTo>
                <a:lnTo>
                  <a:pt x="0" y="1014599"/>
                </a:lnTo>
              </a:path>
            </a:pathLst>
          </a:custGeom>
          <a:ln w="9524">
            <a:solidFill>
              <a:srgbClr val="666666"/>
            </a:solidFill>
          </a:ln>
        </p:spPr>
        <p:txBody>
          <a:bodyPr wrap="square" lIns="0" tIns="0" rIns="0" bIns="0" rtlCol="0"/>
          <a:lstStyle/>
          <a:p>
            <a:endParaRPr/>
          </a:p>
        </p:txBody>
      </p:sp>
      <p:sp>
        <p:nvSpPr>
          <p:cNvPr id="40" name="object 40"/>
          <p:cNvSpPr/>
          <p:nvPr/>
        </p:nvSpPr>
        <p:spPr>
          <a:xfrm>
            <a:off x="6392044" y="2182130"/>
            <a:ext cx="0" cy="1014730"/>
          </a:xfrm>
          <a:custGeom>
            <a:avLst/>
            <a:gdLst/>
            <a:ahLst/>
            <a:cxnLst/>
            <a:rect l="l" t="t" r="r" b="b"/>
            <a:pathLst>
              <a:path h="1014730">
                <a:moveTo>
                  <a:pt x="0" y="0"/>
                </a:moveTo>
                <a:lnTo>
                  <a:pt x="0" y="1014599"/>
                </a:lnTo>
              </a:path>
            </a:pathLst>
          </a:custGeom>
          <a:ln w="9524">
            <a:solidFill>
              <a:srgbClr val="666666"/>
            </a:solidFill>
          </a:ln>
        </p:spPr>
        <p:txBody>
          <a:bodyPr wrap="square" lIns="0" tIns="0" rIns="0" bIns="0" rtlCol="0"/>
          <a:lstStyle/>
          <a:p>
            <a:endParaRPr/>
          </a:p>
        </p:txBody>
      </p:sp>
      <p:sp>
        <p:nvSpPr>
          <p:cNvPr id="41" name="object 41"/>
          <p:cNvSpPr/>
          <p:nvPr/>
        </p:nvSpPr>
        <p:spPr>
          <a:xfrm>
            <a:off x="5139725" y="1139579"/>
            <a:ext cx="357505" cy="912494"/>
          </a:xfrm>
          <a:custGeom>
            <a:avLst/>
            <a:gdLst/>
            <a:ahLst/>
            <a:cxnLst/>
            <a:rect l="l" t="t" r="r" b="b"/>
            <a:pathLst>
              <a:path w="357504" h="912494">
                <a:moveTo>
                  <a:pt x="0" y="911970"/>
                </a:moveTo>
                <a:lnTo>
                  <a:pt x="0" y="0"/>
                </a:lnTo>
                <a:lnTo>
                  <a:pt x="357494" y="0"/>
                </a:lnTo>
              </a:path>
            </a:pathLst>
          </a:custGeom>
          <a:ln w="28574">
            <a:solidFill>
              <a:srgbClr val="666666"/>
            </a:solidFill>
          </a:ln>
        </p:spPr>
        <p:txBody>
          <a:bodyPr wrap="square" lIns="0" tIns="0" rIns="0" bIns="0" rtlCol="0"/>
          <a:lstStyle/>
          <a:p>
            <a:endParaRPr/>
          </a:p>
        </p:txBody>
      </p:sp>
      <p:sp>
        <p:nvSpPr>
          <p:cNvPr id="42" name="object 42"/>
          <p:cNvSpPr/>
          <p:nvPr/>
        </p:nvSpPr>
        <p:spPr>
          <a:xfrm>
            <a:off x="5481850" y="1078105"/>
            <a:ext cx="159298" cy="122946"/>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3" name="object 43"/>
          <p:cNvSpPr/>
          <p:nvPr/>
        </p:nvSpPr>
        <p:spPr>
          <a:xfrm>
            <a:off x="3715549" y="2799450"/>
            <a:ext cx="985519" cy="0"/>
          </a:xfrm>
          <a:custGeom>
            <a:avLst/>
            <a:gdLst/>
            <a:ahLst/>
            <a:cxnLst/>
            <a:rect l="l" t="t" r="r" b="b"/>
            <a:pathLst>
              <a:path w="985520">
                <a:moveTo>
                  <a:pt x="0" y="0"/>
                </a:moveTo>
                <a:lnTo>
                  <a:pt x="984899" y="0"/>
                </a:lnTo>
              </a:path>
            </a:pathLst>
          </a:custGeom>
          <a:ln w="19049">
            <a:solidFill>
              <a:srgbClr val="666666"/>
            </a:solidFill>
          </a:ln>
        </p:spPr>
        <p:txBody>
          <a:bodyPr wrap="square" lIns="0" tIns="0" rIns="0" bIns="0" rtlCol="0"/>
          <a:lstStyle/>
          <a:p>
            <a:endParaRPr/>
          </a:p>
        </p:txBody>
      </p:sp>
      <p:sp>
        <p:nvSpPr>
          <p:cNvPr id="44" name="object 44"/>
          <p:cNvSpPr/>
          <p:nvPr/>
        </p:nvSpPr>
        <p:spPr>
          <a:xfrm>
            <a:off x="4690924" y="2758459"/>
            <a:ext cx="105500" cy="81980"/>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5" name="object 45"/>
          <p:cNvSpPr txBox="1"/>
          <p:nvPr/>
        </p:nvSpPr>
        <p:spPr>
          <a:xfrm>
            <a:off x="3948650" y="2977960"/>
            <a:ext cx="74612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RoI</a:t>
            </a:r>
            <a:r>
              <a:rPr sz="1400" spc="-80" dirty="0">
                <a:latin typeface="Arial"/>
                <a:cs typeface="Arial"/>
              </a:rPr>
              <a:t> </a:t>
            </a:r>
            <a:r>
              <a:rPr sz="1400" spc="-5" dirty="0">
                <a:latin typeface="Arial"/>
                <a:cs typeface="Arial"/>
              </a:rPr>
              <a:t>Align</a:t>
            </a:r>
            <a:endParaRPr sz="1400">
              <a:latin typeface="Arial"/>
              <a:cs typeface="Arial"/>
            </a:endParaRPr>
          </a:p>
        </p:txBody>
      </p:sp>
      <p:sp>
        <p:nvSpPr>
          <p:cNvPr id="46" name="object 46"/>
          <p:cNvSpPr/>
          <p:nvPr/>
        </p:nvSpPr>
        <p:spPr>
          <a:xfrm>
            <a:off x="5502072" y="2647050"/>
            <a:ext cx="398145" cy="0"/>
          </a:xfrm>
          <a:custGeom>
            <a:avLst/>
            <a:gdLst/>
            <a:ahLst/>
            <a:cxnLst/>
            <a:rect l="l" t="t" r="r" b="b"/>
            <a:pathLst>
              <a:path w="398145">
                <a:moveTo>
                  <a:pt x="0" y="0"/>
                </a:moveTo>
                <a:lnTo>
                  <a:pt x="398099" y="0"/>
                </a:lnTo>
              </a:path>
            </a:pathLst>
          </a:custGeom>
          <a:ln w="19049">
            <a:solidFill>
              <a:srgbClr val="666666"/>
            </a:solidFill>
          </a:ln>
        </p:spPr>
        <p:txBody>
          <a:bodyPr wrap="square" lIns="0" tIns="0" rIns="0" bIns="0" rtlCol="0"/>
          <a:lstStyle/>
          <a:p>
            <a:endParaRPr/>
          </a:p>
        </p:txBody>
      </p:sp>
      <p:sp>
        <p:nvSpPr>
          <p:cNvPr id="47" name="object 47"/>
          <p:cNvSpPr/>
          <p:nvPr/>
        </p:nvSpPr>
        <p:spPr>
          <a:xfrm>
            <a:off x="5890647" y="2606059"/>
            <a:ext cx="105500" cy="81980"/>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8" name="object 48"/>
          <p:cNvSpPr txBox="1"/>
          <p:nvPr/>
        </p:nvSpPr>
        <p:spPr>
          <a:xfrm>
            <a:off x="5513200" y="2866588"/>
            <a:ext cx="44069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Conv</a:t>
            </a:r>
            <a:endParaRPr sz="1400">
              <a:latin typeface="Arial"/>
              <a:cs typeface="Arial"/>
            </a:endParaRPr>
          </a:p>
        </p:txBody>
      </p:sp>
      <p:sp>
        <p:nvSpPr>
          <p:cNvPr id="49" name="object 49"/>
          <p:cNvSpPr txBox="1"/>
          <p:nvPr/>
        </p:nvSpPr>
        <p:spPr>
          <a:xfrm>
            <a:off x="5792549" y="923513"/>
            <a:ext cx="2672080" cy="448309"/>
          </a:xfrm>
          <a:prstGeom prst="rect">
            <a:avLst/>
          </a:prstGeom>
        </p:spPr>
        <p:txBody>
          <a:bodyPr vert="horz" wrap="square" lIns="0" tIns="12700" rIns="0" bIns="0" rtlCol="0">
            <a:spAutoFit/>
          </a:bodyPr>
          <a:lstStyle/>
          <a:p>
            <a:pPr marL="12700">
              <a:lnSpc>
                <a:spcPts val="1664"/>
              </a:lnSpc>
              <a:spcBef>
                <a:spcPts val="100"/>
              </a:spcBef>
            </a:pPr>
            <a:r>
              <a:rPr sz="1400" spc="-5" dirty="0">
                <a:latin typeface="Arial"/>
                <a:cs typeface="Arial"/>
              </a:rPr>
              <a:t>Classification Scores:</a:t>
            </a:r>
            <a:r>
              <a:rPr sz="1400" spc="-15" dirty="0">
                <a:latin typeface="Arial"/>
                <a:cs typeface="Arial"/>
              </a:rPr>
              <a:t> </a:t>
            </a:r>
            <a:r>
              <a:rPr sz="1400" dirty="0">
                <a:latin typeface="Arial"/>
                <a:cs typeface="Arial"/>
              </a:rPr>
              <a:t>C</a:t>
            </a:r>
            <a:endParaRPr sz="1400">
              <a:latin typeface="Arial"/>
              <a:cs typeface="Arial"/>
            </a:endParaRPr>
          </a:p>
          <a:p>
            <a:pPr marL="12700">
              <a:lnSpc>
                <a:spcPts val="1664"/>
              </a:lnSpc>
            </a:pPr>
            <a:r>
              <a:rPr sz="1400" spc="-5" dirty="0">
                <a:latin typeface="Arial"/>
                <a:cs typeface="Arial"/>
              </a:rPr>
              <a:t>Box </a:t>
            </a:r>
            <a:r>
              <a:rPr sz="1400" dirty="0">
                <a:latin typeface="Arial"/>
                <a:cs typeface="Arial"/>
              </a:rPr>
              <a:t>coordinates (per class): 4 *</a:t>
            </a:r>
            <a:r>
              <a:rPr sz="1400" spc="-114" dirty="0">
                <a:latin typeface="Arial"/>
                <a:cs typeface="Arial"/>
              </a:rPr>
              <a:t> </a:t>
            </a:r>
            <a:r>
              <a:rPr sz="1400" dirty="0">
                <a:latin typeface="Arial"/>
                <a:cs typeface="Arial"/>
              </a:rPr>
              <a:t>C</a:t>
            </a:r>
            <a:endParaRPr sz="1400">
              <a:latin typeface="Arial"/>
              <a:cs typeface="Arial"/>
            </a:endParaRPr>
          </a:p>
        </p:txBody>
      </p:sp>
      <p:graphicFrame>
        <p:nvGraphicFramePr>
          <p:cNvPr id="50" name="object 50"/>
          <p:cNvGraphicFramePr>
            <a:graphicFrameLocks noGrp="1"/>
          </p:cNvGraphicFramePr>
          <p:nvPr/>
        </p:nvGraphicFramePr>
        <p:xfrm>
          <a:off x="7356337" y="1797812"/>
          <a:ext cx="1531619" cy="1569596"/>
        </p:xfrm>
        <a:graphic>
          <a:graphicData uri="http://schemas.openxmlformats.org/drawingml/2006/table">
            <a:tbl>
              <a:tblPr firstRow="1" bandRow="1">
                <a:tableStyleId>{2D5ABB26-0587-4C30-8999-92F81FD0307C}</a:tableStyleId>
              </a:tblPr>
              <a:tblGrid>
                <a:gridCol w="382905">
                  <a:extLst>
                    <a:ext uri="{9D8B030D-6E8A-4147-A177-3AD203B41FA5}">
                      <a16:colId xmlns:a16="http://schemas.microsoft.com/office/drawing/2014/main" val="20000"/>
                    </a:ext>
                  </a:extLst>
                </a:gridCol>
                <a:gridCol w="382905">
                  <a:extLst>
                    <a:ext uri="{9D8B030D-6E8A-4147-A177-3AD203B41FA5}">
                      <a16:colId xmlns:a16="http://schemas.microsoft.com/office/drawing/2014/main" val="20001"/>
                    </a:ext>
                  </a:extLst>
                </a:gridCol>
                <a:gridCol w="382904">
                  <a:extLst>
                    <a:ext uri="{9D8B030D-6E8A-4147-A177-3AD203B41FA5}">
                      <a16:colId xmlns:a16="http://schemas.microsoft.com/office/drawing/2014/main" val="20002"/>
                    </a:ext>
                  </a:extLst>
                </a:gridCol>
                <a:gridCol w="382905">
                  <a:extLst>
                    <a:ext uri="{9D8B030D-6E8A-4147-A177-3AD203B41FA5}">
                      <a16:colId xmlns:a16="http://schemas.microsoft.com/office/drawing/2014/main" val="20003"/>
                    </a:ext>
                  </a:extLst>
                </a:gridCol>
              </a:tblGrid>
              <a:tr h="392399">
                <a:tc>
                  <a:txBody>
                    <a:bodyPr/>
                    <a:lstStyle/>
                    <a:p>
                      <a:pPr>
                        <a:lnSpc>
                          <a:spcPct val="100000"/>
                        </a:lnSpc>
                      </a:pPr>
                      <a:endParaRPr sz="1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D9EAD3"/>
                    </a:solidFill>
                  </a:tcPr>
                </a:tc>
                <a:tc>
                  <a:txBody>
                    <a:bodyPr/>
                    <a:lstStyle/>
                    <a:p>
                      <a:pPr>
                        <a:lnSpc>
                          <a:spcPct val="100000"/>
                        </a:lnSpc>
                      </a:pPr>
                      <a:endParaRPr sz="1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D9EAD3"/>
                    </a:solidFill>
                  </a:tcPr>
                </a:tc>
                <a:tc>
                  <a:txBody>
                    <a:bodyPr/>
                    <a:lstStyle/>
                    <a:p>
                      <a:pPr>
                        <a:lnSpc>
                          <a:spcPct val="100000"/>
                        </a:lnSpc>
                      </a:pPr>
                      <a:endParaRPr sz="1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392399">
                <a:tc>
                  <a:txBody>
                    <a:bodyPr/>
                    <a:lstStyle/>
                    <a:p>
                      <a:pPr>
                        <a:lnSpc>
                          <a:spcPct val="100000"/>
                        </a:lnSpc>
                      </a:pPr>
                      <a:endParaRPr sz="1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D9EAD3"/>
                    </a:solidFill>
                  </a:tcPr>
                </a:tc>
                <a:tc>
                  <a:txBody>
                    <a:bodyPr/>
                    <a:lstStyle/>
                    <a:p>
                      <a:pPr>
                        <a:lnSpc>
                          <a:spcPct val="100000"/>
                        </a:lnSpc>
                      </a:pPr>
                      <a:endParaRPr sz="1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D9EAD3"/>
                    </a:solidFill>
                  </a:tcPr>
                </a:tc>
                <a:tc>
                  <a:txBody>
                    <a:bodyPr/>
                    <a:lstStyle/>
                    <a:p>
                      <a:pPr>
                        <a:lnSpc>
                          <a:spcPct val="100000"/>
                        </a:lnSpc>
                      </a:pPr>
                      <a:endParaRPr sz="1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392399">
                <a:tc>
                  <a:txBody>
                    <a:bodyPr/>
                    <a:lstStyle/>
                    <a:p>
                      <a:pPr>
                        <a:lnSpc>
                          <a:spcPct val="100000"/>
                        </a:lnSpc>
                      </a:pPr>
                      <a:endParaRPr sz="1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D9EAD3"/>
                    </a:solidFill>
                  </a:tcPr>
                </a:tc>
                <a:tc>
                  <a:txBody>
                    <a:bodyPr/>
                    <a:lstStyle/>
                    <a:p>
                      <a:pPr>
                        <a:lnSpc>
                          <a:spcPct val="100000"/>
                        </a:lnSpc>
                      </a:pPr>
                      <a:endParaRPr sz="1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D9EAD3"/>
                    </a:solidFill>
                  </a:tcPr>
                </a:tc>
                <a:tc>
                  <a:txBody>
                    <a:bodyPr/>
                    <a:lstStyle/>
                    <a:p>
                      <a:pPr>
                        <a:lnSpc>
                          <a:spcPct val="100000"/>
                        </a:lnSpc>
                      </a:pPr>
                      <a:endParaRPr sz="1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392399">
                <a:tc>
                  <a:txBody>
                    <a:bodyPr/>
                    <a:lstStyle/>
                    <a:p>
                      <a:pPr>
                        <a:lnSpc>
                          <a:spcPct val="100000"/>
                        </a:lnSpc>
                      </a:pPr>
                      <a:endParaRPr sz="1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D9EAD3"/>
                    </a:solidFill>
                  </a:tcPr>
                </a:tc>
                <a:tc>
                  <a:txBody>
                    <a:bodyPr/>
                    <a:lstStyle/>
                    <a:p>
                      <a:pPr>
                        <a:lnSpc>
                          <a:spcPct val="100000"/>
                        </a:lnSpc>
                      </a:pPr>
                      <a:endParaRPr sz="1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D9EAD3"/>
                    </a:solidFill>
                  </a:tcPr>
                </a:tc>
                <a:tc>
                  <a:txBody>
                    <a:bodyPr/>
                    <a:lstStyle/>
                    <a:p>
                      <a:pPr>
                        <a:lnSpc>
                          <a:spcPct val="100000"/>
                        </a:lnSpc>
                      </a:pPr>
                      <a:endParaRPr sz="1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bl>
          </a:graphicData>
        </a:graphic>
      </p:graphicFrame>
      <p:sp>
        <p:nvSpPr>
          <p:cNvPr id="51" name="object 51"/>
          <p:cNvSpPr/>
          <p:nvPr/>
        </p:nvSpPr>
        <p:spPr>
          <a:xfrm>
            <a:off x="2039149" y="2647050"/>
            <a:ext cx="629920" cy="0"/>
          </a:xfrm>
          <a:custGeom>
            <a:avLst/>
            <a:gdLst/>
            <a:ahLst/>
            <a:cxnLst/>
            <a:rect l="l" t="t" r="r" b="b"/>
            <a:pathLst>
              <a:path w="629919">
                <a:moveTo>
                  <a:pt x="0" y="0"/>
                </a:moveTo>
                <a:lnTo>
                  <a:pt x="629699" y="0"/>
                </a:lnTo>
              </a:path>
            </a:pathLst>
          </a:custGeom>
          <a:ln w="19049">
            <a:solidFill>
              <a:srgbClr val="666666"/>
            </a:solidFill>
          </a:ln>
        </p:spPr>
        <p:txBody>
          <a:bodyPr wrap="square" lIns="0" tIns="0" rIns="0" bIns="0" rtlCol="0"/>
          <a:lstStyle/>
          <a:p>
            <a:endParaRPr/>
          </a:p>
        </p:txBody>
      </p:sp>
      <p:sp>
        <p:nvSpPr>
          <p:cNvPr id="52" name="object 52"/>
          <p:cNvSpPr/>
          <p:nvPr/>
        </p:nvSpPr>
        <p:spPr>
          <a:xfrm>
            <a:off x="2659325" y="2606059"/>
            <a:ext cx="105500" cy="81980"/>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53" name="object 53"/>
          <p:cNvSpPr txBox="1"/>
          <p:nvPr/>
        </p:nvSpPr>
        <p:spPr>
          <a:xfrm>
            <a:off x="2143675" y="2803288"/>
            <a:ext cx="41084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CNN</a:t>
            </a:r>
            <a:endParaRPr sz="1400">
              <a:latin typeface="Arial"/>
              <a:cs typeface="Arial"/>
            </a:endParaRPr>
          </a:p>
        </p:txBody>
      </p:sp>
      <p:sp>
        <p:nvSpPr>
          <p:cNvPr id="54" name="object 54"/>
          <p:cNvSpPr/>
          <p:nvPr/>
        </p:nvSpPr>
        <p:spPr>
          <a:xfrm>
            <a:off x="474543" y="2201911"/>
            <a:ext cx="608330" cy="1014730"/>
          </a:xfrm>
          <a:custGeom>
            <a:avLst/>
            <a:gdLst/>
            <a:ahLst/>
            <a:cxnLst/>
            <a:rect l="l" t="t" r="r" b="b"/>
            <a:pathLst>
              <a:path w="608330" h="1014730">
                <a:moveTo>
                  <a:pt x="0" y="0"/>
                </a:moveTo>
                <a:lnTo>
                  <a:pt x="607800" y="0"/>
                </a:lnTo>
                <a:lnTo>
                  <a:pt x="607800" y="1014599"/>
                </a:lnTo>
                <a:lnTo>
                  <a:pt x="0" y="1014599"/>
                </a:lnTo>
                <a:lnTo>
                  <a:pt x="0" y="0"/>
                </a:lnTo>
                <a:close/>
              </a:path>
            </a:pathLst>
          </a:custGeom>
          <a:ln w="28574">
            <a:solidFill>
              <a:srgbClr val="B6D7A8"/>
            </a:solidFill>
          </a:ln>
        </p:spPr>
        <p:txBody>
          <a:bodyPr wrap="square" lIns="0" tIns="0" rIns="0" bIns="0" rtlCol="0"/>
          <a:lstStyle/>
          <a:p>
            <a:endParaRPr/>
          </a:p>
        </p:txBody>
      </p:sp>
      <p:sp>
        <p:nvSpPr>
          <p:cNvPr id="55" name="object 55"/>
          <p:cNvSpPr/>
          <p:nvPr/>
        </p:nvSpPr>
        <p:spPr>
          <a:xfrm>
            <a:off x="1312750" y="2258324"/>
            <a:ext cx="415925" cy="729615"/>
          </a:xfrm>
          <a:custGeom>
            <a:avLst/>
            <a:gdLst/>
            <a:ahLst/>
            <a:cxnLst/>
            <a:rect l="l" t="t" r="r" b="b"/>
            <a:pathLst>
              <a:path w="415925" h="729614">
                <a:moveTo>
                  <a:pt x="0" y="0"/>
                </a:moveTo>
                <a:lnTo>
                  <a:pt x="415499" y="0"/>
                </a:lnTo>
                <a:lnTo>
                  <a:pt x="415499" y="729599"/>
                </a:lnTo>
                <a:lnTo>
                  <a:pt x="0" y="729599"/>
                </a:lnTo>
                <a:lnTo>
                  <a:pt x="0" y="0"/>
                </a:lnTo>
                <a:close/>
              </a:path>
            </a:pathLst>
          </a:custGeom>
          <a:ln w="28574">
            <a:solidFill>
              <a:srgbClr val="B6D7A8"/>
            </a:solidFill>
          </a:ln>
        </p:spPr>
        <p:txBody>
          <a:bodyPr wrap="square" lIns="0" tIns="0" rIns="0" bIns="0" rtlCol="0"/>
          <a:lstStyle/>
          <a:p>
            <a:endParaRPr/>
          </a:p>
        </p:txBody>
      </p:sp>
      <p:sp>
        <p:nvSpPr>
          <p:cNvPr id="56" name="object 56"/>
          <p:cNvSpPr/>
          <p:nvPr/>
        </p:nvSpPr>
        <p:spPr>
          <a:xfrm>
            <a:off x="593024" y="1640348"/>
            <a:ext cx="859790" cy="483870"/>
          </a:xfrm>
          <a:custGeom>
            <a:avLst/>
            <a:gdLst/>
            <a:ahLst/>
            <a:cxnLst/>
            <a:rect l="l" t="t" r="r" b="b"/>
            <a:pathLst>
              <a:path w="859790" h="483869">
                <a:moveTo>
                  <a:pt x="0" y="0"/>
                </a:moveTo>
                <a:lnTo>
                  <a:pt x="859499" y="0"/>
                </a:lnTo>
                <a:lnTo>
                  <a:pt x="859499" y="483299"/>
                </a:lnTo>
                <a:lnTo>
                  <a:pt x="0" y="483299"/>
                </a:lnTo>
                <a:lnTo>
                  <a:pt x="0" y="0"/>
                </a:lnTo>
                <a:close/>
              </a:path>
            </a:pathLst>
          </a:custGeom>
          <a:ln w="28574">
            <a:solidFill>
              <a:srgbClr val="B6D7A8"/>
            </a:solidFill>
          </a:ln>
        </p:spPr>
        <p:txBody>
          <a:bodyPr wrap="square" lIns="0" tIns="0" rIns="0" bIns="0" rtlCol="0"/>
          <a:lstStyle/>
          <a:p>
            <a:endParaRPr/>
          </a:p>
        </p:txBody>
      </p:sp>
      <p:sp>
        <p:nvSpPr>
          <p:cNvPr id="57" name="object 57"/>
          <p:cNvSpPr/>
          <p:nvPr/>
        </p:nvSpPr>
        <p:spPr>
          <a:xfrm>
            <a:off x="3947257" y="1698245"/>
            <a:ext cx="206375" cy="958215"/>
          </a:xfrm>
          <a:custGeom>
            <a:avLst/>
            <a:gdLst/>
            <a:ahLst/>
            <a:cxnLst/>
            <a:rect l="l" t="t" r="r" b="b"/>
            <a:pathLst>
              <a:path w="206375" h="958214">
                <a:moveTo>
                  <a:pt x="0" y="957599"/>
                </a:moveTo>
                <a:lnTo>
                  <a:pt x="0" y="206679"/>
                </a:lnTo>
                <a:lnTo>
                  <a:pt x="206099" y="0"/>
                </a:lnTo>
                <a:lnTo>
                  <a:pt x="206099" y="750920"/>
                </a:lnTo>
                <a:lnTo>
                  <a:pt x="0" y="957599"/>
                </a:lnTo>
                <a:close/>
              </a:path>
            </a:pathLst>
          </a:custGeom>
          <a:solidFill>
            <a:srgbClr val="EEEEEE"/>
          </a:solidFill>
        </p:spPr>
        <p:txBody>
          <a:bodyPr wrap="square" lIns="0" tIns="0" rIns="0" bIns="0" rtlCol="0"/>
          <a:lstStyle/>
          <a:p>
            <a:endParaRPr/>
          </a:p>
        </p:txBody>
      </p:sp>
      <p:sp>
        <p:nvSpPr>
          <p:cNvPr id="58" name="object 58"/>
          <p:cNvSpPr/>
          <p:nvPr/>
        </p:nvSpPr>
        <p:spPr>
          <a:xfrm>
            <a:off x="3947257" y="1698245"/>
            <a:ext cx="206375" cy="958215"/>
          </a:xfrm>
          <a:custGeom>
            <a:avLst/>
            <a:gdLst/>
            <a:ahLst/>
            <a:cxnLst/>
            <a:rect l="l" t="t" r="r" b="b"/>
            <a:pathLst>
              <a:path w="206375" h="958214">
                <a:moveTo>
                  <a:pt x="206099" y="0"/>
                </a:moveTo>
                <a:lnTo>
                  <a:pt x="0" y="206679"/>
                </a:lnTo>
                <a:lnTo>
                  <a:pt x="0" y="957599"/>
                </a:lnTo>
                <a:lnTo>
                  <a:pt x="206099" y="750920"/>
                </a:lnTo>
                <a:lnTo>
                  <a:pt x="206099" y="0"/>
                </a:lnTo>
                <a:close/>
              </a:path>
            </a:pathLst>
          </a:custGeom>
          <a:ln w="19049">
            <a:solidFill>
              <a:srgbClr val="666666"/>
            </a:solidFill>
          </a:ln>
        </p:spPr>
        <p:txBody>
          <a:bodyPr wrap="square" lIns="0" tIns="0" rIns="0" bIns="0" rtlCol="0"/>
          <a:lstStyle/>
          <a:p>
            <a:endParaRPr/>
          </a:p>
        </p:txBody>
      </p:sp>
      <p:sp>
        <p:nvSpPr>
          <p:cNvPr id="59" name="object 59"/>
          <p:cNvSpPr/>
          <p:nvPr/>
        </p:nvSpPr>
        <p:spPr>
          <a:xfrm>
            <a:off x="3423575" y="975130"/>
            <a:ext cx="711200" cy="1061720"/>
          </a:xfrm>
          <a:custGeom>
            <a:avLst/>
            <a:gdLst/>
            <a:ahLst/>
            <a:cxnLst/>
            <a:rect l="l" t="t" r="r" b="b"/>
            <a:pathLst>
              <a:path w="711200" h="1061720">
                <a:moveTo>
                  <a:pt x="0" y="1061699"/>
                </a:moveTo>
                <a:lnTo>
                  <a:pt x="0" y="668221"/>
                </a:lnTo>
                <a:lnTo>
                  <a:pt x="710699" y="0"/>
                </a:lnTo>
                <a:lnTo>
                  <a:pt x="710699" y="393478"/>
                </a:lnTo>
                <a:lnTo>
                  <a:pt x="0" y="1061699"/>
                </a:lnTo>
                <a:close/>
              </a:path>
            </a:pathLst>
          </a:custGeom>
          <a:solidFill>
            <a:srgbClr val="EEEEEE"/>
          </a:solidFill>
        </p:spPr>
        <p:txBody>
          <a:bodyPr wrap="square" lIns="0" tIns="0" rIns="0" bIns="0" rtlCol="0"/>
          <a:lstStyle/>
          <a:p>
            <a:endParaRPr/>
          </a:p>
        </p:txBody>
      </p:sp>
      <p:sp>
        <p:nvSpPr>
          <p:cNvPr id="60" name="object 60"/>
          <p:cNvSpPr/>
          <p:nvPr/>
        </p:nvSpPr>
        <p:spPr>
          <a:xfrm>
            <a:off x="3423575" y="975130"/>
            <a:ext cx="711200" cy="1061720"/>
          </a:xfrm>
          <a:custGeom>
            <a:avLst/>
            <a:gdLst/>
            <a:ahLst/>
            <a:cxnLst/>
            <a:rect l="l" t="t" r="r" b="b"/>
            <a:pathLst>
              <a:path w="711200" h="1061720">
                <a:moveTo>
                  <a:pt x="710699" y="0"/>
                </a:moveTo>
                <a:lnTo>
                  <a:pt x="0" y="668221"/>
                </a:lnTo>
                <a:lnTo>
                  <a:pt x="0" y="1061699"/>
                </a:lnTo>
                <a:lnTo>
                  <a:pt x="710699" y="393478"/>
                </a:lnTo>
                <a:lnTo>
                  <a:pt x="710699" y="0"/>
                </a:lnTo>
                <a:close/>
              </a:path>
            </a:pathLst>
          </a:custGeom>
          <a:ln w="19049">
            <a:solidFill>
              <a:srgbClr val="666666"/>
            </a:solidFill>
          </a:ln>
        </p:spPr>
        <p:txBody>
          <a:bodyPr wrap="square" lIns="0" tIns="0" rIns="0" bIns="0" rtlCol="0"/>
          <a:lstStyle/>
          <a:p>
            <a:endParaRPr/>
          </a:p>
        </p:txBody>
      </p:sp>
      <p:sp>
        <p:nvSpPr>
          <p:cNvPr id="61" name="object 61"/>
          <p:cNvSpPr/>
          <p:nvPr/>
        </p:nvSpPr>
        <p:spPr>
          <a:xfrm>
            <a:off x="6721272" y="2647050"/>
            <a:ext cx="398145" cy="0"/>
          </a:xfrm>
          <a:custGeom>
            <a:avLst/>
            <a:gdLst/>
            <a:ahLst/>
            <a:cxnLst/>
            <a:rect l="l" t="t" r="r" b="b"/>
            <a:pathLst>
              <a:path w="398145">
                <a:moveTo>
                  <a:pt x="0" y="0"/>
                </a:moveTo>
                <a:lnTo>
                  <a:pt x="398099" y="0"/>
                </a:lnTo>
              </a:path>
            </a:pathLst>
          </a:custGeom>
          <a:ln w="19049">
            <a:solidFill>
              <a:srgbClr val="666666"/>
            </a:solidFill>
          </a:ln>
        </p:spPr>
        <p:txBody>
          <a:bodyPr wrap="square" lIns="0" tIns="0" rIns="0" bIns="0" rtlCol="0"/>
          <a:lstStyle/>
          <a:p>
            <a:endParaRPr/>
          </a:p>
        </p:txBody>
      </p:sp>
      <p:sp>
        <p:nvSpPr>
          <p:cNvPr id="62" name="object 62"/>
          <p:cNvSpPr/>
          <p:nvPr/>
        </p:nvSpPr>
        <p:spPr>
          <a:xfrm>
            <a:off x="7109847" y="2606059"/>
            <a:ext cx="105500" cy="81980"/>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63" name="object 63"/>
          <p:cNvSpPr txBox="1"/>
          <p:nvPr/>
        </p:nvSpPr>
        <p:spPr>
          <a:xfrm>
            <a:off x="6732400" y="2866588"/>
            <a:ext cx="44069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Conv</a:t>
            </a:r>
            <a:endParaRPr sz="1400">
              <a:latin typeface="Arial"/>
              <a:cs typeface="Arial"/>
            </a:endParaRPr>
          </a:p>
        </p:txBody>
      </p:sp>
      <p:sp>
        <p:nvSpPr>
          <p:cNvPr id="69" name="object 69"/>
          <p:cNvSpPr txBox="1"/>
          <p:nvPr/>
        </p:nvSpPr>
        <p:spPr>
          <a:xfrm>
            <a:off x="7456525" y="4704900"/>
            <a:ext cx="1564005" cy="309245"/>
          </a:xfrm>
          <a:prstGeom prst="rect">
            <a:avLst/>
          </a:prstGeom>
        </p:spPr>
        <p:txBody>
          <a:bodyPr vert="horz" wrap="square" lIns="0" tIns="0" rIns="0" bIns="0" rtlCol="0">
            <a:spAutoFit/>
          </a:bodyPr>
          <a:lstStyle/>
          <a:p>
            <a:pPr marL="12700">
              <a:lnSpc>
                <a:spcPts val="2310"/>
              </a:lnSpc>
            </a:pPr>
            <a:r>
              <a:rPr sz="2000" dirty="0">
                <a:solidFill>
                  <a:srgbClr val="FFFFFF"/>
                </a:solidFill>
                <a:latin typeface="Arial"/>
                <a:cs typeface="Arial"/>
              </a:rPr>
              <a:t>May </a:t>
            </a:r>
            <a:r>
              <a:rPr sz="2000" spc="-5" dirty="0">
                <a:solidFill>
                  <a:srgbClr val="FFFFFF"/>
                </a:solidFill>
                <a:latin typeface="Arial"/>
                <a:cs typeface="Arial"/>
              </a:rPr>
              <a:t>10,</a:t>
            </a:r>
            <a:r>
              <a:rPr sz="2000" spc="-95" dirty="0">
                <a:solidFill>
                  <a:srgbClr val="FFFFFF"/>
                </a:solidFill>
                <a:latin typeface="Arial"/>
                <a:cs typeface="Arial"/>
              </a:rPr>
              <a:t> </a:t>
            </a:r>
            <a:r>
              <a:rPr sz="2000" spc="-5" dirty="0">
                <a:solidFill>
                  <a:srgbClr val="FFFFFF"/>
                </a:solidFill>
                <a:latin typeface="Arial"/>
                <a:cs typeface="Arial"/>
              </a:rPr>
              <a:t>2017</a:t>
            </a:r>
            <a:endParaRPr sz="2000">
              <a:latin typeface="Arial"/>
              <a:cs typeface="Arial"/>
            </a:endParaRPr>
          </a:p>
        </p:txBody>
      </p:sp>
      <p:sp>
        <p:nvSpPr>
          <p:cNvPr id="64" name="object 64"/>
          <p:cNvSpPr txBox="1"/>
          <p:nvPr/>
        </p:nvSpPr>
        <p:spPr>
          <a:xfrm>
            <a:off x="7306699" y="3413462"/>
            <a:ext cx="1454785" cy="448309"/>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Arial"/>
                <a:cs typeface="Arial"/>
              </a:rPr>
              <a:t>Predict </a:t>
            </a:r>
            <a:r>
              <a:rPr sz="1400" dirty="0">
                <a:latin typeface="Arial"/>
                <a:cs typeface="Arial"/>
              </a:rPr>
              <a:t>a mask</a:t>
            </a:r>
            <a:r>
              <a:rPr sz="1400" spc="-105" dirty="0">
                <a:latin typeface="Arial"/>
                <a:cs typeface="Arial"/>
              </a:rPr>
              <a:t> </a:t>
            </a:r>
            <a:r>
              <a:rPr sz="1400" spc="-5" dirty="0">
                <a:latin typeface="Arial"/>
                <a:cs typeface="Arial"/>
              </a:rPr>
              <a:t>for  each of </a:t>
            </a:r>
            <a:r>
              <a:rPr sz="1400" dirty="0">
                <a:latin typeface="Arial"/>
                <a:cs typeface="Arial"/>
              </a:rPr>
              <a:t>C</a:t>
            </a:r>
            <a:r>
              <a:rPr sz="1400" spc="-80" dirty="0">
                <a:latin typeface="Arial"/>
                <a:cs typeface="Arial"/>
              </a:rPr>
              <a:t> </a:t>
            </a:r>
            <a:r>
              <a:rPr sz="1400" dirty="0">
                <a:latin typeface="Arial"/>
                <a:cs typeface="Arial"/>
              </a:rPr>
              <a:t>classes</a:t>
            </a:r>
            <a:endParaRPr sz="1400">
              <a:latin typeface="Arial"/>
              <a:cs typeface="Arial"/>
            </a:endParaRPr>
          </a:p>
        </p:txBody>
      </p:sp>
      <p:sp>
        <p:nvSpPr>
          <p:cNvPr id="65" name="object 65"/>
          <p:cNvSpPr txBox="1"/>
          <p:nvPr/>
        </p:nvSpPr>
        <p:spPr>
          <a:xfrm>
            <a:off x="7629259" y="4042113"/>
            <a:ext cx="923925"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Arial"/>
                <a:cs typeface="Arial"/>
              </a:rPr>
              <a:t>C x </a:t>
            </a:r>
            <a:r>
              <a:rPr sz="1400" spc="-5" dirty="0">
                <a:latin typeface="Arial"/>
                <a:cs typeface="Arial"/>
              </a:rPr>
              <a:t>14 </a:t>
            </a:r>
            <a:r>
              <a:rPr sz="1400" dirty="0">
                <a:latin typeface="Arial"/>
                <a:cs typeface="Arial"/>
              </a:rPr>
              <a:t>x</a:t>
            </a:r>
            <a:r>
              <a:rPr sz="1400" spc="-105" dirty="0">
                <a:latin typeface="Arial"/>
                <a:cs typeface="Arial"/>
              </a:rPr>
              <a:t> </a:t>
            </a:r>
            <a:r>
              <a:rPr sz="1400" spc="-5" dirty="0">
                <a:latin typeface="Arial"/>
                <a:cs typeface="Arial"/>
              </a:rPr>
              <a:t>14</a:t>
            </a:r>
            <a:endParaRPr sz="1400">
              <a:latin typeface="Arial"/>
              <a:cs typeface="Arial"/>
            </a:endParaRPr>
          </a:p>
        </p:txBody>
      </p:sp>
      <p:sp>
        <p:nvSpPr>
          <p:cNvPr id="66" name="object 66"/>
          <p:cNvSpPr txBox="1"/>
          <p:nvPr/>
        </p:nvSpPr>
        <p:spPr>
          <a:xfrm>
            <a:off x="4295800" y="3413462"/>
            <a:ext cx="109220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256 </a:t>
            </a:r>
            <a:r>
              <a:rPr sz="1400" dirty="0">
                <a:latin typeface="Arial"/>
                <a:cs typeface="Arial"/>
              </a:rPr>
              <a:t>x </a:t>
            </a:r>
            <a:r>
              <a:rPr sz="1400" spc="-5" dirty="0">
                <a:latin typeface="Arial"/>
                <a:cs typeface="Arial"/>
              </a:rPr>
              <a:t>14 </a:t>
            </a:r>
            <a:r>
              <a:rPr sz="1400" dirty="0">
                <a:latin typeface="Arial"/>
                <a:cs typeface="Arial"/>
              </a:rPr>
              <a:t>x</a:t>
            </a:r>
            <a:r>
              <a:rPr sz="1400" spc="-95" dirty="0">
                <a:latin typeface="Arial"/>
                <a:cs typeface="Arial"/>
              </a:rPr>
              <a:t> </a:t>
            </a:r>
            <a:r>
              <a:rPr sz="1400" spc="-5" dirty="0">
                <a:latin typeface="Arial"/>
                <a:cs typeface="Arial"/>
              </a:rPr>
              <a:t>14</a:t>
            </a:r>
            <a:endParaRPr sz="1400">
              <a:latin typeface="Arial"/>
              <a:cs typeface="Arial"/>
            </a:endParaRPr>
          </a:p>
        </p:txBody>
      </p:sp>
      <p:sp>
        <p:nvSpPr>
          <p:cNvPr id="67" name="object 67"/>
          <p:cNvSpPr txBox="1"/>
          <p:nvPr/>
        </p:nvSpPr>
        <p:spPr>
          <a:xfrm>
            <a:off x="5591200" y="3413462"/>
            <a:ext cx="109220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256 </a:t>
            </a:r>
            <a:r>
              <a:rPr sz="1400" dirty="0">
                <a:latin typeface="Arial"/>
                <a:cs typeface="Arial"/>
              </a:rPr>
              <a:t>x </a:t>
            </a:r>
            <a:r>
              <a:rPr sz="1400" spc="-5" dirty="0">
                <a:latin typeface="Arial"/>
                <a:cs typeface="Arial"/>
              </a:rPr>
              <a:t>14 </a:t>
            </a:r>
            <a:r>
              <a:rPr sz="1400" dirty="0">
                <a:latin typeface="Arial"/>
                <a:cs typeface="Arial"/>
              </a:rPr>
              <a:t>x</a:t>
            </a:r>
            <a:r>
              <a:rPr sz="1400" spc="-95" dirty="0">
                <a:latin typeface="Arial"/>
                <a:cs typeface="Arial"/>
              </a:rPr>
              <a:t> </a:t>
            </a:r>
            <a:r>
              <a:rPr sz="1400" spc="-5" dirty="0">
                <a:latin typeface="Arial"/>
                <a:cs typeface="Arial"/>
              </a:rPr>
              <a:t>14</a:t>
            </a:r>
            <a:endParaRPr sz="1400">
              <a:latin typeface="Arial"/>
              <a:cs typeface="Arial"/>
            </a:endParaRPr>
          </a:p>
        </p:txBody>
      </p:sp>
      <p:sp>
        <p:nvSpPr>
          <p:cNvPr id="68" name="Footer Placeholder 67">
            <a:extLst>
              <a:ext uri="{FF2B5EF4-FFF2-40B4-BE49-F238E27FC236}">
                <a16:creationId xmlns:a16="http://schemas.microsoft.com/office/drawing/2014/main" id="{466849A4-EEAA-493A-B383-E704177FE7DF}"/>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69E83C7-DF85-DC46-B42F-7DFB01F0945C}"/>
              </a:ext>
            </a:extLst>
          </p:cNvPr>
          <p:cNvGraphicFramePr>
            <a:graphicFrameLocks noGrp="1"/>
          </p:cNvGraphicFramePr>
          <p:nvPr>
            <p:extLst>
              <p:ext uri="{D42A27DB-BD31-4B8C-83A1-F6EECF244321}">
                <p14:modId xmlns:p14="http://schemas.microsoft.com/office/powerpoint/2010/main" val="2532755231"/>
              </p:ext>
            </p:extLst>
          </p:nvPr>
        </p:nvGraphicFramePr>
        <p:xfrm>
          <a:off x="447675" y="971550"/>
          <a:ext cx="2877780" cy="2880360"/>
        </p:xfrm>
        <a:graphic>
          <a:graphicData uri="http://schemas.openxmlformats.org/drawingml/2006/table">
            <a:tbl>
              <a:tblPr firstRow="1" bandRow="1">
                <a:tableStyleId>{5C22544A-7EE6-4342-B048-85BDC9FD1C3A}</a:tableStyleId>
              </a:tblPr>
              <a:tblGrid>
                <a:gridCol w="479630">
                  <a:extLst>
                    <a:ext uri="{9D8B030D-6E8A-4147-A177-3AD203B41FA5}">
                      <a16:colId xmlns:a16="http://schemas.microsoft.com/office/drawing/2014/main" val="20000"/>
                    </a:ext>
                  </a:extLst>
                </a:gridCol>
                <a:gridCol w="479630">
                  <a:extLst>
                    <a:ext uri="{9D8B030D-6E8A-4147-A177-3AD203B41FA5}">
                      <a16:colId xmlns:a16="http://schemas.microsoft.com/office/drawing/2014/main" val="20001"/>
                    </a:ext>
                  </a:extLst>
                </a:gridCol>
                <a:gridCol w="479630">
                  <a:extLst>
                    <a:ext uri="{9D8B030D-6E8A-4147-A177-3AD203B41FA5}">
                      <a16:colId xmlns:a16="http://schemas.microsoft.com/office/drawing/2014/main" val="20002"/>
                    </a:ext>
                  </a:extLst>
                </a:gridCol>
                <a:gridCol w="479630">
                  <a:extLst>
                    <a:ext uri="{9D8B030D-6E8A-4147-A177-3AD203B41FA5}">
                      <a16:colId xmlns:a16="http://schemas.microsoft.com/office/drawing/2014/main" val="20003"/>
                    </a:ext>
                  </a:extLst>
                </a:gridCol>
                <a:gridCol w="479630">
                  <a:extLst>
                    <a:ext uri="{9D8B030D-6E8A-4147-A177-3AD203B41FA5}">
                      <a16:colId xmlns:a16="http://schemas.microsoft.com/office/drawing/2014/main" val="20004"/>
                    </a:ext>
                  </a:extLst>
                </a:gridCol>
                <a:gridCol w="479630">
                  <a:extLst>
                    <a:ext uri="{9D8B030D-6E8A-4147-A177-3AD203B41FA5}">
                      <a16:colId xmlns:a16="http://schemas.microsoft.com/office/drawing/2014/main" val="20005"/>
                    </a:ext>
                  </a:extLst>
                </a:gridCol>
              </a:tblGrid>
              <a:tr h="480060">
                <a:tc>
                  <a:txBody>
                    <a:bodyPr/>
                    <a:lstStyle/>
                    <a:p>
                      <a:pPr algn="ctr"/>
                      <a:r>
                        <a:rPr lang="en-US" sz="2700" b="0" dirty="0">
                          <a:solidFill>
                            <a:schemeClr val="tx1"/>
                          </a:solidFill>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700" b="0" dirty="0">
                          <a:solidFill>
                            <a:schemeClr val="tx1"/>
                          </a:solidFill>
                        </a:rPr>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7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700" b="0" dirty="0">
                          <a:solidFill>
                            <a:schemeClr val="tx1"/>
                          </a:solidFill>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80060">
                <a:tc>
                  <a:txBody>
                    <a:bodyPr/>
                    <a:lstStyle/>
                    <a:p>
                      <a:pPr algn="ctr"/>
                      <a:r>
                        <a:rPr lang="en-US" sz="27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700" b="0" dirty="0">
                          <a:solidFill>
                            <a:schemeClr val="tx1"/>
                          </a:solidFill>
                        </a:rPr>
                        <a:t>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700" b="0" dirty="0">
                          <a:solidFill>
                            <a:schemeClr val="tx1"/>
                          </a:solidFill>
                        </a:rPr>
                        <a:t>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700" b="0" dirty="0">
                          <a:solidFill>
                            <a:schemeClr val="tx1"/>
                          </a:solidFill>
                        </a:rPr>
                        <a:t>9</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80060">
                <a:tc>
                  <a:txBody>
                    <a:bodyPr/>
                    <a:lstStyle/>
                    <a:p>
                      <a:pPr algn="ctr"/>
                      <a:r>
                        <a:rPr lang="en-US" sz="2700" b="0" dirty="0">
                          <a:solidFill>
                            <a:schemeClr val="tx1"/>
                          </a:solidFill>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700" b="0" dirty="0">
                          <a:solidFill>
                            <a:schemeClr val="tx1"/>
                          </a:solidFill>
                        </a:rPr>
                        <a:t>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700" b="0" dirty="0">
                          <a:solidFill>
                            <a:schemeClr val="tx1"/>
                          </a:solidFill>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700" b="0" dirty="0">
                          <a:solidFill>
                            <a:schemeClr val="tx1"/>
                          </a:solidFill>
                        </a:rPr>
                        <a:t>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80060">
                <a:tc>
                  <a:txBody>
                    <a:bodyPr/>
                    <a:lstStyle/>
                    <a:p>
                      <a:pPr algn="ctr"/>
                      <a:r>
                        <a:rPr lang="en-US" sz="2700" b="0" dirty="0">
                          <a:solidFill>
                            <a:schemeClr val="tx1"/>
                          </a:solidFill>
                        </a:rPr>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80060">
                <a:tc>
                  <a:txBody>
                    <a:bodyPr/>
                    <a:lstStyle/>
                    <a:p>
                      <a:pPr algn="ctr"/>
                      <a:r>
                        <a:rPr lang="en-US" sz="2700" b="0" dirty="0">
                          <a:solidFill>
                            <a:schemeClr val="tx1"/>
                          </a:solidFill>
                        </a:rPr>
                        <a:t>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80060">
                <a:tc>
                  <a:txBody>
                    <a:bodyPr/>
                    <a:lstStyle/>
                    <a:p>
                      <a:pPr algn="ctr"/>
                      <a:r>
                        <a:rPr lang="en-US" sz="2700" b="0" dirty="0">
                          <a:solidFill>
                            <a:schemeClr val="tx1"/>
                          </a:solidFill>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9</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5" name="TextBox 4">
            <a:extLst>
              <a:ext uri="{FF2B5EF4-FFF2-40B4-BE49-F238E27FC236}">
                <a16:creationId xmlns:a16="http://schemas.microsoft.com/office/drawing/2014/main" id="{9A4E33AA-CFE2-9C45-AE44-10361B8B35F7}"/>
              </a:ext>
            </a:extLst>
          </p:cNvPr>
          <p:cNvSpPr txBox="1"/>
          <p:nvPr/>
        </p:nvSpPr>
        <p:spPr>
          <a:xfrm>
            <a:off x="1599708" y="3975742"/>
            <a:ext cx="574196" cy="415498"/>
          </a:xfrm>
          <a:prstGeom prst="rect">
            <a:avLst/>
          </a:prstGeom>
          <a:noFill/>
        </p:spPr>
        <p:txBody>
          <a:bodyPr wrap="none" rtlCol="0">
            <a:spAutoFit/>
          </a:bodyPr>
          <a:lstStyle/>
          <a:p>
            <a:r>
              <a:rPr lang="en-US" sz="2100"/>
              <a:t>6x6</a:t>
            </a:r>
          </a:p>
        </p:txBody>
      </p:sp>
      <p:graphicFrame>
        <p:nvGraphicFramePr>
          <p:cNvPr id="7" name="Table 6">
            <a:extLst>
              <a:ext uri="{FF2B5EF4-FFF2-40B4-BE49-F238E27FC236}">
                <a16:creationId xmlns:a16="http://schemas.microsoft.com/office/drawing/2014/main" id="{EFC19D19-E5EA-CB4B-8299-2C8BF0EE94E4}"/>
              </a:ext>
            </a:extLst>
          </p:cNvPr>
          <p:cNvGraphicFramePr>
            <a:graphicFrameLocks noGrp="1"/>
          </p:cNvGraphicFramePr>
          <p:nvPr>
            <p:extLst>
              <p:ext uri="{D42A27DB-BD31-4B8C-83A1-F6EECF244321}">
                <p14:modId xmlns:p14="http://schemas.microsoft.com/office/powerpoint/2010/main" val="790603012"/>
              </p:ext>
            </p:extLst>
          </p:nvPr>
        </p:nvGraphicFramePr>
        <p:xfrm>
          <a:off x="4114800" y="1738204"/>
          <a:ext cx="1454919" cy="1438731"/>
        </p:xfrm>
        <a:graphic>
          <a:graphicData uri="http://schemas.openxmlformats.org/drawingml/2006/table">
            <a:tbl>
              <a:tblPr firstRow="1" bandRow="1">
                <a:tableStyleId>{5C22544A-7EE6-4342-B048-85BDC9FD1C3A}</a:tableStyleId>
              </a:tblPr>
              <a:tblGrid>
                <a:gridCol w="484973">
                  <a:extLst>
                    <a:ext uri="{9D8B030D-6E8A-4147-A177-3AD203B41FA5}">
                      <a16:colId xmlns:a16="http://schemas.microsoft.com/office/drawing/2014/main" val="20000"/>
                    </a:ext>
                  </a:extLst>
                </a:gridCol>
                <a:gridCol w="484973">
                  <a:extLst>
                    <a:ext uri="{9D8B030D-6E8A-4147-A177-3AD203B41FA5}">
                      <a16:colId xmlns:a16="http://schemas.microsoft.com/office/drawing/2014/main" val="20001"/>
                    </a:ext>
                  </a:extLst>
                </a:gridCol>
                <a:gridCol w="484973">
                  <a:extLst>
                    <a:ext uri="{9D8B030D-6E8A-4147-A177-3AD203B41FA5}">
                      <a16:colId xmlns:a16="http://schemas.microsoft.com/office/drawing/2014/main" val="20002"/>
                    </a:ext>
                  </a:extLst>
                </a:gridCol>
              </a:tblGrid>
              <a:tr h="470297">
                <a:tc>
                  <a:txBody>
                    <a:bodyPr/>
                    <a:lstStyle/>
                    <a:p>
                      <a:pPr algn="ctr"/>
                      <a:r>
                        <a:rPr lang="en-US" sz="24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76755">
                <a:tc>
                  <a:txBody>
                    <a:bodyPr/>
                    <a:lstStyle/>
                    <a:p>
                      <a:pPr algn="ctr"/>
                      <a:r>
                        <a:rPr lang="en-US" sz="24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 </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91679">
                <a:tc>
                  <a:txBody>
                    <a:bodyPr/>
                    <a:lstStyle/>
                    <a:p>
                      <a:pPr algn="ctr"/>
                      <a:r>
                        <a:rPr lang="en-US" sz="24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8" name="TextBox 7">
            <a:extLst>
              <a:ext uri="{FF2B5EF4-FFF2-40B4-BE49-F238E27FC236}">
                <a16:creationId xmlns:a16="http://schemas.microsoft.com/office/drawing/2014/main" id="{D5ADFCEC-32DC-C547-9F01-8D94D8F11DDC}"/>
              </a:ext>
            </a:extLst>
          </p:cNvPr>
          <p:cNvSpPr txBox="1"/>
          <p:nvPr/>
        </p:nvSpPr>
        <p:spPr>
          <a:xfrm>
            <a:off x="4524551" y="3240110"/>
            <a:ext cx="574196" cy="415498"/>
          </a:xfrm>
          <a:prstGeom prst="rect">
            <a:avLst/>
          </a:prstGeom>
          <a:noFill/>
        </p:spPr>
        <p:txBody>
          <a:bodyPr wrap="none" rtlCol="0">
            <a:spAutoFit/>
          </a:bodyPr>
          <a:lstStyle/>
          <a:p>
            <a:r>
              <a:rPr lang="en-US" sz="2100"/>
              <a:t>3x3</a:t>
            </a:r>
          </a:p>
        </p:txBody>
      </p:sp>
      <p:sp>
        <p:nvSpPr>
          <p:cNvPr id="9" name="TextBox 8">
            <a:extLst>
              <a:ext uri="{FF2B5EF4-FFF2-40B4-BE49-F238E27FC236}">
                <a16:creationId xmlns:a16="http://schemas.microsoft.com/office/drawing/2014/main" id="{62EC141C-C698-B742-861D-893FA8C8F96E}"/>
              </a:ext>
            </a:extLst>
          </p:cNvPr>
          <p:cNvSpPr txBox="1"/>
          <p:nvPr/>
        </p:nvSpPr>
        <p:spPr>
          <a:xfrm>
            <a:off x="1144054" y="567147"/>
            <a:ext cx="1383520" cy="300082"/>
          </a:xfrm>
          <a:prstGeom prst="rect">
            <a:avLst/>
          </a:prstGeom>
          <a:noFill/>
        </p:spPr>
        <p:txBody>
          <a:bodyPr wrap="none" rtlCol="0">
            <a:spAutoFit/>
          </a:bodyPr>
          <a:lstStyle/>
          <a:p>
            <a:r>
              <a:rPr lang="en-US" sz="1350" b="1"/>
              <a:t>Gray scale image</a:t>
            </a:r>
          </a:p>
        </p:txBody>
      </p:sp>
      <p:sp>
        <p:nvSpPr>
          <p:cNvPr id="10" name="TextBox 9">
            <a:extLst>
              <a:ext uri="{FF2B5EF4-FFF2-40B4-BE49-F238E27FC236}">
                <a16:creationId xmlns:a16="http://schemas.microsoft.com/office/drawing/2014/main" id="{3750AB48-FA72-1648-9705-4DCC9E9883FD}"/>
              </a:ext>
            </a:extLst>
          </p:cNvPr>
          <p:cNvSpPr txBox="1"/>
          <p:nvPr/>
        </p:nvSpPr>
        <p:spPr>
          <a:xfrm>
            <a:off x="4580648" y="1324290"/>
            <a:ext cx="556050" cy="300082"/>
          </a:xfrm>
          <a:prstGeom prst="rect">
            <a:avLst/>
          </a:prstGeom>
          <a:noFill/>
        </p:spPr>
        <p:txBody>
          <a:bodyPr wrap="none" rtlCol="0">
            <a:spAutoFit/>
          </a:bodyPr>
          <a:lstStyle/>
          <a:p>
            <a:r>
              <a:rPr lang="en-US" sz="1350" b="1"/>
              <a:t>Filter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C73B2C0-B155-FE4D-AFDA-61DF49395172}"/>
                  </a:ext>
                </a:extLst>
              </p:cNvPr>
              <p:cNvSpPr txBox="1"/>
              <p:nvPr/>
            </p:nvSpPr>
            <p:spPr>
              <a:xfrm>
                <a:off x="3543878" y="2217673"/>
                <a:ext cx="385042"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tx1"/>
                          </a:solidFill>
                          <a:latin typeface="Cambria Math" panose="02040503050406030204" pitchFamily="18" charset="0"/>
                          <a:ea typeface="Cambria Math" panose="02040503050406030204" pitchFamily="18" charset="0"/>
                        </a:rPr>
                        <m:t>⋆</m:t>
                      </m:r>
                    </m:oMath>
                  </m:oMathPara>
                </a14:m>
                <a:endParaRPr lang="en-US" sz="2100">
                  <a:solidFill>
                    <a:schemeClr val="tx1"/>
                  </a:solidFill>
                </a:endParaRPr>
              </a:p>
            </p:txBody>
          </p:sp>
        </mc:Choice>
        <mc:Fallback xmlns="">
          <p:sp>
            <p:nvSpPr>
              <p:cNvPr id="11" name="TextBox 10">
                <a:extLst>
                  <a:ext uri="{FF2B5EF4-FFF2-40B4-BE49-F238E27FC236}">
                    <a16:creationId xmlns:a16="http://schemas.microsoft.com/office/drawing/2014/main" id="{6C73B2C0-B155-FE4D-AFDA-61DF49395172}"/>
                  </a:ext>
                </a:extLst>
              </p:cNvPr>
              <p:cNvSpPr txBox="1">
                <a:spLocks noRot="1" noChangeAspect="1" noMove="1" noResize="1" noEditPoints="1" noAdjustHandles="1" noChangeArrowheads="1" noChangeShapeType="1" noTextEdit="1"/>
              </p:cNvSpPr>
              <p:nvPr/>
            </p:nvSpPr>
            <p:spPr>
              <a:xfrm>
                <a:off x="3543878" y="2217673"/>
                <a:ext cx="385042" cy="415498"/>
              </a:xfrm>
              <a:prstGeom prst="rect">
                <a:avLst/>
              </a:prstGeom>
              <a:blipFill>
                <a:blip r:embed="rId2"/>
                <a:stretch>
                  <a:fillRect/>
                </a:stretch>
              </a:blipFill>
            </p:spPr>
            <p:txBody>
              <a:bodyPr/>
              <a:lstStyle/>
              <a:p>
                <a:r>
                  <a:rPr lang="en-US">
                    <a:noFill/>
                  </a:rPr>
                  <a:t> </a:t>
                </a:r>
              </a:p>
            </p:txBody>
          </p:sp>
        </mc:Fallback>
      </mc:AlternateContent>
      <p:graphicFrame>
        <p:nvGraphicFramePr>
          <p:cNvPr id="12" name="Table 11">
            <a:extLst>
              <a:ext uri="{FF2B5EF4-FFF2-40B4-BE49-F238E27FC236}">
                <a16:creationId xmlns:a16="http://schemas.microsoft.com/office/drawing/2014/main" id="{7C4C103A-155D-394C-B96F-943EA526C028}"/>
              </a:ext>
            </a:extLst>
          </p:cNvPr>
          <p:cNvGraphicFramePr>
            <a:graphicFrameLocks noGrp="1"/>
          </p:cNvGraphicFramePr>
          <p:nvPr>
            <p:extLst>
              <p:ext uri="{D42A27DB-BD31-4B8C-83A1-F6EECF244321}">
                <p14:modId xmlns:p14="http://schemas.microsoft.com/office/powerpoint/2010/main" val="4191972401"/>
              </p:ext>
            </p:extLst>
          </p:nvPr>
        </p:nvGraphicFramePr>
        <p:xfrm>
          <a:off x="6915150" y="1519099"/>
          <a:ext cx="1935948" cy="1917220"/>
        </p:xfrm>
        <a:graphic>
          <a:graphicData uri="http://schemas.openxmlformats.org/drawingml/2006/table">
            <a:tbl>
              <a:tblPr firstRow="1" bandRow="1">
                <a:tableStyleId>{5C22544A-7EE6-4342-B048-85BDC9FD1C3A}</a:tableStyleId>
              </a:tblPr>
              <a:tblGrid>
                <a:gridCol w="483987">
                  <a:extLst>
                    <a:ext uri="{9D8B030D-6E8A-4147-A177-3AD203B41FA5}">
                      <a16:colId xmlns:a16="http://schemas.microsoft.com/office/drawing/2014/main" val="20000"/>
                    </a:ext>
                  </a:extLst>
                </a:gridCol>
                <a:gridCol w="483987">
                  <a:extLst>
                    <a:ext uri="{9D8B030D-6E8A-4147-A177-3AD203B41FA5}">
                      <a16:colId xmlns:a16="http://schemas.microsoft.com/office/drawing/2014/main" val="20001"/>
                    </a:ext>
                  </a:extLst>
                </a:gridCol>
                <a:gridCol w="483987">
                  <a:extLst>
                    <a:ext uri="{9D8B030D-6E8A-4147-A177-3AD203B41FA5}">
                      <a16:colId xmlns:a16="http://schemas.microsoft.com/office/drawing/2014/main" val="20002"/>
                    </a:ext>
                  </a:extLst>
                </a:gridCol>
                <a:gridCol w="483987">
                  <a:extLst>
                    <a:ext uri="{9D8B030D-6E8A-4147-A177-3AD203B41FA5}">
                      <a16:colId xmlns:a16="http://schemas.microsoft.com/office/drawing/2014/main" val="20003"/>
                    </a:ext>
                  </a:extLst>
                </a:gridCol>
              </a:tblGrid>
              <a:tr h="479305">
                <a:tc>
                  <a:txBody>
                    <a:bodyPr/>
                    <a:lstStyle/>
                    <a:p>
                      <a:r>
                        <a:rPr lang="en-US" sz="2400" b="0" dirty="0">
                          <a:solidFill>
                            <a:schemeClr val="tx1"/>
                          </a:solidFill>
                        </a:rPr>
                        <a:t>-5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sz="2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b="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b="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79305">
                <a:tc>
                  <a:txBody>
                    <a:bodyPr/>
                    <a:lstStyle/>
                    <a:p>
                      <a:endParaRPr lang="en-US" sz="2400" b="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b="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79305">
                <a:tc>
                  <a:txBody>
                    <a:bodyPr/>
                    <a:lstStyle/>
                    <a:p>
                      <a:endParaRPr lang="en-US" sz="2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79305">
                <a:tc>
                  <a:txBody>
                    <a:bodyPr/>
                    <a:lstStyle/>
                    <a:p>
                      <a:endParaRPr lang="en-US" sz="2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13" name="TextBox 12">
            <a:extLst>
              <a:ext uri="{FF2B5EF4-FFF2-40B4-BE49-F238E27FC236}">
                <a16:creationId xmlns:a16="http://schemas.microsoft.com/office/drawing/2014/main" id="{F1C7CAB0-6CCB-8149-8235-D8CBB2164137}"/>
              </a:ext>
            </a:extLst>
          </p:cNvPr>
          <p:cNvSpPr txBox="1"/>
          <p:nvPr/>
        </p:nvSpPr>
        <p:spPr>
          <a:xfrm>
            <a:off x="7554187" y="1110992"/>
            <a:ext cx="699230" cy="300082"/>
          </a:xfrm>
          <a:prstGeom prst="rect">
            <a:avLst/>
          </a:prstGeom>
          <a:noFill/>
        </p:spPr>
        <p:txBody>
          <a:bodyPr wrap="none" rtlCol="0">
            <a:spAutoFit/>
          </a:bodyPr>
          <a:lstStyle/>
          <a:p>
            <a:r>
              <a:rPr lang="en-US" sz="1350" b="1"/>
              <a:t>Output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9F847BC-6590-644E-80C8-1E036A35D18E}"/>
                  </a:ext>
                </a:extLst>
              </p:cNvPr>
              <p:cNvSpPr txBox="1"/>
              <p:nvPr/>
            </p:nvSpPr>
            <p:spPr>
              <a:xfrm>
                <a:off x="6066184" y="2215522"/>
                <a:ext cx="447558"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vi-VN" sz="2100" i="1" smtClean="0">
                          <a:solidFill>
                            <a:schemeClr val="tx1"/>
                          </a:solidFill>
                          <a:latin typeface="Cambria Math" panose="02040503050406030204" pitchFamily="18" charset="0"/>
                          <a:ea typeface="Cambria Math" panose="02040503050406030204" pitchFamily="18" charset="0"/>
                        </a:rPr>
                        <m:t>=</m:t>
                      </m:r>
                    </m:oMath>
                  </m:oMathPara>
                </a14:m>
                <a:endParaRPr lang="en-US" sz="2100">
                  <a:solidFill>
                    <a:schemeClr val="tx1"/>
                  </a:solidFill>
                </a:endParaRPr>
              </a:p>
            </p:txBody>
          </p:sp>
        </mc:Choice>
        <mc:Fallback xmlns="">
          <p:sp>
            <p:nvSpPr>
              <p:cNvPr id="14" name="TextBox 13">
                <a:extLst>
                  <a:ext uri="{FF2B5EF4-FFF2-40B4-BE49-F238E27FC236}">
                    <a16:creationId xmlns:a16="http://schemas.microsoft.com/office/drawing/2014/main" id="{B9F847BC-6590-644E-80C8-1E036A35D18E}"/>
                  </a:ext>
                </a:extLst>
              </p:cNvPr>
              <p:cNvSpPr txBox="1">
                <a:spLocks noRot="1" noChangeAspect="1" noMove="1" noResize="1" noEditPoints="1" noAdjustHandles="1" noChangeArrowheads="1" noChangeShapeType="1" noTextEdit="1"/>
              </p:cNvSpPr>
              <p:nvPr/>
            </p:nvSpPr>
            <p:spPr>
              <a:xfrm>
                <a:off x="6066184" y="2215522"/>
                <a:ext cx="447558" cy="415498"/>
              </a:xfrm>
              <a:prstGeom prst="rect">
                <a:avLst/>
              </a:prstGeom>
              <a:blipFill>
                <a:blip r:embed="rId3"/>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7CE6740F-51E8-674D-81F9-94E64E18C4A4}"/>
              </a:ext>
            </a:extLst>
          </p:cNvPr>
          <p:cNvSpPr txBox="1"/>
          <p:nvPr/>
        </p:nvSpPr>
        <p:spPr>
          <a:xfrm>
            <a:off x="7705485" y="3446433"/>
            <a:ext cx="574196" cy="415498"/>
          </a:xfrm>
          <a:prstGeom prst="rect">
            <a:avLst/>
          </a:prstGeom>
          <a:noFill/>
        </p:spPr>
        <p:txBody>
          <a:bodyPr wrap="none" rtlCol="0">
            <a:spAutoFit/>
          </a:bodyPr>
          <a:lstStyle/>
          <a:p>
            <a:r>
              <a:rPr lang="en-US" sz="2100"/>
              <a:t>4x4</a:t>
            </a:r>
          </a:p>
        </p:txBody>
      </p:sp>
      <p:sp>
        <p:nvSpPr>
          <p:cNvPr id="2" name="Footer Placeholder 1">
            <a:extLst>
              <a:ext uri="{FF2B5EF4-FFF2-40B4-BE49-F238E27FC236}">
                <a16:creationId xmlns:a16="http://schemas.microsoft.com/office/drawing/2014/main" id="{D2C8672C-4DC4-44DC-B656-ED1043CA75D2}"/>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173149860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FCF22-4276-45CB-8866-B476C971E37A}"/>
              </a:ext>
            </a:extLst>
          </p:cNvPr>
          <p:cNvSpPr>
            <a:spLocks noGrp="1"/>
          </p:cNvSpPr>
          <p:nvPr>
            <p:ph type="title"/>
          </p:nvPr>
        </p:nvSpPr>
        <p:spPr>
          <a:xfrm>
            <a:off x="628650" y="273844"/>
            <a:ext cx="7886700" cy="469101"/>
          </a:xfrm>
        </p:spPr>
        <p:txBody>
          <a:bodyPr>
            <a:normAutofit fontScale="90000"/>
          </a:bodyPr>
          <a:lstStyle/>
          <a:p>
            <a:r>
              <a:rPr lang="en-US"/>
              <a:t>ROI pooling vs ROI align</a:t>
            </a:r>
          </a:p>
        </p:txBody>
      </p:sp>
      <p:pic>
        <p:nvPicPr>
          <p:cNvPr id="2050" name="Picture 2" descr="Image for post">
            <a:extLst>
              <a:ext uri="{FF2B5EF4-FFF2-40B4-BE49-F238E27FC236}">
                <a16:creationId xmlns:a16="http://schemas.microsoft.com/office/drawing/2014/main" id="{F332BA20-BBE5-4F66-953C-5F4332A5282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831992" y="1218132"/>
            <a:ext cx="4591050" cy="140262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0224C451-EE35-4041-8CB5-31EEFE8A09F7}"/>
              </a:ext>
            </a:extLst>
          </p:cNvPr>
          <p:cNvGrpSpPr/>
          <p:nvPr/>
        </p:nvGrpSpPr>
        <p:grpSpPr>
          <a:xfrm>
            <a:off x="259642" y="1244680"/>
            <a:ext cx="2096700" cy="1395390"/>
            <a:chOff x="339089" y="1855065"/>
            <a:chExt cx="2366400" cy="1574880"/>
          </a:xfrm>
        </p:grpSpPr>
        <p:pic>
          <p:nvPicPr>
            <p:cNvPr id="4" name="Picture 3">
              <a:extLst>
                <a:ext uri="{FF2B5EF4-FFF2-40B4-BE49-F238E27FC236}">
                  <a16:creationId xmlns:a16="http://schemas.microsoft.com/office/drawing/2014/main" id="{4D190B6A-AA31-40B3-9BDE-2F2F5B43DE5E}"/>
                </a:ext>
              </a:extLst>
            </p:cNvPr>
            <p:cNvPicPr>
              <a:picLocks noChangeAspect="1"/>
            </p:cNvPicPr>
            <p:nvPr/>
          </p:nvPicPr>
          <p:blipFill>
            <a:blip r:embed="rId4"/>
            <a:stretch>
              <a:fillRect/>
            </a:stretch>
          </p:blipFill>
          <p:spPr>
            <a:xfrm>
              <a:off x="339089" y="1855065"/>
              <a:ext cx="2366400" cy="1574880"/>
            </a:xfrm>
            <a:prstGeom prst="rect">
              <a:avLst/>
            </a:prstGeom>
          </p:spPr>
        </p:pic>
        <p:sp>
          <p:nvSpPr>
            <p:cNvPr id="5" name="Rectangle 4">
              <a:extLst>
                <a:ext uri="{FF2B5EF4-FFF2-40B4-BE49-F238E27FC236}">
                  <a16:creationId xmlns:a16="http://schemas.microsoft.com/office/drawing/2014/main" id="{512C1CE0-2DE8-4A5D-924A-FECC51513DE7}"/>
                </a:ext>
              </a:extLst>
            </p:cNvPr>
            <p:cNvSpPr/>
            <p:nvPr/>
          </p:nvSpPr>
          <p:spPr>
            <a:xfrm>
              <a:off x="762000" y="2114550"/>
              <a:ext cx="1943489" cy="1307184"/>
            </a:xfrm>
            <a:prstGeom prst="rect">
              <a:avLst/>
            </a:prstGeom>
            <a:solidFill>
              <a:schemeClr val="accent5">
                <a:alpha val="29000"/>
              </a:schemeClr>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 name="Straight Arrow Connector 7">
            <a:extLst>
              <a:ext uri="{FF2B5EF4-FFF2-40B4-BE49-F238E27FC236}">
                <a16:creationId xmlns:a16="http://schemas.microsoft.com/office/drawing/2014/main" id="{2FB3AB6A-6264-40C2-A74B-D9620AD15613}"/>
              </a:ext>
            </a:extLst>
          </p:cNvPr>
          <p:cNvCxnSpPr/>
          <p:nvPr/>
        </p:nvCxnSpPr>
        <p:spPr>
          <a:xfrm>
            <a:off x="2441910" y="1949494"/>
            <a:ext cx="337577" cy="1"/>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0" name="Table 10">
            <a:extLst>
              <a:ext uri="{FF2B5EF4-FFF2-40B4-BE49-F238E27FC236}">
                <a16:creationId xmlns:a16="http://schemas.microsoft.com/office/drawing/2014/main" id="{CF7A7D51-303F-491B-9A05-098F043D7148}"/>
              </a:ext>
            </a:extLst>
          </p:cNvPr>
          <p:cNvGraphicFramePr>
            <a:graphicFrameLocks noGrp="1"/>
          </p:cNvGraphicFramePr>
          <p:nvPr/>
        </p:nvGraphicFramePr>
        <p:xfrm>
          <a:off x="7937392" y="1452408"/>
          <a:ext cx="978008" cy="994172"/>
        </p:xfrm>
        <a:graphic>
          <a:graphicData uri="http://schemas.openxmlformats.org/drawingml/2006/table">
            <a:tbl>
              <a:tblPr firstRow="1" bandRow="1">
                <a:tableStyleId>{5940675A-B579-460E-94D1-54222C63F5DA}</a:tableStyleId>
              </a:tblPr>
              <a:tblGrid>
                <a:gridCol w="489004">
                  <a:extLst>
                    <a:ext uri="{9D8B030D-6E8A-4147-A177-3AD203B41FA5}">
                      <a16:colId xmlns:a16="http://schemas.microsoft.com/office/drawing/2014/main" val="1511777669"/>
                    </a:ext>
                  </a:extLst>
                </a:gridCol>
                <a:gridCol w="489004">
                  <a:extLst>
                    <a:ext uri="{9D8B030D-6E8A-4147-A177-3AD203B41FA5}">
                      <a16:colId xmlns:a16="http://schemas.microsoft.com/office/drawing/2014/main" val="3057169837"/>
                    </a:ext>
                  </a:extLst>
                </a:gridCol>
              </a:tblGrid>
              <a:tr h="497086">
                <a:tc>
                  <a:txBody>
                    <a:bodyPr/>
                    <a:lstStyle/>
                    <a:p>
                      <a:pPr algn="ctr"/>
                      <a:r>
                        <a:rPr lang="en-US" sz="1200"/>
                        <a:t>0.9</a:t>
                      </a:r>
                    </a:p>
                  </a:txBody>
                  <a:tcPr anchor="ctr">
                    <a:solidFill>
                      <a:schemeClr val="accent5">
                        <a:lumMod val="20000"/>
                        <a:lumOff val="80000"/>
                      </a:schemeClr>
                    </a:solidFill>
                  </a:tcPr>
                </a:tc>
                <a:tc>
                  <a:txBody>
                    <a:bodyPr/>
                    <a:lstStyle/>
                    <a:p>
                      <a:pPr algn="ctr"/>
                      <a:r>
                        <a:rPr lang="en-US" sz="1200"/>
                        <a:t>0.7</a:t>
                      </a:r>
                    </a:p>
                  </a:txBody>
                  <a:tcPr anchor="ctr">
                    <a:solidFill>
                      <a:schemeClr val="accent5">
                        <a:lumMod val="20000"/>
                        <a:lumOff val="80000"/>
                      </a:schemeClr>
                    </a:solidFill>
                  </a:tcPr>
                </a:tc>
                <a:extLst>
                  <a:ext uri="{0D108BD9-81ED-4DB2-BD59-A6C34878D82A}">
                    <a16:rowId xmlns:a16="http://schemas.microsoft.com/office/drawing/2014/main" val="2049491031"/>
                  </a:ext>
                </a:extLst>
              </a:tr>
              <a:tr h="497086">
                <a:tc>
                  <a:txBody>
                    <a:bodyPr/>
                    <a:lstStyle/>
                    <a:p>
                      <a:pPr algn="ctr"/>
                      <a:r>
                        <a:rPr lang="en-US" sz="1200"/>
                        <a:t>0.9</a:t>
                      </a:r>
                    </a:p>
                  </a:txBody>
                  <a:tcPr anchor="ctr">
                    <a:solidFill>
                      <a:schemeClr val="accent5">
                        <a:lumMod val="20000"/>
                        <a:lumOff val="80000"/>
                      </a:schemeClr>
                    </a:solidFill>
                  </a:tcPr>
                </a:tc>
                <a:tc>
                  <a:txBody>
                    <a:bodyPr/>
                    <a:lstStyle/>
                    <a:p>
                      <a:pPr algn="ctr"/>
                      <a:r>
                        <a:rPr lang="en-US" sz="1200"/>
                        <a:t>0.1</a:t>
                      </a:r>
                    </a:p>
                  </a:txBody>
                  <a:tcPr anchor="ctr">
                    <a:solidFill>
                      <a:schemeClr val="accent5">
                        <a:lumMod val="20000"/>
                        <a:lumOff val="80000"/>
                      </a:schemeClr>
                    </a:solidFill>
                  </a:tcPr>
                </a:tc>
                <a:extLst>
                  <a:ext uri="{0D108BD9-81ED-4DB2-BD59-A6C34878D82A}">
                    <a16:rowId xmlns:a16="http://schemas.microsoft.com/office/drawing/2014/main" val="1690877193"/>
                  </a:ext>
                </a:extLst>
              </a:tr>
            </a:tbl>
          </a:graphicData>
        </a:graphic>
      </p:graphicFrame>
      <p:cxnSp>
        <p:nvCxnSpPr>
          <p:cNvPr id="13" name="Straight Arrow Connector 12">
            <a:extLst>
              <a:ext uri="{FF2B5EF4-FFF2-40B4-BE49-F238E27FC236}">
                <a16:creationId xmlns:a16="http://schemas.microsoft.com/office/drawing/2014/main" id="{58AA6ECA-41BD-4978-9C48-9524308DA303}"/>
              </a:ext>
            </a:extLst>
          </p:cNvPr>
          <p:cNvCxnSpPr/>
          <p:nvPr/>
        </p:nvCxnSpPr>
        <p:spPr>
          <a:xfrm>
            <a:off x="7513517" y="1919442"/>
            <a:ext cx="337577" cy="1"/>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8A63325-82DA-483C-858A-1E5C6BF22885}"/>
              </a:ext>
            </a:extLst>
          </p:cNvPr>
          <p:cNvSpPr txBox="1"/>
          <p:nvPr/>
        </p:nvSpPr>
        <p:spPr>
          <a:xfrm>
            <a:off x="7795336" y="974068"/>
            <a:ext cx="1272464" cy="369332"/>
          </a:xfrm>
          <a:prstGeom prst="rect">
            <a:avLst/>
          </a:prstGeom>
          <a:noFill/>
        </p:spPr>
        <p:txBody>
          <a:bodyPr wrap="none" rtlCol="0">
            <a:spAutoFit/>
          </a:bodyPr>
          <a:lstStyle/>
          <a:p>
            <a:r>
              <a:rPr lang="en-US"/>
              <a:t>ROI pooling</a:t>
            </a:r>
          </a:p>
        </p:txBody>
      </p:sp>
      <p:pic>
        <p:nvPicPr>
          <p:cNvPr id="2054" name="Picture 6" descr="Image for post">
            <a:extLst>
              <a:ext uri="{FF2B5EF4-FFF2-40B4-BE49-F238E27FC236}">
                <a16:creationId xmlns:a16="http://schemas.microsoft.com/office/drawing/2014/main" id="{55254990-007A-4A9B-A872-49559CE9448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6200" y="3478021"/>
            <a:ext cx="3768798" cy="117106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7F856386-7188-4CC5-A26A-DDC7D30A658C}"/>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269259" y="3465214"/>
            <a:ext cx="1777967" cy="1196674"/>
          </a:xfrm>
          <a:prstGeom prst="rect">
            <a:avLst/>
          </a:prstGeom>
        </p:spPr>
      </p:pic>
      <p:pic>
        <p:nvPicPr>
          <p:cNvPr id="15" name="Picture 14">
            <a:extLst>
              <a:ext uri="{FF2B5EF4-FFF2-40B4-BE49-F238E27FC236}">
                <a16:creationId xmlns:a16="http://schemas.microsoft.com/office/drawing/2014/main" id="{98D96A3A-D3FD-4AB4-9047-841E49747BA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67483" y="3598665"/>
            <a:ext cx="2700317" cy="994169"/>
          </a:xfrm>
          <a:prstGeom prst="rect">
            <a:avLst/>
          </a:prstGeom>
        </p:spPr>
      </p:pic>
      <p:cxnSp>
        <p:nvCxnSpPr>
          <p:cNvPr id="19" name="Straight Arrow Connector 18">
            <a:extLst>
              <a:ext uri="{FF2B5EF4-FFF2-40B4-BE49-F238E27FC236}">
                <a16:creationId xmlns:a16="http://schemas.microsoft.com/office/drawing/2014/main" id="{7D37F22E-052F-4BB0-882A-34529439C464}"/>
              </a:ext>
            </a:extLst>
          </p:cNvPr>
          <p:cNvCxnSpPr/>
          <p:nvPr/>
        </p:nvCxnSpPr>
        <p:spPr>
          <a:xfrm>
            <a:off x="6079611" y="4095750"/>
            <a:ext cx="274320" cy="1"/>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19A41EE-6C6F-45C6-ADE2-57CF2A0F900C}"/>
              </a:ext>
            </a:extLst>
          </p:cNvPr>
          <p:cNvCxnSpPr/>
          <p:nvPr/>
        </p:nvCxnSpPr>
        <p:spPr>
          <a:xfrm>
            <a:off x="3887679" y="4063551"/>
            <a:ext cx="274320" cy="1"/>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F1D2586-F4D4-4893-BA29-0D4D3370985F}"/>
              </a:ext>
            </a:extLst>
          </p:cNvPr>
          <p:cNvSpPr txBox="1"/>
          <p:nvPr/>
        </p:nvSpPr>
        <p:spPr>
          <a:xfrm>
            <a:off x="7839546" y="3131840"/>
            <a:ext cx="1017586" cy="369332"/>
          </a:xfrm>
          <a:prstGeom prst="rect">
            <a:avLst/>
          </a:prstGeom>
          <a:noFill/>
        </p:spPr>
        <p:txBody>
          <a:bodyPr wrap="none" rtlCol="0">
            <a:spAutoFit/>
          </a:bodyPr>
          <a:lstStyle/>
          <a:p>
            <a:r>
              <a:rPr lang="en-US"/>
              <a:t>ROI align</a:t>
            </a:r>
          </a:p>
        </p:txBody>
      </p:sp>
      <p:sp>
        <p:nvSpPr>
          <p:cNvPr id="3" name="Footer Placeholder 2">
            <a:extLst>
              <a:ext uri="{FF2B5EF4-FFF2-40B4-BE49-F238E27FC236}">
                <a16:creationId xmlns:a16="http://schemas.microsoft.com/office/drawing/2014/main" id="{C4474B28-3B9D-4D06-93AB-179C2A7B22B5}"/>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419983968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188575" y="1660987"/>
            <a:ext cx="2766848" cy="2080324"/>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 name="object 3"/>
          <p:cNvSpPr/>
          <p:nvPr/>
        </p:nvSpPr>
        <p:spPr>
          <a:xfrm>
            <a:off x="304800" y="1661276"/>
            <a:ext cx="2766848" cy="2079750"/>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 name="object 4"/>
          <p:cNvSpPr txBox="1">
            <a:spLocks noGrp="1"/>
          </p:cNvSpPr>
          <p:nvPr>
            <p:ph type="title"/>
          </p:nvPr>
        </p:nvSpPr>
        <p:spPr>
          <a:xfrm>
            <a:off x="382950" y="242225"/>
            <a:ext cx="8151450" cy="520655"/>
          </a:xfrm>
          <a:prstGeom prst="rect">
            <a:avLst/>
          </a:prstGeom>
        </p:spPr>
        <p:txBody>
          <a:bodyPr vert="horz" wrap="square" lIns="0" tIns="12700" rIns="0" bIns="0" rtlCol="0">
            <a:spAutoFit/>
          </a:bodyPr>
          <a:lstStyle/>
          <a:p>
            <a:pPr marL="12700">
              <a:lnSpc>
                <a:spcPct val="100000"/>
              </a:lnSpc>
              <a:spcBef>
                <a:spcPts val="100"/>
              </a:spcBef>
            </a:pPr>
            <a:r>
              <a:rPr dirty="0"/>
              <a:t>Mask </a:t>
            </a:r>
            <a:r>
              <a:rPr spc="-5" dirty="0"/>
              <a:t>R-CNN: </a:t>
            </a:r>
            <a:r>
              <a:rPr spc="-10" dirty="0"/>
              <a:t>Very </a:t>
            </a:r>
            <a:r>
              <a:rPr spc="-5" dirty="0"/>
              <a:t>Good</a:t>
            </a:r>
            <a:r>
              <a:rPr spc="-95" dirty="0"/>
              <a:t> </a:t>
            </a:r>
            <a:r>
              <a:rPr spc="-5" dirty="0"/>
              <a:t>Results!</a:t>
            </a:r>
          </a:p>
        </p:txBody>
      </p:sp>
      <p:sp>
        <p:nvSpPr>
          <p:cNvPr id="5" name="object 5"/>
          <p:cNvSpPr/>
          <p:nvPr/>
        </p:nvSpPr>
        <p:spPr>
          <a:xfrm>
            <a:off x="6091251" y="1654062"/>
            <a:ext cx="2766849" cy="2094754"/>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6" name="object 6"/>
          <p:cNvSpPr txBox="1"/>
          <p:nvPr/>
        </p:nvSpPr>
        <p:spPr>
          <a:xfrm>
            <a:off x="73025" y="4149886"/>
            <a:ext cx="3917950" cy="271145"/>
          </a:xfrm>
          <a:prstGeom prst="rect">
            <a:avLst/>
          </a:prstGeom>
        </p:spPr>
        <p:txBody>
          <a:bodyPr vert="horz" wrap="square" lIns="0" tIns="12700" rIns="0" bIns="0" rtlCol="0">
            <a:spAutoFit/>
          </a:bodyPr>
          <a:lstStyle/>
          <a:p>
            <a:pPr marL="12700">
              <a:lnSpc>
                <a:spcPct val="100000"/>
              </a:lnSpc>
              <a:spcBef>
                <a:spcPts val="100"/>
              </a:spcBef>
            </a:pPr>
            <a:r>
              <a:rPr sz="800" spc="-5" dirty="0">
                <a:latin typeface="Arial"/>
                <a:cs typeface="Arial"/>
              </a:rPr>
              <a:t>He et al, </a:t>
            </a:r>
            <a:r>
              <a:rPr sz="800" dirty="0">
                <a:latin typeface="Arial"/>
                <a:cs typeface="Arial"/>
              </a:rPr>
              <a:t>“Mask </a:t>
            </a:r>
            <a:r>
              <a:rPr sz="800" spc="-5" dirty="0">
                <a:latin typeface="Arial"/>
                <a:cs typeface="Arial"/>
              </a:rPr>
              <a:t>R-CNN”, arXiv</a:t>
            </a:r>
            <a:r>
              <a:rPr sz="800" spc="-15" dirty="0">
                <a:latin typeface="Arial"/>
                <a:cs typeface="Arial"/>
              </a:rPr>
              <a:t> </a:t>
            </a:r>
            <a:r>
              <a:rPr sz="800" spc="-5" dirty="0">
                <a:latin typeface="Arial"/>
                <a:cs typeface="Arial"/>
              </a:rPr>
              <a:t>2017</a:t>
            </a:r>
            <a:endParaRPr sz="800">
              <a:latin typeface="Arial"/>
              <a:cs typeface="Arial"/>
            </a:endParaRPr>
          </a:p>
          <a:p>
            <a:pPr marL="12700">
              <a:lnSpc>
                <a:spcPct val="100000"/>
              </a:lnSpc>
              <a:spcBef>
                <a:spcPts val="15"/>
              </a:spcBef>
            </a:pPr>
            <a:r>
              <a:rPr sz="800" spc="-5" dirty="0">
                <a:latin typeface="Arial"/>
                <a:cs typeface="Arial"/>
              </a:rPr>
              <a:t>Figures </a:t>
            </a:r>
            <a:r>
              <a:rPr sz="800" dirty="0">
                <a:latin typeface="Arial"/>
                <a:cs typeface="Arial"/>
              </a:rPr>
              <a:t>copyright </a:t>
            </a:r>
            <a:r>
              <a:rPr sz="800" spc="-5" dirty="0">
                <a:latin typeface="Arial"/>
                <a:cs typeface="Arial"/>
              </a:rPr>
              <a:t>Kaiming He, Georgia Gkioxari, Piotr Dollár, and Ross Girshick,</a:t>
            </a:r>
            <a:r>
              <a:rPr sz="800" spc="-55" dirty="0">
                <a:latin typeface="Arial"/>
                <a:cs typeface="Arial"/>
              </a:rPr>
              <a:t> </a:t>
            </a:r>
            <a:r>
              <a:rPr sz="800" spc="-5" dirty="0">
                <a:latin typeface="Arial"/>
                <a:cs typeface="Arial"/>
              </a:rPr>
              <a:t>2017.</a:t>
            </a:r>
            <a:endParaRPr sz="800">
              <a:latin typeface="Arial"/>
              <a:cs typeface="Arial"/>
            </a:endParaRPr>
          </a:p>
        </p:txBody>
      </p:sp>
      <p:sp>
        <p:nvSpPr>
          <p:cNvPr id="7" name="object 7"/>
          <p:cNvSpPr txBox="1"/>
          <p:nvPr/>
        </p:nvSpPr>
        <p:spPr>
          <a:xfrm>
            <a:off x="73025" y="4407160"/>
            <a:ext cx="1334770" cy="139065"/>
          </a:xfrm>
          <a:prstGeom prst="rect">
            <a:avLst/>
          </a:prstGeom>
        </p:spPr>
        <p:txBody>
          <a:bodyPr vert="horz" wrap="square" lIns="0" tIns="3175" rIns="0" bIns="0" rtlCol="0">
            <a:spAutoFit/>
          </a:bodyPr>
          <a:lstStyle/>
          <a:p>
            <a:pPr marL="12700">
              <a:lnSpc>
                <a:spcPct val="100000"/>
              </a:lnSpc>
              <a:spcBef>
                <a:spcPts val="25"/>
              </a:spcBef>
            </a:pPr>
            <a:r>
              <a:rPr sz="800" spc="-5" dirty="0">
                <a:latin typeface="Arial"/>
                <a:cs typeface="Arial"/>
              </a:rPr>
              <a:t>Reproduced with</a:t>
            </a:r>
            <a:r>
              <a:rPr sz="800" spc="-65" dirty="0">
                <a:latin typeface="Arial"/>
                <a:cs typeface="Arial"/>
              </a:rPr>
              <a:t> </a:t>
            </a:r>
            <a:r>
              <a:rPr sz="800" spc="-5" dirty="0">
                <a:latin typeface="Arial"/>
                <a:cs typeface="Arial"/>
              </a:rPr>
              <a:t>permission.</a:t>
            </a:r>
            <a:endParaRPr sz="800">
              <a:latin typeface="Arial"/>
              <a:cs typeface="Arial"/>
            </a:endParaRPr>
          </a:p>
        </p:txBody>
      </p:sp>
      <p:sp>
        <p:nvSpPr>
          <p:cNvPr id="9" name="object 9"/>
          <p:cNvSpPr txBox="1"/>
          <p:nvPr/>
        </p:nvSpPr>
        <p:spPr>
          <a:xfrm>
            <a:off x="7456525" y="4704900"/>
            <a:ext cx="1564005" cy="309245"/>
          </a:xfrm>
          <a:prstGeom prst="rect">
            <a:avLst/>
          </a:prstGeom>
        </p:spPr>
        <p:txBody>
          <a:bodyPr vert="horz" wrap="square" lIns="0" tIns="0" rIns="0" bIns="0" rtlCol="0">
            <a:spAutoFit/>
          </a:bodyPr>
          <a:lstStyle/>
          <a:p>
            <a:pPr marL="12700">
              <a:lnSpc>
                <a:spcPts val="2310"/>
              </a:lnSpc>
            </a:pPr>
            <a:r>
              <a:rPr sz="2000" dirty="0">
                <a:solidFill>
                  <a:srgbClr val="FFFFFF"/>
                </a:solidFill>
                <a:latin typeface="Arial"/>
                <a:cs typeface="Arial"/>
              </a:rPr>
              <a:t>May </a:t>
            </a:r>
            <a:r>
              <a:rPr sz="2000" spc="-5" dirty="0">
                <a:solidFill>
                  <a:srgbClr val="FFFFFF"/>
                </a:solidFill>
                <a:latin typeface="Arial"/>
                <a:cs typeface="Arial"/>
              </a:rPr>
              <a:t>10,</a:t>
            </a:r>
            <a:r>
              <a:rPr sz="2000" spc="-95" dirty="0">
                <a:solidFill>
                  <a:srgbClr val="FFFFFF"/>
                </a:solidFill>
                <a:latin typeface="Arial"/>
                <a:cs typeface="Arial"/>
              </a:rPr>
              <a:t> </a:t>
            </a:r>
            <a:r>
              <a:rPr sz="2000" spc="-5" dirty="0">
                <a:solidFill>
                  <a:srgbClr val="FFFFFF"/>
                </a:solidFill>
                <a:latin typeface="Arial"/>
                <a:cs typeface="Arial"/>
              </a:rPr>
              <a:t>2017</a:t>
            </a:r>
            <a:endParaRPr sz="2000">
              <a:latin typeface="Arial"/>
              <a:cs typeface="Arial"/>
            </a:endParaRPr>
          </a:p>
        </p:txBody>
      </p:sp>
      <p:sp>
        <p:nvSpPr>
          <p:cNvPr id="8" name="Footer Placeholder 7">
            <a:extLst>
              <a:ext uri="{FF2B5EF4-FFF2-40B4-BE49-F238E27FC236}">
                <a16:creationId xmlns:a16="http://schemas.microsoft.com/office/drawing/2014/main" id="{A2010036-FD49-4D33-B348-22653340F856}"/>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2457" y="20332"/>
            <a:ext cx="6790140" cy="518732"/>
          </a:xfrm>
          <a:prstGeom prst="rect">
            <a:avLst/>
          </a:prstGeom>
        </p:spPr>
        <p:txBody>
          <a:bodyPr vert="horz" wrap="square" lIns="0" tIns="10795" rIns="0" bIns="0" rtlCol="0">
            <a:spAutoFit/>
          </a:bodyPr>
          <a:lstStyle/>
          <a:p>
            <a:pPr marL="12700" marR="5080">
              <a:lnSpc>
                <a:spcPct val="100400"/>
              </a:lnSpc>
              <a:spcBef>
                <a:spcPts val="85"/>
              </a:spcBef>
            </a:pPr>
            <a:r>
              <a:rPr sz="3200" dirty="0"/>
              <a:t>Mask </a:t>
            </a:r>
            <a:r>
              <a:rPr sz="3200" spc="-5" dirty="0"/>
              <a:t>R-CNN  </a:t>
            </a:r>
            <a:r>
              <a:rPr sz="3200" spc="-10" dirty="0"/>
              <a:t>Also </a:t>
            </a:r>
            <a:r>
              <a:rPr sz="3200" spc="-5" dirty="0"/>
              <a:t>does</a:t>
            </a:r>
            <a:r>
              <a:rPr sz="3200" spc="-90" dirty="0"/>
              <a:t> </a:t>
            </a:r>
            <a:r>
              <a:rPr sz="3200" spc="-5" dirty="0"/>
              <a:t>pose</a:t>
            </a:r>
          </a:p>
        </p:txBody>
      </p:sp>
      <p:sp>
        <p:nvSpPr>
          <p:cNvPr id="3" name="object 3"/>
          <p:cNvSpPr/>
          <p:nvPr/>
        </p:nvSpPr>
        <p:spPr>
          <a:xfrm>
            <a:off x="118536" y="1604450"/>
            <a:ext cx="1851100" cy="1592285"/>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 name="object 4"/>
          <p:cNvSpPr/>
          <p:nvPr/>
        </p:nvSpPr>
        <p:spPr>
          <a:xfrm>
            <a:off x="3188454" y="618524"/>
            <a:ext cx="1136015" cy="3092450"/>
          </a:xfrm>
          <a:custGeom>
            <a:avLst/>
            <a:gdLst/>
            <a:ahLst/>
            <a:cxnLst/>
            <a:rect l="l" t="t" r="r" b="b"/>
            <a:pathLst>
              <a:path w="1136014" h="3092450">
                <a:moveTo>
                  <a:pt x="0" y="3092099"/>
                </a:moveTo>
                <a:lnTo>
                  <a:pt x="0" y="1135445"/>
                </a:lnTo>
                <a:lnTo>
                  <a:pt x="1135445" y="0"/>
                </a:lnTo>
                <a:lnTo>
                  <a:pt x="1135445" y="1956654"/>
                </a:lnTo>
                <a:lnTo>
                  <a:pt x="0" y="3092099"/>
                </a:lnTo>
                <a:close/>
              </a:path>
            </a:pathLst>
          </a:custGeom>
          <a:solidFill>
            <a:srgbClr val="000000">
              <a:alpha val="19999"/>
            </a:srgbClr>
          </a:solidFill>
        </p:spPr>
        <p:txBody>
          <a:bodyPr wrap="square" lIns="0" tIns="0" rIns="0" bIns="0" rtlCol="0"/>
          <a:lstStyle/>
          <a:p>
            <a:endParaRPr/>
          </a:p>
        </p:txBody>
      </p:sp>
      <p:sp>
        <p:nvSpPr>
          <p:cNvPr id="5" name="object 5"/>
          <p:cNvSpPr/>
          <p:nvPr/>
        </p:nvSpPr>
        <p:spPr>
          <a:xfrm>
            <a:off x="2910600" y="618524"/>
            <a:ext cx="1413510" cy="1136015"/>
          </a:xfrm>
          <a:custGeom>
            <a:avLst/>
            <a:gdLst/>
            <a:ahLst/>
            <a:cxnLst/>
            <a:rect l="l" t="t" r="r" b="b"/>
            <a:pathLst>
              <a:path w="1413510" h="1136014">
                <a:moveTo>
                  <a:pt x="277854" y="1135445"/>
                </a:moveTo>
                <a:lnTo>
                  <a:pt x="0" y="1135445"/>
                </a:lnTo>
                <a:lnTo>
                  <a:pt x="1135445" y="0"/>
                </a:lnTo>
                <a:lnTo>
                  <a:pt x="1413299" y="0"/>
                </a:lnTo>
                <a:lnTo>
                  <a:pt x="277854" y="1135445"/>
                </a:lnTo>
                <a:close/>
              </a:path>
            </a:pathLst>
          </a:custGeom>
          <a:solidFill>
            <a:srgbClr val="FFFFFF">
              <a:alpha val="19999"/>
            </a:srgbClr>
          </a:solidFill>
        </p:spPr>
        <p:txBody>
          <a:bodyPr wrap="square" lIns="0" tIns="0" rIns="0" bIns="0" rtlCol="0"/>
          <a:lstStyle/>
          <a:p>
            <a:endParaRPr/>
          </a:p>
        </p:txBody>
      </p:sp>
      <p:sp>
        <p:nvSpPr>
          <p:cNvPr id="6" name="object 6"/>
          <p:cNvSpPr/>
          <p:nvPr/>
        </p:nvSpPr>
        <p:spPr>
          <a:xfrm>
            <a:off x="2910600" y="618524"/>
            <a:ext cx="1413510" cy="3092450"/>
          </a:xfrm>
          <a:custGeom>
            <a:avLst/>
            <a:gdLst/>
            <a:ahLst/>
            <a:cxnLst/>
            <a:rect l="l" t="t" r="r" b="b"/>
            <a:pathLst>
              <a:path w="1413510" h="3092450">
                <a:moveTo>
                  <a:pt x="0" y="1135445"/>
                </a:moveTo>
                <a:lnTo>
                  <a:pt x="1135445" y="0"/>
                </a:lnTo>
                <a:lnTo>
                  <a:pt x="1413299" y="0"/>
                </a:lnTo>
                <a:lnTo>
                  <a:pt x="1413299" y="1956654"/>
                </a:lnTo>
                <a:lnTo>
                  <a:pt x="277854" y="3092099"/>
                </a:lnTo>
                <a:lnTo>
                  <a:pt x="0" y="3092099"/>
                </a:lnTo>
                <a:lnTo>
                  <a:pt x="0" y="1135445"/>
                </a:lnTo>
                <a:close/>
              </a:path>
            </a:pathLst>
          </a:custGeom>
          <a:ln w="19049">
            <a:solidFill>
              <a:srgbClr val="666666"/>
            </a:solidFill>
          </a:ln>
        </p:spPr>
        <p:txBody>
          <a:bodyPr wrap="square" lIns="0" tIns="0" rIns="0" bIns="0" rtlCol="0"/>
          <a:lstStyle/>
          <a:p>
            <a:endParaRPr/>
          </a:p>
        </p:txBody>
      </p:sp>
      <p:sp>
        <p:nvSpPr>
          <p:cNvPr id="7" name="object 7"/>
          <p:cNvSpPr/>
          <p:nvPr/>
        </p:nvSpPr>
        <p:spPr>
          <a:xfrm>
            <a:off x="2910600" y="618524"/>
            <a:ext cx="1413510" cy="1136015"/>
          </a:xfrm>
          <a:custGeom>
            <a:avLst/>
            <a:gdLst/>
            <a:ahLst/>
            <a:cxnLst/>
            <a:rect l="l" t="t" r="r" b="b"/>
            <a:pathLst>
              <a:path w="1413510" h="1136014">
                <a:moveTo>
                  <a:pt x="0" y="1135445"/>
                </a:moveTo>
                <a:lnTo>
                  <a:pt x="277854" y="1135445"/>
                </a:lnTo>
                <a:lnTo>
                  <a:pt x="1413299" y="0"/>
                </a:lnTo>
              </a:path>
            </a:pathLst>
          </a:custGeom>
          <a:ln w="19049">
            <a:solidFill>
              <a:srgbClr val="666666"/>
            </a:solidFill>
          </a:ln>
        </p:spPr>
        <p:txBody>
          <a:bodyPr wrap="square" lIns="0" tIns="0" rIns="0" bIns="0" rtlCol="0"/>
          <a:lstStyle/>
          <a:p>
            <a:endParaRPr/>
          </a:p>
        </p:txBody>
      </p:sp>
      <p:sp>
        <p:nvSpPr>
          <p:cNvPr id="8" name="object 8"/>
          <p:cNvSpPr/>
          <p:nvPr/>
        </p:nvSpPr>
        <p:spPr>
          <a:xfrm>
            <a:off x="3188454" y="1753970"/>
            <a:ext cx="0" cy="1957070"/>
          </a:xfrm>
          <a:custGeom>
            <a:avLst/>
            <a:gdLst/>
            <a:ahLst/>
            <a:cxnLst/>
            <a:rect l="l" t="t" r="r" b="b"/>
            <a:pathLst>
              <a:path h="1957070">
                <a:moveTo>
                  <a:pt x="0" y="0"/>
                </a:moveTo>
                <a:lnTo>
                  <a:pt x="0" y="1956654"/>
                </a:lnTo>
              </a:path>
            </a:pathLst>
          </a:custGeom>
          <a:ln w="19049">
            <a:solidFill>
              <a:srgbClr val="666666"/>
            </a:solidFill>
          </a:ln>
        </p:spPr>
        <p:txBody>
          <a:bodyPr wrap="square" lIns="0" tIns="0" rIns="0" bIns="0" rtlCol="0"/>
          <a:lstStyle/>
          <a:p>
            <a:endParaRPr/>
          </a:p>
        </p:txBody>
      </p:sp>
      <p:sp>
        <p:nvSpPr>
          <p:cNvPr id="9" name="object 9"/>
          <p:cNvSpPr/>
          <p:nvPr/>
        </p:nvSpPr>
        <p:spPr>
          <a:xfrm>
            <a:off x="3327400" y="1946549"/>
            <a:ext cx="356870" cy="1401445"/>
          </a:xfrm>
          <a:custGeom>
            <a:avLst/>
            <a:gdLst/>
            <a:ahLst/>
            <a:cxnLst/>
            <a:rect l="l" t="t" r="r" b="b"/>
            <a:pathLst>
              <a:path w="356870" h="1401445">
                <a:moveTo>
                  <a:pt x="0" y="1400999"/>
                </a:moveTo>
                <a:lnTo>
                  <a:pt x="0" y="274795"/>
                </a:lnTo>
                <a:lnTo>
                  <a:pt x="356399" y="0"/>
                </a:lnTo>
                <a:lnTo>
                  <a:pt x="356399" y="1126204"/>
                </a:lnTo>
                <a:lnTo>
                  <a:pt x="0" y="1400999"/>
                </a:lnTo>
                <a:close/>
              </a:path>
            </a:pathLst>
          </a:custGeom>
          <a:solidFill>
            <a:srgbClr val="EEEEEE"/>
          </a:solidFill>
        </p:spPr>
        <p:txBody>
          <a:bodyPr wrap="square" lIns="0" tIns="0" rIns="0" bIns="0" rtlCol="0"/>
          <a:lstStyle/>
          <a:p>
            <a:endParaRPr/>
          </a:p>
        </p:txBody>
      </p:sp>
      <p:sp>
        <p:nvSpPr>
          <p:cNvPr id="10" name="object 10"/>
          <p:cNvSpPr/>
          <p:nvPr/>
        </p:nvSpPr>
        <p:spPr>
          <a:xfrm>
            <a:off x="3327400" y="1946549"/>
            <a:ext cx="356870" cy="1401445"/>
          </a:xfrm>
          <a:custGeom>
            <a:avLst/>
            <a:gdLst/>
            <a:ahLst/>
            <a:cxnLst/>
            <a:rect l="l" t="t" r="r" b="b"/>
            <a:pathLst>
              <a:path w="356870" h="1401445">
                <a:moveTo>
                  <a:pt x="356399" y="0"/>
                </a:moveTo>
                <a:lnTo>
                  <a:pt x="0" y="274795"/>
                </a:lnTo>
                <a:lnTo>
                  <a:pt x="0" y="1400999"/>
                </a:lnTo>
                <a:lnTo>
                  <a:pt x="356399" y="1126204"/>
                </a:lnTo>
                <a:lnTo>
                  <a:pt x="356399" y="0"/>
                </a:lnTo>
                <a:close/>
              </a:path>
            </a:pathLst>
          </a:custGeom>
          <a:ln w="19049">
            <a:solidFill>
              <a:srgbClr val="666666"/>
            </a:solidFill>
          </a:ln>
        </p:spPr>
        <p:txBody>
          <a:bodyPr wrap="square" lIns="0" tIns="0" rIns="0" bIns="0" rtlCol="0"/>
          <a:lstStyle/>
          <a:p>
            <a:endParaRPr/>
          </a:p>
        </p:txBody>
      </p:sp>
      <p:sp>
        <p:nvSpPr>
          <p:cNvPr id="11" name="object 11"/>
          <p:cNvSpPr/>
          <p:nvPr/>
        </p:nvSpPr>
        <p:spPr>
          <a:xfrm>
            <a:off x="3405849" y="2176074"/>
            <a:ext cx="0" cy="1111250"/>
          </a:xfrm>
          <a:custGeom>
            <a:avLst/>
            <a:gdLst/>
            <a:ahLst/>
            <a:cxnLst/>
            <a:rect l="l" t="t" r="r" b="b"/>
            <a:pathLst>
              <a:path h="1111250">
                <a:moveTo>
                  <a:pt x="0" y="0"/>
                </a:moveTo>
                <a:lnTo>
                  <a:pt x="0" y="1111199"/>
                </a:lnTo>
              </a:path>
            </a:pathLst>
          </a:custGeom>
          <a:ln w="9524">
            <a:solidFill>
              <a:srgbClr val="666666"/>
            </a:solidFill>
          </a:ln>
        </p:spPr>
        <p:txBody>
          <a:bodyPr wrap="square" lIns="0" tIns="0" rIns="0" bIns="0" rtlCol="0"/>
          <a:lstStyle/>
          <a:p>
            <a:endParaRPr/>
          </a:p>
        </p:txBody>
      </p:sp>
      <p:sp>
        <p:nvSpPr>
          <p:cNvPr id="12" name="object 12"/>
          <p:cNvSpPr/>
          <p:nvPr/>
        </p:nvSpPr>
        <p:spPr>
          <a:xfrm>
            <a:off x="3491813" y="2099874"/>
            <a:ext cx="0" cy="1111250"/>
          </a:xfrm>
          <a:custGeom>
            <a:avLst/>
            <a:gdLst/>
            <a:ahLst/>
            <a:cxnLst/>
            <a:rect l="l" t="t" r="r" b="b"/>
            <a:pathLst>
              <a:path h="1111250">
                <a:moveTo>
                  <a:pt x="0" y="0"/>
                </a:moveTo>
                <a:lnTo>
                  <a:pt x="0" y="1111199"/>
                </a:lnTo>
              </a:path>
            </a:pathLst>
          </a:custGeom>
          <a:ln w="9524">
            <a:solidFill>
              <a:srgbClr val="666666"/>
            </a:solidFill>
          </a:ln>
        </p:spPr>
        <p:txBody>
          <a:bodyPr wrap="square" lIns="0" tIns="0" rIns="0" bIns="0" rtlCol="0"/>
          <a:lstStyle/>
          <a:p>
            <a:endParaRPr/>
          </a:p>
        </p:txBody>
      </p:sp>
      <p:sp>
        <p:nvSpPr>
          <p:cNvPr id="13" name="object 13"/>
          <p:cNvSpPr/>
          <p:nvPr/>
        </p:nvSpPr>
        <p:spPr>
          <a:xfrm>
            <a:off x="3582408" y="2039478"/>
            <a:ext cx="0" cy="1111250"/>
          </a:xfrm>
          <a:custGeom>
            <a:avLst/>
            <a:gdLst/>
            <a:ahLst/>
            <a:cxnLst/>
            <a:rect l="l" t="t" r="r" b="b"/>
            <a:pathLst>
              <a:path h="1111250">
                <a:moveTo>
                  <a:pt x="0" y="0"/>
                </a:moveTo>
                <a:lnTo>
                  <a:pt x="0" y="1111199"/>
                </a:lnTo>
              </a:path>
            </a:pathLst>
          </a:custGeom>
          <a:ln w="9524">
            <a:solidFill>
              <a:srgbClr val="666666"/>
            </a:solidFill>
          </a:ln>
        </p:spPr>
        <p:txBody>
          <a:bodyPr wrap="square" lIns="0" tIns="0" rIns="0" bIns="0" rtlCol="0"/>
          <a:lstStyle/>
          <a:p>
            <a:endParaRPr/>
          </a:p>
        </p:txBody>
      </p:sp>
      <p:sp>
        <p:nvSpPr>
          <p:cNvPr id="14" name="object 14"/>
          <p:cNvSpPr/>
          <p:nvPr/>
        </p:nvSpPr>
        <p:spPr>
          <a:xfrm>
            <a:off x="3333274" y="2179800"/>
            <a:ext cx="350520" cy="266065"/>
          </a:xfrm>
          <a:custGeom>
            <a:avLst/>
            <a:gdLst/>
            <a:ahLst/>
            <a:cxnLst/>
            <a:rect l="l" t="t" r="r" b="b"/>
            <a:pathLst>
              <a:path w="350520" h="266064">
                <a:moveTo>
                  <a:pt x="350399" y="0"/>
                </a:moveTo>
                <a:lnTo>
                  <a:pt x="0" y="265799"/>
                </a:lnTo>
              </a:path>
            </a:pathLst>
          </a:custGeom>
          <a:ln w="9524">
            <a:solidFill>
              <a:srgbClr val="666666"/>
            </a:solidFill>
          </a:ln>
        </p:spPr>
        <p:txBody>
          <a:bodyPr wrap="square" lIns="0" tIns="0" rIns="0" bIns="0" rtlCol="0"/>
          <a:lstStyle/>
          <a:p>
            <a:endParaRPr/>
          </a:p>
        </p:txBody>
      </p:sp>
      <p:sp>
        <p:nvSpPr>
          <p:cNvPr id="15" name="object 15"/>
          <p:cNvSpPr/>
          <p:nvPr/>
        </p:nvSpPr>
        <p:spPr>
          <a:xfrm>
            <a:off x="3333274" y="2408400"/>
            <a:ext cx="350520" cy="266065"/>
          </a:xfrm>
          <a:custGeom>
            <a:avLst/>
            <a:gdLst/>
            <a:ahLst/>
            <a:cxnLst/>
            <a:rect l="l" t="t" r="r" b="b"/>
            <a:pathLst>
              <a:path w="350520" h="266064">
                <a:moveTo>
                  <a:pt x="350399" y="0"/>
                </a:moveTo>
                <a:lnTo>
                  <a:pt x="0" y="265799"/>
                </a:lnTo>
              </a:path>
            </a:pathLst>
          </a:custGeom>
          <a:ln w="9524">
            <a:solidFill>
              <a:srgbClr val="666666"/>
            </a:solidFill>
          </a:ln>
        </p:spPr>
        <p:txBody>
          <a:bodyPr wrap="square" lIns="0" tIns="0" rIns="0" bIns="0" rtlCol="0"/>
          <a:lstStyle/>
          <a:p>
            <a:endParaRPr/>
          </a:p>
        </p:txBody>
      </p:sp>
      <p:sp>
        <p:nvSpPr>
          <p:cNvPr id="16" name="object 16"/>
          <p:cNvSpPr/>
          <p:nvPr/>
        </p:nvSpPr>
        <p:spPr>
          <a:xfrm>
            <a:off x="3333274" y="2637000"/>
            <a:ext cx="350520" cy="266065"/>
          </a:xfrm>
          <a:custGeom>
            <a:avLst/>
            <a:gdLst/>
            <a:ahLst/>
            <a:cxnLst/>
            <a:rect l="l" t="t" r="r" b="b"/>
            <a:pathLst>
              <a:path w="350520" h="266064">
                <a:moveTo>
                  <a:pt x="350399" y="0"/>
                </a:moveTo>
                <a:lnTo>
                  <a:pt x="0" y="265799"/>
                </a:lnTo>
              </a:path>
            </a:pathLst>
          </a:custGeom>
          <a:ln w="9524">
            <a:solidFill>
              <a:srgbClr val="666666"/>
            </a:solidFill>
          </a:ln>
        </p:spPr>
        <p:txBody>
          <a:bodyPr wrap="square" lIns="0" tIns="0" rIns="0" bIns="0" rtlCol="0"/>
          <a:lstStyle/>
          <a:p>
            <a:endParaRPr/>
          </a:p>
        </p:txBody>
      </p:sp>
      <p:sp>
        <p:nvSpPr>
          <p:cNvPr id="17" name="object 17"/>
          <p:cNvSpPr/>
          <p:nvPr/>
        </p:nvSpPr>
        <p:spPr>
          <a:xfrm>
            <a:off x="3333274" y="2865599"/>
            <a:ext cx="350520" cy="266065"/>
          </a:xfrm>
          <a:custGeom>
            <a:avLst/>
            <a:gdLst/>
            <a:ahLst/>
            <a:cxnLst/>
            <a:rect l="l" t="t" r="r" b="b"/>
            <a:pathLst>
              <a:path w="350520" h="266064">
                <a:moveTo>
                  <a:pt x="350399" y="0"/>
                </a:moveTo>
                <a:lnTo>
                  <a:pt x="0" y="265799"/>
                </a:lnTo>
              </a:path>
            </a:pathLst>
          </a:custGeom>
          <a:ln w="9524">
            <a:solidFill>
              <a:srgbClr val="666666"/>
            </a:solidFill>
          </a:ln>
        </p:spPr>
        <p:txBody>
          <a:bodyPr wrap="square" lIns="0" tIns="0" rIns="0" bIns="0" rtlCol="0"/>
          <a:lstStyle/>
          <a:p>
            <a:endParaRPr/>
          </a:p>
        </p:txBody>
      </p:sp>
      <p:sp>
        <p:nvSpPr>
          <p:cNvPr id="18" name="object 18"/>
          <p:cNvSpPr/>
          <p:nvPr/>
        </p:nvSpPr>
        <p:spPr>
          <a:xfrm>
            <a:off x="5096427" y="1878775"/>
            <a:ext cx="358140" cy="1401445"/>
          </a:xfrm>
          <a:custGeom>
            <a:avLst/>
            <a:gdLst/>
            <a:ahLst/>
            <a:cxnLst/>
            <a:rect l="l" t="t" r="r" b="b"/>
            <a:pathLst>
              <a:path w="358139" h="1401445">
                <a:moveTo>
                  <a:pt x="0" y="1400999"/>
                </a:moveTo>
                <a:lnTo>
                  <a:pt x="0" y="357872"/>
                </a:lnTo>
                <a:lnTo>
                  <a:pt x="357872" y="0"/>
                </a:lnTo>
                <a:lnTo>
                  <a:pt x="357872" y="1043127"/>
                </a:lnTo>
                <a:lnTo>
                  <a:pt x="0" y="1400999"/>
                </a:lnTo>
                <a:close/>
              </a:path>
            </a:pathLst>
          </a:custGeom>
          <a:solidFill>
            <a:srgbClr val="000000">
              <a:alpha val="19999"/>
            </a:srgbClr>
          </a:solidFill>
        </p:spPr>
        <p:txBody>
          <a:bodyPr wrap="square" lIns="0" tIns="0" rIns="0" bIns="0" rtlCol="0"/>
          <a:lstStyle/>
          <a:p>
            <a:endParaRPr/>
          </a:p>
        </p:txBody>
      </p:sp>
      <p:sp>
        <p:nvSpPr>
          <p:cNvPr id="19" name="object 19"/>
          <p:cNvSpPr/>
          <p:nvPr/>
        </p:nvSpPr>
        <p:spPr>
          <a:xfrm>
            <a:off x="4846499" y="1878775"/>
            <a:ext cx="608330" cy="358140"/>
          </a:xfrm>
          <a:custGeom>
            <a:avLst/>
            <a:gdLst/>
            <a:ahLst/>
            <a:cxnLst/>
            <a:rect l="l" t="t" r="r" b="b"/>
            <a:pathLst>
              <a:path w="608329" h="358139">
                <a:moveTo>
                  <a:pt x="249927" y="357872"/>
                </a:moveTo>
                <a:lnTo>
                  <a:pt x="0" y="357872"/>
                </a:lnTo>
                <a:lnTo>
                  <a:pt x="357872" y="0"/>
                </a:lnTo>
                <a:lnTo>
                  <a:pt x="607799" y="0"/>
                </a:lnTo>
                <a:lnTo>
                  <a:pt x="249927" y="357872"/>
                </a:lnTo>
                <a:close/>
              </a:path>
            </a:pathLst>
          </a:custGeom>
          <a:solidFill>
            <a:srgbClr val="FFFFFF">
              <a:alpha val="19999"/>
            </a:srgbClr>
          </a:solidFill>
        </p:spPr>
        <p:txBody>
          <a:bodyPr wrap="square" lIns="0" tIns="0" rIns="0" bIns="0" rtlCol="0"/>
          <a:lstStyle/>
          <a:p>
            <a:endParaRPr/>
          </a:p>
        </p:txBody>
      </p:sp>
      <p:sp>
        <p:nvSpPr>
          <p:cNvPr id="20" name="object 20"/>
          <p:cNvSpPr/>
          <p:nvPr/>
        </p:nvSpPr>
        <p:spPr>
          <a:xfrm>
            <a:off x="4846499" y="1878775"/>
            <a:ext cx="608330" cy="1401445"/>
          </a:xfrm>
          <a:custGeom>
            <a:avLst/>
            <a:gdLst/>
            <a:ahLst/>
            <a:cxnLst/>
            <a:rect l="l" t="t" r="r" b="b"/>
            <a:pathLst>
              <a:path w="608329" h="1401445">
                <a:moveTo>
                  <a:pt x="0" y="357872"/>
                </a:moveTo>
                <a:lnTo>
                  <a:pt x="357872" y="0"/>
                </a:lnTo>
                <a:lnTo>
                  <a:pt x="607799" y="0"/>
                </a:lnTo>
                <a:lnTo>
                  <a:pt x="607799" y="1043127"/>
                </a:lnTo>
                <a:lnTo>
                  <a:pt x="249927" y="1400999"/>
                </a:lnTo>
                <a:lnTo>
                  <a:pt x="0" y="1400999"/>
                </a:lnTo>
                <a:lnTo>
                  <a:pt x="0" y="357872"/>
                </a:lnTo>
                <a:close/>
              </a:path>
            </a:pathLst>
          </a:custGeom>
          <a:ln w="19049">
            <a:solidFill>
              <a:srgbClr val="666666"/>
            </a:solidFill>
          </a:ln>
        </p:spPr>
        <p:txBody>
          <a:bodyPr wrap="square" lIns="0" tIns="0" rIns="0" bIns="0" rtlCol="0"/>
          <a:lstStyle/>
          <a:p>
            <a:endParaRPr/>
          </a:p>
        </p:txBody>
      </p:sp>
      <p:sp>
        <p:nvSpPr>
          <p:cNvPr id="21" name="object 21"/>
          <p:cNvSpPr/>
          <p:nvPr/>
        </p:nvSpPr>
        <p:spPr>
          <a:xfrm>
            <a:off x="4846499" y="1878775"/>
            <a:ext cx="608330" cy="358140"/>
          </a:xfrm>
          <a:custGeom>
            <a:avLst/>
            <a:gdLst/>
            <a:ahLst/>
            <a:cxnLst/>
            <a:rect l="l" t="t" r="r" b="b"/>
            <a:pathLst>
              <a:path w="608329" h="358139">
                <a:moveTo>
                  <a:pt x="0" y="357872"/>
                </a:moveTo>
                <a:lnTo>
                  <a:pt x="249927" y="357872"/>
                </a:lnTo>
                <a:lnTo>
                  <a:pt x="607799" y="0"/>
                </a:lnTo>
              </a:path>
            </a:pathLst>
          </a:custGeom>
          <a:ln w="19049">
            <a:solidFill>
              <a:srgbClr val="666666"/>
            </a:solidFill>
          </a:ln>
        </p:spPr>
        <p:txBody>
          <a:bodyPr wrap="square" lIns="0" tIns="0" rIns="0" bIns="0" rtlCol="0"/>
          <a:lstStyle/>
          <a:p>
            <a:endParaRPr/>
          </a:p>
        </p:txBody>
      </p:sp>
      <p:sp>
        <p:nvSpPr>
          <p:cNvPr id="22" name="object 22"/>
          <p:cNvSpPr/>
          <p:nvPr/>
        </p:nvSpPr>
        <p:spPr>
          <a:xfrm>
            <a:off x="5096427" y="2236647"/>
            <a:ext cx="0" cy="1043305"/>
          </a:xfrm>
          <a:custGeom>
            <a:avLst/>
            <a:gdLst/>
            <a:ahLst/>
            <a:cxnLst/>
            <a:rect l="l" t="t" r="r" b="b"/>
            <a:pathLst>
              <a:path h="1043304">
                <a:moveTo>
                  <a:pt x="0" y="0"/>
                </a:moveTo>
                <a:lnTo>
                  <a:pt x="0" y="1043127"/>
                </a:lnTo>
              </a:path>
            </a:pathLst>
          </a:custGeom>
          <a:ln w="19049">
            <a:solidFill>
              <a:srgbClr val="666666"/>
            </a:solidFill>
          </a:ln>
        </p:spPr>
        <p:txBody>
          <a:bodyPr wrap="square" lIns="0" tIns="0" rIns="0" bIns="0" rtlCol="0"/>
          <a:lstStyle/>
          <a:p>
            <a:endParaRPr/>
          </a:p>
        </p:txBody>
      </p:sp>
      <p:sp>
        <p:nvSpPr>
          <p:cNvPr id="23" name="object 23"/>
          <p:cNvSpPr/>
          <p:nvPr/>
        </p:nvSpPr>
        <p:spPr>
          <a:xfrm>
            <a:off x="5096099" y="2737374"/>
            <a:ext cx="358775" cy="316865"/>
          </a:xfrm>
          <a:custGeom>
            <a:avLst/>
            <a:gdLst/>
            <a:ahLst/>
            <a:cxnLst/>
            <a:rect l="l" t="t" r="r" b="b"/>
            <a:pathLst>
              <a:path w="358775" h="316864">
                <a:moveTo>
                  <a:pt x="358199" y="0"/>
                </a:moveTo>
                <a:lnTo>
                  <a:pt x="0" y="316799"/>
                </a:lnTo>
              </a:path>
            </a:pathLst>
          </a:custGeom>
          <a:ln w="9524">
            <a:solidFill>
              <a:srgbClr val="666666"/>
            </a:solidFill>
          </a:ln>
        </p:spPr>
        <p:txBody>
          <a:bodyPr wrap="square" lIns="0" tIns="0" rIns="0" bIns="0" rtlCol="0"/>
          <a:lstStyle/>
          <a:p>
            <a:endParaRPr/>
          </a:p>
        </p:txBody>
      </p:sp>
      <p:sp>
        <p:nvSpPr>
          <p:cNvPr id="24" name="object 24"/>
          <p:cNvSpPr/>
          <p:nvPr/>
        </p:nvSpPr>
        <p:spPr>
          <a:xfrm>
            <a:off x="5096099" y="2484616"/>
            <a:ext cx="358775" cy="316865"/>
          </a:xfrm>
          <a:custGeom>
            <a:avLst/>
            <a:gdLst/>
            <a:ahLst/>
            <a:cxnLst/>
            <a:rect l="l" t="t" r="r" b="b"/>
            <a:pathLst>
              <a:path w="358775" h="316864">
                <a:moveTo>
                  <a:pt x="358199" y="0"/>
                </a:moveTo>
                <a:lnTo>
                  <a:pt x="0" y="316799"/>
                </a:lnTo>
              </a:path>
            </a:pathLst>
          </a:custGeom>
          <a:ln w="9524">
            <a:solidFill>
              <a:srgbClr val="666666"/>
            </a:solidFill>
          </a:ln>
        </p:spPr>
        <p:txBody>
          <a:bodyPr wrap="square" lIns="0" tIns="0" rIns="0" bIns="0" rtlCol="0"/>
          <a:lstStyle/>
          <a:p>
            <a:endParaRPr/>
          </a:p>
        </p:txBody>
      </p:sp>
      <p:sp>
        <p:nvSpPr>
          <p:cNvPr id="25" name="object 25"/>
          <p:cNvSpPr/>
          <p:nvPr/>
        </p:nvSpPr>
        <p:spPr>
          <a:xfrm>
            <a:off x="5096099" y="2203974"/>
            <a:ext cx="358775" cy="316865"/>
          </a:xfrm>
          <a:custGeom>
            <a:avLst/>
            <a:gdLst/>
            <a:ahLst/>
            <a:cxnLst/>
            <a:rect l="l" t="t" r="r" b="b"/>
            <a:pathLst>
              <a:path w="358775" h="316864">
                <a:moveTo>
                  <a:pt x="358199" y="0"/>
                </a:moveTo>
                <a:lnTo>
                  <a:pt x="0" y="316799"/>
                </a:lnTo>
              </a:path>
            </a:pathLst>
          </a:custGeom>
          <a:ln w="9524">
            <a:solidFill>
              <a:srgbClr val="666666"/>
            </a:solidFill>
          </a:ln>
        </p:spPr>
        <p:txBody>
          <a:bodyPr wrap="square" lIns="0" tIns="0" rIns="0" bIns="0" rtlCol="0"/>
          <a:lstStyle/>
          <a:p>
            <a:endParaRPr/>
          </a:p>
        </p:txBody>
      </p:sp>
      <p:sp>
        <p:nvSpPr>
          <p:cNvPr id="26" name="object 26"/>
          <p:cNvSpPr/>
          <p:nvPr/>
        </p:nvSpPr>
        <p:spPr>
          <a:xfrm>
            <a:off x="5264848" y="2087811"/>
            <a:ext cx="0" cy="1014730"/>
          </a:xfrm>
          <a:custGeom>
            <a:avLst/>
            <a:gdLst/>
            <a:ahLst/>
            <a:cxnLst/>
            <a:rect l="l" t="t" r="r" b="b"/>
            <a:pathLst>
              <a:path h="1014730">
                <a:moveTo>
                  <a:pt x="0" y="0"/>
                </a:moveTo>
                <a:lnTo>
                  <a:pt x="0" y="1014599"/>
                </a:lnTo>
              </a:path>
            </a:pathLst>
          </a:custGeom>
          <a:ln w="9524">
            <a:solidFill>
              <a:srgbClr val="666666"/>
            </a:solidFill>
          </a:ln>
        </p:spPr>
        <p:txBody>
          <a:bodyPr wrap="square" lIns="0" tIns="0" rIns="0" bIns="0" rtlCol="0"/>
          <a:lstStyle/>
          <a:p>
            <a:endParaRPr/>
          </a:p>
        </p:txBody>
      </p:sp>
      <p:sp>
        <p:nvSpPr>
          <p:cNvPr id="27" name="object 27"/>
          <p:cNvSpPr/>
          <p:nvPr/>
        </p:nvSpPr>
        <p:spPr>
          <a:xfrm>
            <a:off x="5359167" y="1993492"/>
            <a:ext cx="0" cy="1014730"/>
          </a:xfrm>
          <a:custGeom>
            <a:avLst/>
            <a:gdLst/>
            <a:ahLst/>
            <a:cxnLst/>
            <a:rect l="l" t="t" r="r" b="b"/>
            <a:pathLst>
              <a:path h="1014730">
                <a:moveTo>
                  <a:pt x="0" y="0"/>
                </a:moveTo>
                <a:lnTo>
                  <a:pt x="0" y="1014599"/>
                </a:lnTo>
              </a:path>
            </a:pathLst>
          </a:custGeom>
          <a:ln w="9524">
            <a:solidFill>
              <a:srgbClr val="666666"/>
            </a:solidFill>
          </a:ln>
        </p:spPr>
        <p:txBody>
          <a:bodyPr wrap="square" lIns="0" tIns="0" rIns="0" bIns="0" rtlCol="0"/>
          <a:lstStyle/>
          <a:p>
            <a:endParaRPr/>
          </a:p>
        </p:txBody>
      </p:sp>
      <p:sp>
        <p:nvSpPr>
          <p:cNvPr id="28" name="object 28"/>
          <p:cNvSpPr/>
          <p:nvPr/>
        </p:nvSpPr>
        <p:spPr>
          <a:xfrm>
            <a:off x="5172844" y="2182130"/>
            <a:ext cx="0" cy="1014730"/>
          </a:xfrm>
          <a:custGeom>
            <a:avLst/>
            <a:gdLst/>
            <a:ahLst/>
            <a:cxnLst/>
            <a:rect l="l" t="t" r="r" b="b"/>
            <a:pathLst>
              <a:path h="1014730">
                <a:moveTo>
                  <a:pt x="0" y="0"/>
                </a:moveTo>
                <a:lnTo>
                  <a:pt x="0" y="1014599"/>
                </a:lnTo>
              </a:path>
            </a:pathLst>
          </a:custGeom>
          <a:ln w="9524">
            <a:solidFill>
              <a:srgbClr val="666666"/>
            </a:solidFill>
          </a:ln>
        </p:spPr>
        <p:txBody>
          <a:bodyPr wrap="square" lIns="0" tIns="0" rIns="0" bIns="0" rtlCol="0"/>
          <a:lstStyle/>
          <a:p>
            <a:endParaRPr/>
          </a:p>
        </p:txBody>
      </p:sp>
      <p:sp>
        <p:nvSpPr>
          <p:cNvPr id="29" name="object 29"/>
          <p:cNvSpPr/>
          <p:nvPr/>
        </p:nvSpPr>
        <p:spPr>
          <a:xfrm>
            <a:off x="6315627" y="1878775"/>
            <a:ext cx="358140" cy="1401445"/>
          </a:xfrm>
          <a:custGeom>
            <a:avLst/>
            <a:gdLst/>
            <a:ahLst/>
            <a:cxnLst/>
            <a:rect l="l" t="t" r="r" b="b"/>
            <a:pathLst>
              <a:path w="358140" h="1401445">
                <a:moveTo>
                  <a:pt x="0" y="1400999"/>
                </a:moveTo>
                <a:lnTo>
                  <a:pt x="0" y="357872"/>
                </a:lnTo>
                <a:lnTo>
                  <a:pt x="357872" y="0"/>
                </a:lnTo>
                <a:lnTo>
                  <a:pt x="357872" y="1043127"/>
                </a:lnTo>
                <a:lnTo>
                  <a:pt x="0" y="1400999"/>
                </a:lnTo>
                <a:close/>
              </a:path>
            </a:pathLst>
          </a:custGeom>
          <a:solidFill>
            <a:srgbClr val="000000">
              <a:alpha val="19999"/>
            </a:srgbClr>
          </a:solidFill>
        </p:spPr>
        <p:txBody>
          <a:bodyPr wrap="square" lIns="0" tIns="0" rIns="0" bIns="0" rtlCol="0"/>
          <a:lstStyle/>
          <a:p>
            <a:endParaRPr/>
          </a:p>
        </p:txBody>
      </p:sp>
      <p:sp>
        <p:nvSpPr>
          <p:cNvPr id="30" name="object 30"/>
          <p:cNvSpPr/>
          <p:nvPr/>
        </p:nvSpPr>
        <p:spPr>
          <a:xfrm>
            <a:off x="6065699" y="1878775"/>
            <a:ext cx="608330" cy="358140"/>
          </a:xfrm>
          <a:custGeom>
            <a:avLst/>
            <a:gdLst/>
            <a:ahLst/>
            <a:cxnLst/>
            <a:rect l="l" t="t" r="r" b="b"/>
            <a:pathLst>
              <a:path w="608329" h="358139">
                <a:moveTo>
                  <a:pt x="249927" y="357872"/>
                </a:moveTo>
                <a:lnTo>
                  <a:pt x="0" y="357872"/>
                </a:lnTo>
                <a:lnTo>
                  <a:pt x="357872" y="0"/>
                </a:lnTo>
                <a:lnTo>
                  <a:pt x="607799" y="0"/>
                </a:lnTo>
                <a:lnTo>
                  <a:pt x="249927" y="357872"/>
                </a:lnTo>
                <a:close/>
              </a:path>
            </a:pathLst>
          </a:custGeom>
          <a:solidFill>
            <a:srgbClr val="FFFFFF">
              <a:alpha val="19999"/>
            </a:srgbClr>
          </a:solidFill>
        </p:spPr>
        <p:txBody>
          <a:bodyPr wrap="square" lIns="0" tIns="0" rIns="0" bIns="0" rtlCol="0"/>
          <a:lstStyle/>
          <a:p>
            <a:endParaRPr/>
          </a:p>
        </p:txBody>
      </p:sp>
      <p:sp>
        <p:nvSpPr>
          <p:cNvPr id="31" name="object 31"/>
          <p:cNvSpPr/>
          <p:nvPr/>
        </p:nvSpPr>
        <p:spPr>
          <a:xfrm>
            <a:off x="6065699" y="1878775"/>
            <a:ext cx="608330" cy="1401445"/>
          </a:xfrm>
          <a:custGeom>
            <a:avLst/>
            <a:gdLst/>
            <a:ahLst/>
            <a:cxnLst/>
            <a:rect l="l" t="t" r="r" b="b"/>
            <a:pathLst>
              <a:path w="608329" h="1401445">
                <a:moveTo>
                  <a:pt x="0" y="357872"/>
                </a:moveTo>
                <a:lnTo>
                  <a:pt x="357872" y="0"/>
                </a:lnTo>
                <a:lnTo>
                  <a:pt x="607799" y="0"/>
                </a:lnTo>
                <a:lnTo>
                  <a:pt x="607799" y="1043127"/>
                </a:lnTo>
                <a:lnTo>
                  <a:pt x="249927" y="1400999"/>
                </a:lnTo>
                <a:lnTo>
                  <a:pt x="0" y="1400999"/>
                </a:lnTo>
                <a:lnTo>
                  <a:pt x="0" y="357872"/>
                </a:lnTo>
                <a:close/>
              </a:path>
            </a:pathLst>
          </a:custGeom>
          <a:ln w="19049">
            <a:solidFill>
              <a:srgbClr val="666666"/>
            </a:solidFill>
          </a:ln>
        </p:spPr>
        <p:txBody>
          <a:bodyPr wrap="square" lIns="0" tIns="0" rIns="0" bIns="0" rtlCol="0"/>
          <a:lstStyle/>
          <a:p>
            <a:endParaRPr/>
          </a:p>
        </p:txBody>
      </p:sp>
      <p:sp>
        <p:nvSpPr>
          <p:cNvPr id="32" name="object 32"/>
          <p:cNvSpPr/>
          <p:nvPr/>
        </p:nvSpPr>
        <p:spPr>
          <a:xfrm>
            <a:off x="6065699" y="1878775"/>
            <a:ext cx="608330" cy="358140"/>
          </a:xfrm>
          <a:custGeom>
            <a:avLst/>
            <a:gdLst/>
            <a:ahLst/>
            <a:cxnLst/>
            <a:rect l="l" t="t" r="r" b="b"/>
            <a:pathLst>
              <a:path w="608329" h="358139">
                <a:moveTo>
                  <a:pt x="0" y="357872"/>
                </a:moveTo>
                <a:lnTo>
                  <a:pt x="249927" y="357872"/>
                </a:lnTo>
                <a:lnTo>
                  <a:pt x="607799" y="0"/>
                </a:lnTo>
              </a:path>
            </a:pathLst>
          </a:custGeom>
          <a:ln w="19049">
            <a:solidFill>
              <a:srgbClr val="666666"/>
            </a:solidFill>
          </a:ln>
        </p:spPr>
        <p:txBody>
          <a:bodyPr wrap="square" lIns="0" tIns="0" rIns="0" bIns="0" rtlCol="0"/>
          <a:lstStyle/>
          <a:p>
            <a:endParaRPr/>
          </a:p>
        </p:txBody>
      </p:sp>
      <p:sp>
        <p:nvSpPr>
          <p:cNvPr id="33" name="object 33"/>
          <p:cNvSpPr/>
          <p:nvPr/>
        </p:nvSpPr>
        <p:spPr>
          <a:xfrm>
            <a:off x="6315627" y="2236647"/>
            <a:ext cx="0" cy="1043305"/>
          </a:xfrm>
          <a:custGeom>
            <a:avLst/>
            <a:gdLst/>
            <a:ahLst/>
            <a:cxnLst/>
            <a:rect l="l" t="t" r="r" b="b"/>
            <a:pathLst>
              <a:path h="1043304">
                <a:moveTo>
                  <a:pt x="0" y="0"/>
                </a:moveTo>
                <a:lnTo>
                  <a:pt x="0" y="1043127"/>
                </a:lnTo>
              </a:path>
            </a:pathLst>
          </a:custGeom>
          <a:ln w="19049">
            <a:solidFill>
              <a:srgbClr val="666666"/>
            </a:solidFill>
          </a:ln>
        </p:spPr>
        <p:txBody>
          <a:bodyPr wrap="square" lIns="0" tIns="0" rIns="0" bIns="0" rtlCol="0"/>
          <a:lstStyle/>
          <a:p>
            <a:endParaRPr/>
          </a:p>
        </p:txBody>
      </p:sp>
      <p:sp>
        <p:nvSpPr>
          <p:cNvPr id="34" name="object 34"/>
          <p:cNvSpPr/>
          <p:nvPr/>
        </p:nvSpPr>
        <p:spPr>
          <a:xfrm>
            <a:off x="6315299" y="2737374"/>
            <a:ext cx="358775" cy="316865"/>
          </a:xfrm>
          <a:custGeom>
            <a:avLst/>
            <a:gdLst/>
            <a:ahLst/>
            <a:cxnLst/>
            <a:rect l="l" t="t" r="r" b="b"/>
            <a:pathLst>
              <a:path w="358775" h="316864">
                <a:moveTo>
                  <a:pt x="358199" y="0"/>
                </a:moveTo>
                <a:lnTo>
                  <a:pt x="0" y="316799"/>
                </a:lnTo>
              </a:path>
            </a:pathLst>
          </a:custGeom>
          <a:ln w="9524">
            <a:solidFill>
              <a:srgbClr val="666666"/>
            </a:solidFill>
          </a:ln>
        </p:spPr>
        <p:txBody>
          <a:bodyPr wrap="square" lIns="0" tIns="0" rIns="0" bIns="0" rtlCol="0"/>
          <a:lstStyle/>
          <a:p>
            <a:endParaRPr/>
          </a:p>
        </p:txBody>
      </p:sp>
      <p:sp>
        <p:nvSpPr>
          <p:cNvPr id="35" name="object 35"/>
          <p:cNvSpPr/>
          <p:nvPr/>
        </p:nvSpPr>
        <p:spPr>
          <a:xfrm>
            <a:off x="6315299" y="2484616"/>
            <a:ext cx="358775" cy="316865"/>
          </a:xfrm>
          <a:custGeom>
            <a:avLst/>
            <a:gdLst/>
            <a:ahLst/>
            <a:cxnLst/>
            <a:rect l="l" t="t" r="r" b="b"/>
            <a:pathLst>
              <a:path w="358775" h="316864">
                <a:moveTo>
                  <a:pt x="358199" y="0"/>
                </a:moveTo>
                <a:lnTo>
                  <a:pt x="0" y="316799"/>
                </a:lnTo>
              </a:path>
            </a:pathLst>
          </a:custGeom>
          <a:ln w="9524">
            <a:solidFill>
              <a:srgbClr val="666666"/>
            </a:solidFill>
          </a:ln>
        </p:spPr>
        <p:txBody>
          <a:bodyPr wrap="square" lIns="0" tIns="0" rIns="0" bIns="0" rtlCol="0"/>
          <a:lstStyle/>
          <a:p>
            <a:endParaRPr/>
          </a:p>
        </p:txBody>
      </p:sp>
      <p:sp>
        <p:nvSpPr>
          <p:cNvPr id="36" name="object 36"/>
          <p:cNvSpPr/>
          <p:nvPr/>
        </p:nvSpPr>
        <p:spPr>
          <a:xfrm>
            <a:off x="6315299" y="2203974"/>
            <a:ext cx="358775" cy="316865"/>
          </a:xfrm>
          <a:custGeom>
            <a:avLst/>
            <a:gdLst/>
            <a:ahLst/>
            <a:cxnLst/>
            <a:rect l="l" t="t" r="r" b="b"/>
            <a:pathLst>
              <a:path w="358775" h="316864">
                <a:moveTo>
                  <a:pt x="358199" y="0"/>
                </a:moveTo>
                <a:lnTo>
                  <a:pt x="0" y="316799"/>
                </a:lnTo>
              </a:path>
            </a:pathLst>
          </a:custGeom>
          <a:ln w="9524">
            <a:solidFill>
              <a:srgbClr val="666666"/>
            </a:solidFill>
          </a:ln>
        </p:spPr>
        <p:txBody>
          <a:bodyPr wrap="square" lIns="0" tIns="0" rIns="0" bIns="0" rtlCol="0"/>
          <a:lstStyle/>
          <a:p>
            <a:endParaRPr/>
          </a:p>
        </p:txBody>
      </p:sp>
      <p:sp>
        <p:nvSpPr>
          <p:cNvPr id="37" name="object 37"/>
          <p:cNvSpPr/>
          <p:nvPr/>
        </p:nvSpPr>
        <p:spPr>
          <a:xfrm>
            <a:off x="6484048" y="2087811"/>
            <a:ext cx="0" cy="1014730"/>
          </a:xfrm>
          <a:custGeom>
            <a:avLst/>
            <a:gdLst/>
            <a:ahLst/>
            <a:cxnLst/>
            <a:rect l="l" t="t" r="r" b="b"/>
            <a:pathLst>
              <a:path h="1014730">
                <a:moveTo>
                  <a:pt x="0" y="0"/>
                </a:moveTo>
                <a:lnTo>
                  <a:pt x="0" y="1014599"/>
                </a:lnTo>
              </a:path>
            </a:pathLst>
          </a:custGeom>
          <a:ln w="9524">
            <a:solidFill>
              <a:srgbClr val="666666"/>
            </a:solidFill>
          </a:ln>
        </p:spPr>
        <p:txBody>
          <a:bodyPr wrap="square" lIns="0" tIns="0" rIns="0" bIns="0" rtlCol="0"/>
          <a:lstStyle/>
          <a:p>
            <a:endParaRPr/>
          </a:p>
        </p:txBody>
      </p:sp>
      <p:sp>
        <p:nvSpPr>
          <p:cNvPr id="38" name="object 38"/>
          <p:cNvSpPr/>
          <p:nvPr/>
        </p:nvSpPr>
        <p:spPr>
          <a:xfrm>
            <a:off x="6578367" y="1993492"/>
            <a:ext cx="0" cy="1014730"/>
          </a:xfrm>
          <a:custGeom>
            <a:avLst/>
            <a:gdLst/>
            <a:ahLst/>
            <a:cxnLst/>
            <a:rect l="l" t="t" r="r" b="b"/>
            <a:pathLst>
              <a:path h="1014730">
                <a:moveTo>
                  <a:pt x="0" y="0"/>
                </a:moveTo>
                <a:lnTo>
                  <a:pt x="0" y="1014599"/>
                </a:lnTo>
              </a:path>
            </a:pathLst>
          </a:custGeom>
          <a:ln w="9524">
            <a:solidFill>
              <a:srgbClr val="666666"/>
            </a:solidFill>
          </a:ln>
        </p:spPr>
        <p:txBody>
          <a:bodyPr wrap="square" lIns="0" tIns="0" rIns="0" bIns="0" rtlCol="0"/>
          <a:lstStyle/>
          <a:p>
            <a:endParaRPr/>
          </a:p>
        </p:txBody>
      </p:sp>
      <p:sp>
        <p:nvSpPr>
          <p:cNvPr id="39" name="object 39"/>
          <p:cNvSpPr/>
          <p:nvPr/>
        </p:nvSpPr>
        <p:spPr>
          <a:xfrm>
            <a:off x="6392044" y="2182130"/>
            <a:ext cx="0" cy="1014730"/>
          </a:xfrm>
          <a:custGeom>
            <a:avLst/>
            <a:gdLst/>
            <a:ahLst/>
            <a:cxnLst/>
            <a:rect l="l" t="t" r="r" b="b"/>
            <a:pathLst>
              <a:path h="1014730">
                <a:moveTo>
                  <a:pt x="0" y="0"/>
                </a:moveTo>
                <a:lnTo>
                  <a:pt x="0" y="1014599"/>
                </a:lnTo>
              </a:path>
            </a:pathLst>
          </a:custGeom>
          <a:ln w="9524">
            <a:solidFill>
              <a:srgbClr val="666666"/>
            </a:solidFill>
          </a:ln>
        </p:spPr>
        <p:txBody>
          <a:bodyPr wrap="square" lIns="0" tIns="0" rIns="0" bIns="0" rtlCol="0"/>
          <a:lstStyle/>
          <a:p>
            <a:endParaRPr/>
          </a:p>
        </p:txBody>
      </p:sp>
      <p:sp>
        <p:nvSpPr>
          <p:cNvPr id="40" name="object 40"/>
          <p:cNvSpPr/>
          <p:nvPr/>
        </p:nvSpPr>
        <p:spPr>
          <a:xfrm>
            <a:off x="5139725" y="1139579"/>
            <a:ext cx="357505" cy="912494"/>
          </a:xfrm>
          <a:custGeom>
            <a:avLst/>
            <a:gdLst/>
            <a:ahLst/>
            <a:cxnLst/>
            <a:rect l="l" t="t" r="r" b="b"/>
            <a:pathLst>
              <a:path w="357504" h="912494">
                <a:moveTo>
                  <a:pt x="0" y="911970"/>
                </a:moveTo>
                <a:lnTo>
                  <a:pt x="0" y="0"/>
                </a:lnTo>
                <a:lnTo>
                  <a:pt x="357494" y="0"/>
                </a:lnTo>
              </a:path>
            </a:pathLst>
          </a:custGeom>
          <a:ln w="28574">
            <a:solidFill>
              <a:srgbClr val="666666"/>
            </a:solidFill>
          </a:ln>
        </p:spPr>
        <p:txBody>
          <a:bodyPr wrap="square" lIns="0" tIns="0" rIns="0" bIns="0" rtlCol="0"/>
          <a:lstStyle/>
          <a:p>
            <a:endParaRPr/>
          </a:p>
        </p:txBody>
      </p:sp>
      <p:sp>
        <p:nvSpPr>
          <p:cNvPr id="41" name="object 41"/>
          <p:cNvSpPr/>
          <p:nvPr/>
        </p:nvSpPr>
        <p:spPr>
          <a:xfrm>
            <a:off x="5481850" y="1078105"/>
            <a:ext cx="159298" cy="122946"/>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2" name="object 42"/>
          <p:cNvSpPr/>
          <p:nvPr/>
        </p:nvSpPr>
        <p:spPr>
          <a:xfrm>
            <a:off x="3715549" y="2799450"/>
            <a:ext cx="985519" cy="0"/>
          </a:xfrm>
          <a:custGeom>
            <a:avLst/>
            <a:gdLst/>
            <a:ahLst/>
            <a:cxnLst/>
            <a:rect l="l" t="t" r="r" b="b"/>
            <a:pathLst>
              <a:path w="985520">
                <a:moveTo>
                  <a:pt x="0" y="0"/>
                </a:moveTo>
                <a:lnTo>
                  <a:pt x="984899" y="0"/>
                </a:lnTo>
              </a:path>
            </a:pathLst>
          </a:custGeom>
          <a:ln w="19049">
            <a:solidFill>
              <a:srgbClr val="666666"/>
            </a:solidFill>
          </a:ln>
        </p:spPr>
        <p:txBody>
          <a:bodyPr wrap="square" lIns="0" tIns="0" rIns="0" bIns="0" rtlCol="0"/>
          <a:lstStyle/>
          <a:p>
            <a:endParaRPr/>
          </a:p>
        </p:txBody>
      </p:sp>
      <p:sp>
        <p:nvSpPr>
          <p:cNvPr id="43" name="object 43"/>
          <p:cNvSpPr/>
          <p:nvPr/>
        </p:nvSpPr>
        <p:spPr>
          <a:xfrm>
            <a:off x="4690924" y="2758459"/>
            <a:ext cx="105500" cy="81980"/>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4" name="object 44"/>
          <p:cNvSpPr txBox="1"/>
          <p:nvPr/>
        </p:nvSpPr>
        <p:spPr>
          <a:xfrm>
            <a:off x="3948650" y="2977960"/>
            <a:ext cx="74612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RoI</a:t>
            </a:r>
            <a:r>
              <a:rPr sz="1400" spc="-80" dirty="0">
                <a:latin typeface="Arial"/>
                <a:cs typeface="Arial"/>
              </a:rPr>
              <a:t> </a:t>
            </a:r>
            <a:r>
              <a:rPr sz="1400" spc="-5" dirty="0">
                <a:latin typeface="Arial"/>
                <a:cs typeface="Arial"/>
              </a:rPr>
              <a:t>Align</a:t>
            </a:r>
            <a:endParaRPr sz="1400">
              <a:latin typeface="Arial"/>
              <a:cs typeface="Arial"/>
            </a:endParaRPr>
          </a:p>
        </p:txBody>
      </p:sp>
      <p:sp>
        <p:nvSpPr>
          <p:cNvPr id="45" name="object 45"/>
          <p:cNvSpPr/>
          <p:nvPr/>
        </p:nvSpPr>
        <p:spPr>
          <a:xfrm>
            <a:off x="5502072" y="2647050"/>
            <a:ext cx="398145" cy="0"/>
          </a:xfrm>
          <a:custGeom>
            <a:avLst/>
            <a:gdLst/>
            <a:ahLst/>
            <a:cxnLst/>
            <a:rect l="l" t="t" r="r" b="b"/>
            <a:pathLst>
              <a:path w="398145">
                <a:moveTo>
                  <a:pt x="0" y="0"/>
                </a:moveTo>
                <a:lnTo>
                  <a:pt x="398099" y="0"/>
                </a:lnTo>
              </a:path>
            </a:pathLst>
          </a:custGeom>
          <a:ln w="19049">
            <a:solidFill>
              <a:srgbClr val="666666"/>
            </a:solidFill>
          </a:ln>
        </p:spPr>
        <p:txBody>
          <a:bodyPr wrap="square" lIns="0" tIns="0" rIns="0" bIns="0" rtlCol="0"/>
          <a:lstStyle/>
          <a:p>
            <a:endParaRPr/>
          </a:p>
        </p:txBody>
      </p:sp>
      <p:sp>
        <p:nvSpPr>
          <p:cNvPr id="46" name="object 46"/>
          <p:cNvSpPr/>
          <p:nvPr/>
        </p:nvSpPr>
        <p:spPr>
          <a:xfrm>
            <a:off x="5890647" y="2606059"/>
            <a:ext cx="105500" cy="81980"/>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7" name="object 47"/>
          <p:cNvSpPr txBox="1"/>
          <p:nvPr/>
        </p:nvSpPr>
        <p:spPr>
          <a:xfrm>
            <a:off x="5513200" y="2866588"/>
            <a:ext cx="44069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Conv</a:t>
            </a:r>
            <a:endParaRPr sz="1400">
              <a:latin typeface="Arial"/>
              <a:cs typeface="Arial"/>
            </a:endParaRPr>
          </a:p>
        </p:txBody>
      </p:sp>
      <p:sp>
        <p:nvSpPr>
          <p:cNvPr id="48" name="object 48"/>
          <p:cNvSpPr txBox="1"/>
          <p:nvPr/>
        </p:nvSpPr>
        <p:spPr>
          <a:xfrm>
            <a:off x="5792549" y="923513"/>
            <a:ext cx="2672080" cy="657860"/>
          </a:xfrm>
          <a:prstGeom prst="rect">
            <a:avLst/>
          </a:prstGeom>
        </p:spPr>
        <p:txBody>
          <a:bodyPr vert="horz" wrap="square" lIns="0" tIns="12700" rIns="0" bIns="0" rtlCol="0">
            <a:spAutoFit/>
          </a:bodyPr>
          <a:lstStyle/>
          <a:p>
            <a:pPr marL="12700">
              <a:lnSpc>
                <a:spcPts val="1664"/>
              </a:lnSpc>
              <a:spcBef>
                <a:spcPts val="100"/>
              </a:spcBef>
            </a:pPr>
            <a:r>
              <a:rPr sz="1400" spc="-5" dirty="0">
                <a:latin typeface="Arial"/>
                <a:cs typeface="Arial"/>
              </a:rPr>
              <a:t>Classification Scores:</a:t>
            </a:r>
            <a:r>
              <a:rPr sz="1400" spc="-15" dirty="0">
                <a:latin typeface="Arial"/>
                <a:cs typeface="Arial"/>
              </a:rPr>
              <a:t> </a:t>
            </a:r>
            <a:r>
              <a:rPr sz="1400" dirty="0">
                <a:latin typeface="Arial"/>
                <a:cs typeface="Arial"/>
              </a:rPr>
              <a:t>C</a:t>
            </a:r>
            <a:endParaRPr sz="1400">
              <a:latin typeface="Arial"/>
              <a:cs typeface="Arial"/>
            </a:endParaRPr>
          </a:p>
          <a:p>
            <a:pPr marL="12700" marR="5080">
              <a:lnSpc>
                <a:spcPts val="1650"/>
              </a:lnSpc>
              <a:spcBef>
                <a:spcPts val="65"/>
              </a:spcBef>
            </a:pPr>
            <a:r>
              <a:rPr sz="1400" spc="-5" dirty="0">
                <a:latin typeface="Arial"/>
                <a:cs typeface="Arial"/>
              </a:rPr>
              <a:t>Box </a:t>
            </a:r>
            <a:r>
              <a:rPr sz="1400" dirty="0">
                <a:latin typeface="Arial"/>
                <a:cs typeface="Arial"/>
              </a:rPr>
              <a:t>coordinates (per class): 4 *</a:t>
            </a:r>
            <a:r>
              <a:rPr sz="1400" spc="-120" dirty="0">
                <a:latin typeface="Arial"/>
                <a:cs typeface="Arial"/>
              </a:rPr>
              <a:t> </a:t>
            </a:r>
            <a:r>
              <a:rPr sz="1400" dirty="0">
                <a:latin typeface="Arial"/>
                <a:cs typeface="Arial"/>
              </a:rPr>
              <a:t>C  </a:t>
            </a:r>
            <a:r>
              <a:rPr sz="1400" dirty="0">
                <a:solidFill>
                  <a:srgbClr val="FF0000"/>
                </a:solidFill>
                <a:latin typeface="Arial"/>
                <a:cs typeface="Arial"/>
              </a:rPr>
              <a:t>Joint</a:t>
            </a:r>
            <a:r>
              <a:rPr sz="1400" spc="-10" dirty="0">
                <a:solidFill>
                  <a:srgbClr val="FF0000"/>
                </a:solidFill>
                <a:latin typeface="Arial"/>
                <a:cs typeface="Arial"/>
              </a:rPr>
              <a:t> </a:t>
            </a:r>
            <a:r>
              <a:rPr sz="1400" dirty="0">
                <a:solidFill>
                  <a:srgbClr val="FF0000"/>
                </a:solidFill>
                <a:latin typeface="Arial"/>
                <a:cs typeface="Arial"/>
              </a:rPr>
              <a:t>coordinates</a:t>
            </a:r>
            <a:endParaRPr sz="1400">
              <a:latin typeface="Arial"/>
              <a:cs typeface="Arial"/>
            </a:endParaRPr>
          </a:p>
        </p:txBody>
      </p:sp>
      <p:graphicFrame>
        <p:nvGraphicFramePr>
          <p:cNvPr id="49" name="object 49"/>
          <p:cNvGraphicFramePr>
            <a:graphicFrameLocks noGrp="1"/>
          </p:cNvGraphicFramePr>
          <p:nvPr/>
        </p:nvGraphicFramePr>
        <p:xfrm>
          <a:off x="7356337" y="1797812"/>
          <a:ext cx="1531619" cy="1569596"/>
        </p:xfrm>
        <a:graphic>
          <a:graphicData uri="http://schemas.openxmlformats.org/drawingml/2006/table">
            <a:tbl>
              <a:tblPr firstRow="1" bandRow="1">
                <a:tableStyleId>{2D5ABB26-0587-4C30-8999-92F81FD0307C}</a:tableStyleId>
              </a:tblPr>
              <a:tblGrid>
                <a:gridCol w="382905">
                  <a:extLst>
                    <a:ext uri="{9D8B030D-6E8A-4147-A177-3AD203B41FA5}">
                      <a16:colId xmlns:a16="http://schemas.microsoft.com/office/drawing/2014/main" val="20000"/>
                    </a:ext>
                  </a:extLst>
                </a:gridCol>
                <a:gridCol w="382905">
                  <a:extLst>
                    <a:ext uri="{9D8B030D-6E8A-4147-A177-3AD203B41FA5}">
                      <a16:colId xmlns:a16="http://schemas.microsoft.com/office/drawing/2014/main" val="20001"/>
                    </a:ext>
                  </a:extLst>
                </a:gridCol>
                <a:gridCol w="382904">
                  <a:extLst>
                    <a:ext uri="{9D8B030D-6E8A-4147-A177-3AD203B41FA5}">
                      <a16:colId xmlns:a16="http://schemas.microsoft.com/office/drawing/2014/main" val="20002"/>
                    </a:ext>
                  </a:extLst>
                </a:gridCol>
                <a:gridCol w="382905">
                  <a:extLst>
                    <a:ext uri="{9D8B030D-6E8A-4147-A177-3AD203B41FA5}">
                      <a16:colId xmlns:a16="http://schemas.microsoft.com/office/drawing/2014/main" val="20003"/>
                    </a:ext>
                  </a:extLst>
                </a:gridCol>
              </a:tblGrid>
              <a:tr h="392399">
                <a:tc>
                  <a:txBody>
                    <a:bodyPr/>
                    <a:lstStyle/>
                    <a:p>
                      <a:pPr>
                        <a:lnSpc>
                          <a:spcPct val="100000"/>
                        </a:lnSpc>
                      </a:pPr>
                      <a:endParaRPr sz="1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D9EAD3"/>
                    </a:solidFill>
                  </a:tcPr>
                </a:tc>
                <a:tc>
                  <a:txBody>
                    <a:bodyPr/>
                    <a:lstStyle/>
                    <a:p>
                      <a:pPr>
                        <a:lnSpc>
                          <a:spcPct val="100000"/>
                        </a:lnSpc>
                      </a:pPr>
                      <a:endParaRPr sz="1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D9EAD3"/>
                    </a:solidFill>
                  </a:tcPr>
                </a:tc>
                <a:tc>
                  <a:txBody>
                    <a:bodyPr/>
                    <a:lstStyle/>
                    <a:p>
                      <a:pPr>
                        <a:lnSpc>
                          <a:spcPct val="100000"/>
                        </a:lnSpc>
                      </a:pPr>
                      <a:endParaRPr sz="1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392399">
                <a:tc>
                  <a:txBody>
                    <a:bodyPr/>
                    <a:lstStyle/>
                    <a:p>
                      <a:pPr>
                        <a:lnSpc>
                          <a:spcPct val="100000"/>
                        </a:lnSpc>
                      </a:pPr>
                      <a:endParaRPr sz="1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D9EAD3"/>
                    </a:solidFill>
                  </a:tcPr>
                </a:tc>
                <a:tc>
                  <a:txBody>
                    <a:bodyPr/>
                    <a:lstStyle/>
                    <a:p>
                      <a:pPr>
                        <a:lnSpc>
                          <a:spcPct val="100000"/>
                        </a:lnSpc>
                      </a:pPr>
                      <a:endParaRPr sz="1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D9EAD3"/>
                    </a:solidFill>
                  </a:tcPr>
                </a:tc>
                <a:tc>
                  <a:txBody>
                    <a:bodyPr/>
                    <a:lstStyle/>
                    <a:p>
                      <a:pPr>
                        <a:lnSpc>
                          <a:spcPct val="100000"/>
                        </a:lnSpc>
                      </a:pPr>
                      <a:endParaRPr sz="1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392399">
                <a:tc>
                  <a:txBody>
                    <a:bodyPr/>
                    <a:lstStyle/>
                    <a:p>
                      <a:pPr>
                        <a:lnSpc>
                          <a:spcPct val="100000"/>
                        </a:lnSpc>
                      </a:pPr>
                      <a:endParaRPr sz="1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D9EAD3"/>
                    </a:solidFill>
                  </a:tcPr>
                </a:tc>
                <a:tc>
                  <a:txBody>
                    <a:bodyPr/>
                    <a:lstStyle/>
                    <a:p>
                      <a:pPr>
                        <a:lnSpc>
                          <a:spcPct val="100000"/>
                        </a:lnSpc>
                      </a:pPr>
                      <a:endParaRPr sz="1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D9EAD3"/>
                    </a:solidFill>
                  </a:tcPr>
                </a:tc>
                <a:tc>
                  <a:txBody>
                    <a:bodyPr/>
                    <a:lstStyle/>
                    <a:p>
                      <a:pPr>
                        <a:lnSpc>
                          <a:spcPct val="100000"/>
                        </a:lnSpc>
                      </a:pPr>
                      <a:endParaRPr sz="1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392399">
                <a:tc>
                  <a:txBody>
                    <a:bodyPr/>
                    <a:lstStyle/>
                    <a:p>
                      <a:pPr>
                        <a:lnSpc>
                          <a:spcPct val="100000"/>
                        </a:lnSpc>
                      </a:pPr>
                      <a:endParaRPr sz="1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1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D9EAD3"/>
                    </a:solidFill>
                  </a:tcPr>
                </a:tc>
                <a:tc>
                  <a:txBody>
                    <a:bodyPr/>
                    <a:lstStyle/>
                    <a:p>
                      <a:pPr>
                        <a:lnSpc>
                          <a:spcPct val="100000"/>
                        </a:lnSpc>
                      </a:pPr>
                      <a:endParaRPr sz="1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D9EAD3"/>
                    </a:solidFill>
                  </a:tcPr>
                </a:tc>
                <a:tc>
                  <a:txBody>
                    <a:bodyPr/>
                    <a:lstStyle/>
                    <a:p>
                      <a:pPr>
                        <a:lnSpc>
                          <a:spcPct val="100000"/>
                        </a:lnSpc>
                      </a:pPr>
                      <a:endParaRPr sz="1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bl>
          </a:graphicData>
        </a:graphic>
      </p:graphicFrame>
      <p:sp>
        <p:nvSpPr>
          <p:cNvPr id="50" name="object 50"/>
          <p:cNvSpPr/>
          <p:nvPr/>
        </p:nvSpPr>
        <p:spPr>
          <a:xfrm>
            <a:off x="2039149" y="2647050"/>
            <a:ext cx="629920" cy="0"/>
          </a:xfrm>
          <a:custGeom>
            <a:avLst/>
            <a:gdLst/>
            <a:ahLst/>
            <a:cxnLst/>
            <a:rect l="l" t="t" r="r" b="b"/>
            <a:pathLst>
              <a:path w="629919">
                <a:moveTo>
                  <a:pt x="0" y="0"/>
                </a:moveTo>
                <a:lnTo>
                  <a:pt x="629699" y="0"/>
                </a:lnTo>
              </a:path>
            </a:pathLst>
          </a:custGeom>
          <a:ln w="19049">
            <a:solidFill>
              <a:srgbClr val="666666"/>
            </a:solidFill>
          </a:ln>
        </p:spPr>
        <p:txBody>
          <a:bodyPr wrap="square" lIns="0" tIns="0" rIns="0" bIns="0" rtlCol="0"/>
          <a:lstStyle/>
          <a:p>
            <a:endParaRPr/>
          </a:p>
        </p:txBody>
      </p:sp>
      <p:sp>
        <p:nvSpPr>
          <p:cNvPr id="51" name="object 51"/>
          <p:cNvSpPr/>
          <p:nvPr/>
        </p:nvSpPr>
        <p:spPr>
          <a:xfrm>
            <a:off x="2659325" y="2606059"/>
            <a:ext cx="105500" cy="81980"/>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52" name="object 52"/>
          <p:cNvSpPr txBox="1"/>
          <p:nvPr/>
        </p:nvSpPr>
        <p:spPr>
          <a:xfrm>
            <a:off x="2143675" y="2803288"/>
            <a:ext cx="41084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CNN</a:t>
            </a:r>
            <a:endParaRPr sz="1400">
              <a:latin typeface="Arial"/>
              <a:cs typeface="Arial"/>
            </a:endParaRPr>
          </a:p>
        </p:txBody>
      </p:sp>
      <p:sp>
        <p:nvSpPr>
          <p:cNvPr id="53" name="object 53"/>
          <p:cNvSpPr/>
          <p:nvPr/>
        </p:nvSpPr>
        <p:spPr>
          <a:xfrm>
            <a:off x="474543" y="2201911"/>
            <a:ext cx="608330" cy="1014730"/>
          </a:xfrm>
          <a:custGeom>
            <a:avLst/>
            <a:gdLst/>
            <a:ahLst/>
            <a:cxnLst/>
            <a:rect l="l" t="t" r="r" b="b"/>
            <a:pathLst>
              <a:path w="608330" h="1014730">
                <a:moveTo>
                  <a:pt x="0" y="0"/>
                </a:moveTo>
                <a:lnTo>
                  <a:pt x="607800" y="0"/>
                </a:lnTo>
                <a:lnTo>
                  <a:pt x="607800" y="1014599"/>
                </a:lnTo>
                <a:lnTo>
                  <a:pt x="0" y="1014599"/>
                </a:lnTo>
                <a:lnTo>
                  <a:pt x="0" y="0"/>
                </a:lnTo>
                <a:close/>
              </a:path>
            </a:pathLst>
          </a:custGeom>
          <a:ln w="28574">
            <a:solidFill>
              <a:srgbClr val="B6D7A8"/>
            </a:solidFill>
          </a:ln>
        </p:spPr>
        <p:txBody>
          <a:bodyPr wrap="square" lIns="0" tIns="0" rIns="0" bIns="0" rtlCol="0"/>
          <a:lstStyle/>
          <a:p>
            <a:endParaRPr/>
          </a:p>
        </p:txBody>
      </p:sp>
      <p:sp>
        <p:nvSpPr>
          <p:cNvPr id="54" name="object 54"/>
          <p:cNvSpPr/>
          <p:nvPr/>
        </p:nvSpPr>
        <p:spPr>
          <a:xfrm>
            <a:off x="1312750" y="2258324"/>
            <a:ext cx="415925" cy="729615"/>
          </a:xfrm>
          <a:custGeom>
            <a:avLst/>
            <a:gdLst/>
            <a:ahLst/>
            <a:cxnLst/>
            <a:rect l="l" t="t" r="r" b="b"/>
            <a:pathLst>
              <a:path w="415925" h="729614">
                <a:moveTo>
                  <a:pt x="0" y="0"/>
                </a:moveTo>
                <a:lnTo>
                  <a:pt x="415499" y="0"/>
                </a:lnTo>
                <a:lnTo>
                  <a:pt x="415499" y="729599"/>
                </a:lnTo>
                <a:lnTo>
                  <a:pt x="0" y="729599"/>
                </a:lnTo>
                <a:lnTo>
                  <a:pt x="0" y="0"/>
                </a:lnTo>
                <a:close/>
              </a:path>
            </a:pathLst>
          </a:custGeom>
          <a:ln w="28574">
            <a:solidFill>
              <a:srgbClr val="B6D7A8"/>
            </a:solidFill>
          </a:ln>
        </p:spPr>
        <p:txBody>
          <a:bodyPr wrap="square" lIns="0" tIns="0" rIns="0" bIns="0" rtlCol="0"/>
          <a:lstStyle/>
          <a:p>
            <a:endParaRPr/>
          </a:p>
        </p:txBody>
      </p:sp>
      <p:sp>
        <p:nvSpPr>
          <p:cNvPr id="55" name="object 55"/>
          <p:cNvSpPr/>
          <p:nvPr/>
        </p:nvSpPr>
        <p:spPr>
          <a:xfrm>
            <a:off x="593024" y="1640348"/>
            <a:ext cx="859790" cy="483870"/>
          </a:xfrm>
          <a:custGeom>
            <a:avLst/>
            <a:gdLst/>
            <a:ahLst/>
            <a:cxnLst/>
            <a:rect l="l" t="t" r="r" b="b"/>
            <a:pathLst>
              <a:path w="859790" h="483869">
                <a:moveTo>
                  <a:pt x="0" y="0"/>
                </a:moveTo>
                <a:lnTo>
                  <a:pt x="859499" y="0"/>
                </a:lnTo>
                <a:lnTo>
                  <a:pt x="859499" y="483299"/>
                </a:lnTo>
                <a:lnTo>
                  <a:pt x="0" y="483299"/>
                </a:lnTo>
                <a:lnTo>
                  <a:pt x="0" y="0"/>
                </a:lnTo>
                <a:close/>
              </a:path>
            </a:pathLst>
          </a:custGeom>
          <a:ln w="28574">
            <a:solidFill>
              <a:srgbClr val="B6D7A8"/>
            </a:solidFill>
          </a:ln>
        </p:spPr>
        <p:txBody>
          <a:bodyPr wrap="square" lIns="0" tIns="0" rIns="0" bIns="0" rtlCol="0"/>
          <a:lstStyle/>
          <a:p>
            <a:endParaRPr/>
          </a:p>
        </p:txBody>
      </p:sp>
      <p:sp>
        <p:nvSpPr>
          <p:cNvPr id="56" name="object 56"/>
          <p:cNvSpPr/>
          <p:nvPr/>
        </p:nvSpPr>
        <p:spPr>
          <a:xfrm>
            <a:off x="3947257" y="1698245"/>
            <a:ext cx="206375" cy="958215"/>
          </a:xfrm>
          <a:custGeom>
            <a:avLst/>
            <a:gdLst/>
            <a:ahLst/>
            <a:cxnLst/>
            <a:rect l="l" t="t" r="r" b="b"/>
            <a:pathLst>
              <a:path w="206375" h="958214">
                <a:moveTo>
                  <a:pt x="0" y="957599"/>
                </a:moveTo>
                <a:lnTo>
                  <a:pt x="0" y="206679"/>
                </a:lnTo>
                <a:lnTo>
                  <a:pt x="206099" y="0"/>
                </a:lnTo>
                <a:lnTo>
                  <a:pt x="206099" y="750920"/>
                </a:lnTo>
                <a:lnTo>
                  <a:pt x="0" y="957599"/>
                </a:lnTo>
                <a:close/>
              </a:path>
            </a:pathLst>
          </a:custGeom>
          <a:solidFill>
            <a:srgbClr val="EEEEEE"/>
          </a:solidFill>
        </p:spPr>
        <p:txBody>
          <a:bodyPr wrap="square" lIns="0" tIns="0" rIns="0" bIns="0" rtlCol="0"/>
          <a:lstStyle/>
          <a:p>
            <a:endParaRPr/>
          </a:p>
        </p:txBody>
      </p:sp>
      <p:sp>
        <p:nvSpPr>
          <p:cNvPr id="57" name="object 57"/>
          <p:cNvSpPr/>
          <p:nvPr/>
        </p:nvSpPr>
        <p:spPr>
          <a:xfrm>
            <a:off x="3947257" y="1698245"/>
            <a:ext cx="206375" cy="958215"/>
          </a:xfrm>
          <a:custGeom>
            <a:avLst/>
            <a:gdLst/>
            <a:ahLst/>
            <a:cxnLst/>
            <a:rect l="l" t="t" r="r" b="b"/>
            <a:pathLst>
              <a:path w="206375" h="958214">
                <a:moveTo>
                  <a:pt x="206099" y="0"/>
                </a:moveTo>
                <a:lnTo>
                  <a:pt x="0" y="206679"/>
                </a:lnTo>
                <a:lnTo>
                  <a:pt x="0" y="957599"/>
                </a:lnTo>
                <a:lnTo>
                  <a:pt x="206099" y="750920"/>
                </a:lnTo>
                <a:lnTo>
                  <a:pt x="206099" y="0"/>
                </a:lnTo>
                <a:close/>
              </a:path>
            </a:pathLst>
          </a:custGeom>
          <a:ln w="19049">
            <a:solidFill>
              <a:srgbClr val="666666"/>
            </a:solidFill>
          </a:ln>
        </p:spPr>
        <p:txBody>
          <a:bodyPr wrap="square" lIns="0" tIns="0" rIns="0" bIns="0" rtlCol="0"/>
          <a:lstStyle/>
          <a:p>
            <a:endParaRPr/>
          </a:p>
        </p:txBody>
      </p:sp>
      <p:sp>
        <p:nvSpPr>
          <p:cNvPr id="58" name="object 58"/>
          <p:cNvSpPr/>
          <p:nvPr/>
        </p:nvSpPr>
        <p:spPr>
          <a:xfrm>
            <a:off x="3423575" y="975130"/>
            <a:ext cx="711200" cy="1061720"/>
          </a:xfrm>
          <a:custGeom>
            <a:avLst/>
            <a:gdLst/>
            <a:ahLst/>
            <a:cxnLst/>
            <a:rect l="l" t="t" r="r" b="b"/>
            <a:pathLst>
              <a:path w="711200" h="1061720">
                <a:moveTo>
                  <a:pt x="0" y="1061699"/>
                </a:moveTo>
                <a:lnTo>
                  <a:pt x="0" y="668221"/>
                </a:lnTo>
                <a:lnTo>
                  <a:pt x="710699" y="0"/>
                </a:lnTo>
                <a:lnTo>
                  <a:pt x="710699" y="393478"/>
                </a:lnTo>
                <a:lnTo>
                  <a:pt x="0" y="1061699"/>
                </a:lnTo>
                <a:close/>
              </a:path>
            </a:pathLst>
          </a:custGeom>
          <a:solidFill>
            <a:srgbClr val="EEEEEE"/>
          </a:solidFill>
        </p:spPr>
        <p:txBody>
          <a:bodyPr wrap="square" lIns="0" tIns="0" rIns="0" bIns="0" rtlCol="0"/>
          <a:lstStyle/>
          <a:p>
            <a:endParaRPr/>
          </a:p>
        </p:txBody>
      </p:sp>
      <p:sp>
        <p:nvSpPr>
          <p:cNvPr id="59" name="object 59"/>
          <p:cNvSpPr/>
          <p:nvPr/>
        </p:nvSpPr>
        <p:spPr>
          <a:xfrm>
            <a:off x="3423575" y="975130"/>
            <a:ext cx="711200" cy="1061720"/>
          </a:xfrm>
          <a:custGeom>
            <a:avLst/>
            <a:gdLst/>
            <a:ahLst/>
            <a:cxnLst/>
            <a:rect l="l" t="t" r="r" b="b"/>
            <a:pathLst>
              <a:path w="711200" h="1061720">
                <a:moveTo>
                  <a:pt x="710699" y="0"/>
                </a:moveTo>
                <a:lnTo>
                  <a:pt x="0" y="668221"/>
                </a:lnTo>
                <a:lnTo>
                  <a:pt x="0" y="1061699"/>
                </a:lnTo>
                <a:lnTo>
                  <a:pt x="710699" y="393478"/>
                </a:lnTo>
                <a:lnTo>
                  <a:pt x="710699" y="0"/>
                </a:lnTo>
                <a:close/>
              </a:path>
            </a:pathLst>
          </a:custGeom>
          <a:ln w="19049">
            <a:solidFill>
              <a:srgbClr val="666666"/>
            </a:solidFill>
          </a:ln>
        </p:spPr>
        <p:txBody>
          <a:bodyPr wrap="square" lIns="0" tIns="0" rIns="0" bIns="0" rtlCol="0"/>
          <a:lstStyle/>
          <a:p>
            <a:endParaRPr/>
          </a:p>
        </p:txBody>
      </p:sp>
      <p:sp>
        <p:nvSpPr>
          <p:cNvPr id="60" name="object 60"/>
          <p:cNvSpPr/>
          <p:nvPr/>
        </p:nvSpPr>
        <p:spPr>
          <a:xfrm>
            <a:off x="6721272" y="2647050"/>
            <a:ext cx="398145" cy="0"/>
          </a:xfrm>
          <a:custGeom>
            <a:avLst/>
            <a:gdLst/>
            <a:ahLst/>
            <a:cxnLst/>
            <a:rect l="l" t="t" r="r" b="b"/>
            <a:pathLst>
              <a:path w="398145">
                <a:moveTo>
                  <a:pt x="0" y="0"/>
                </a:moveTo>
                <a:lnTo>
                  <a:pt x="398099" y="0"/>
                </a:lnTo>
              </a:path>
            </a:pathLst>
          </a:custGeom>
          <a:ln w="19049">
            <a:solidFill>
              <a:srgbClr val="666666"/>
            </a:solidFill>
          </a:ln>
        </p:spPr>
        <p:txBody>
          <a:bodyPr wrap="square" lIns="0" tIns="0" rIns="0" bIns="0" rtlCol="0"/>
          <a:lstStyle/>
          <a:p>
            <a:endParaRPr/>
          </a:p>
        </p:txBody>
      </p:sp>
      <p:sp>
        <p:nvSpPr>
          <p:cNvPr id="61" name="object 61"/>
          <p:cNvSpPr/>
          <p:nvPr/>
        </p:nvSpPr>
        <p:spPr>
          <a:xfrm>
            <a:off x="7109847" y="2606059"/>
            <a:ext cx="105500" cy="81980"/>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62" name="object 62"/>
          <p:cNvSpPr txBox="1"/>
          <p:nvPr/>
        </p:nvSpPr>
        <p:spPr>
          <a:xfrm>
            <a:off x="6732400" y="2866588"/>
            <a:ext cx="44069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Conv</a:t>
            </a:r>
            <a:endParaRPr sz="1400">
              <a:latin typeface="Arial"/>
              <a:cs typeface="Arial"/>
            </a:endParaRPr>
          </a:p>
        </p:txBody>
      </p:sp>
      <p:sp>
        <p:nvSpPr>
          <p:cNvPr id="67" name="object 67"/>
          <p:cNvSpPr txBox="1"/>
          <p:nvPr/>
        </p:nvSpPr>
        <p:spPr>
          <a:xfrm>
            <a:off x="73025" y="4439210"/>
            <a:ext cx="1639570" cy="139065"/>
          </a:xfrm>
          <a:prstGeom prst="rect">
            <a:avLst/>
          </a:prstGeom>
        </p:spPr>
        <p:txBody>
          <a:bodyPr vert="horz" wrap="square" lIns="0" tIns="3175" rIns="0" bIns="0" rtlCol="0">
            <a:spAutoFit/>
          </a:bodyPr>
          <a:lstStyle/>
          <a:p>
            <a:pPr marL="12700">
              <a:lnSpc>
                <a:spcPct val="100000"/>
              </a:lnSpc>
              <a:spcBef>
                <a:spcPts val="25"/>
              </a:spcBef>
            </a:pPr>
            <a:r>
              <a:rPr sz="800" spc="-5" dirty="0">
                <a:latin typeface="Arial"/>
                <a:cs typeface="Arial"/>
              </a:rPr>
              <a:t>He et al, </a:t>
            </a:r>
            <a:r>
              <a:rPr sz="800" dirty="0">
                <a:latin typeface="Arial"/>
                <a:cs typeface="Arial"/>
              </a:rPr>
              <a:t>“Mask </a:t>
            </a:r>
            <a:r>
              <a:rPr sz="800" spc="-5" dirty="0">
                <a:latin typeface="Arial"/>
                <a:cs typeface="Arial"/>
              </a:rPr>
              <a:t>R-CNN”, arXiv</a:t>
            </a:r>
            <a:r>
              <a:rPr sz="800" spc="-75" dirty="0">
                <a:latin typeface="Arial"/>
                <a:cs typeface="Arial"/>
              </a:rPr>
              <a:t> </a:t>
            </a:r>
            <a:r>
              <a:rPr sz="800" spc="-5" dirty="0">
                <a:latin typeface="Arial"/>
                <a:cs typeface="Arial"/>
              </a:rPr>
              <a:t>2017</a:t>
            </a:r>
            <a:endParaRPr sz="800">
              <a:latin typeface="Arial"/>
              <a:cs typeface="Arial"/>
            </a:endParaRPr>
          </a:p>
        </p:txBody>
      </p:sp>
      <p:sp>
        <p:nvSpPr>
          <p:cNvPr id="69" name="object 69"/>
          <p:cNvSpPr txBox="1"/>
          <p:nvPr/>
        </p:nvSpPr>
        <p:spPr>
          <a:xfrm>
            <a:off x="7456525" y="4704900"/>
            <a:ext cx="1564005" cy="309245"/>
          </a:xfrm>
          <a:prstGeom prst="rect">
            <a:avLst/>
          </a:prstGeom>
        </p:spPr>
        <p:txBody>
          <a:bodyPr vert="horz" wrap="square" lIns="0" tIns="0" rIns="0" bIns="0" rtlCol="0">
            <a:spAutoFit/>
          </a:bodyPr>
          <a:lstStyle/>
          <a:p>
            <a:pPr marL="12700">
              <a:lnSpc>
                <a:spcPts val="2310"/>
              </a:lnSpc>
            </a:pPr>
            <a:r>
              <a:rPr sz="2000" dirty="0">
                <a:solidFill>
                  <a:srgbClr val="FFFFFF"/>
                </a:solidFill>
                <a:latin typeface="Arial"/>
                <a:cs typeface="Arial"/>
              </a:rPr>
              <a:t>May </a:t>
            </a:r>
            <a:r>
              <a:rPr sz="2000" spc="-5" dirty="0">
                <a:solidFill>
                  <a:srgbClr val="FFFFFF"/>
                </a:solidFill>
                <a:latin typeface="Arial"/>
                <a:cs typeface="Arial"/>
              </a:rPr>
              <a:t>10,</a:t>
            </a:r>
            <a:r>
              <a:rPr sz="2000" spc="-95" dirty="0">
                <a:solidFill>
                  <a:srgbClr val="FFFFFF"/>
                </a:solidFill>
                <a:latin typeface="Arial"/>
                <a:cs typeface="Arial"/>
              </a:rPr>
              <a:t> </a:t>
            </a:r>
            <a:r>
              <a:rPr sz="2000" spc="-5" dirty="0">
                <a:solidFill>
                  <a:srgbClr val="FFFFFF"/>
                </a:solidFill>
                <a:latin typeface="Arial"/>
                <a:cs typeface="Arial"/>
              </a:rPr>
              <a:t>2017</a:t>
            </a:r>
            <a:endParaRPr sz="2000">
              <a:latin typeface="Arial"/>
              <a:cs typeface="Arial"/>
            </a:endParaRPr>
          </a:p>
        </p:txBody>
      </p:sp>
      <p:sp>
        <p:nvSpPr>
          <p:cNvPr id="63" name="object 63"/>
          <p:cNvSpPr txBox="1"/>
          <p:nvPr/>
        </p:nvSpPr>
        <p:spPr>
          <a:xfrm>
            <a:off x="7306699" y="3413462"/>
            <a:ext cx="1454785" cy="448309"/>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Arial"/>
                <a:cs typeface="Arial"/>
              </a:rPr>
              <a:t>Predict </a:t>
            </a:r>
            <a:r>
              <a:rPr sz="1400" dirty="0">
                <a:latin typeface="Arial"/>
                <a:cs typeface="Arial"/>
              </a:rPr>
              <a:t>a mask</a:t>
            </a:r>
            <a:r>
              <a:rPr sz="1400" spc="-105" dirty="0">
                <a:latin typeface="Arial"/>
                <a:cs typeface="Arial"/>
              </a:rPr>
              <a:t> </a:t>
            </a:r>
            <a:r>
              <a:rPr sz="1400" spc="-5" dirty="0">
                <a:latin typeface="Arial"/>
                <a:cs typeface="Arial"/>
              </a:rPr>
              <a:t>for  each of </a:t>
            </a:r>
            <a:r>
              <a:rPr sz="1400" dirty="0">
                <a:latin typeface="Arial"/>
                <a:cs typeface="Arial"/>
              </a:rPr>
              <a:t>C</a:t>
            </a:r>
            <a:r>
              <a:rPr sz="1400" spc="-80" dirty="0">
                <a:latin typeface="Arial"/>
                <a:cs typeface="Arial"/>
              </a:rPr>
              <a:t> </a:t>
            </a:r>
            <a:r>
              <a:rPr sz="1400" dirty="0">
                <a:latin typeface="Arial"/>
                <a:cs typeface="Arial"/>
              </a:rPr>
              <a:t>classes</a:t>
            </a:r>
            <a:endParaRPr sz="1400">
              <a:latin typeface="Arial"/>
              <a:cs typeface="Arial"/>
            </a:endParaRPr>
          </a:p>
        </p:txBody>
      </p:sp>
      <p:sp>
        <p:nvSpPr>
          <p:cNvPr id="64" name="object 64"/>
          <p:cNvSpPr txBox="1"/>
          <p:nvPr/>
        </p:nvSpPr>
        <p:spPr>
          <a:xfrm>
            <a:off x="7629259" y="4042113"/>
            <a:ext cx="923925"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Arial"/>
                <a:cs typeface="Arial"/>
              </a:rPr>
              <a:t>C x </a:t>
            </a:r>
            <a:r>
              <a:rPr sz="1400" spc="-5" dirty="0">
                <a:latin typeface="Arial"/>
                <a:cs typeface="Arial"/>
              </a:rPr>
              <a:t>14 </a:t>
            </a:r>
            <a:r>
              <a:rPr sz="1400" dirty="0">
                <a:latin typeface="Arial"/>
                <a:cs typeface="Arial"/>
              </a:rPr>
              <a:t>x</a:t>
            </a:r>
            <a:r>
              <a:rPr sz="1400" spc="-105" dirty="0">
                <a:latin typeface="Arial"/>
                <a:cs typeface="Arial"/>
              </a:rPr>
              <a:t> </a:t>
            </a:r>
            <a:r>
              <a:rPr sz="1400" spc="-5" dirty="0">
                <a:latin typeface="Arial"/>
                <a:cs typeface="Arial"/>
              </a:rPr>
              <a:t>14</a:t>
            </a:r>
            <a:endParaRPr sz="1400">
              <a:latin typeface="Arial"/>
              <a:cs typeface="Arial"/>
            </a:endParaRPr>
          </a:p>
        </p:txBody>
      </p:sp>
      <p:sp>
        <p:nvSpPr>
          <p:cNvPr id="65" name="object 65"/>
          <p:cNvSpPr txBox="1"/>
          <p:nvPr/>
        </p:nvSpPr>
        <p:spPr>
          <a:xfrm>
            <a:off x="4295800" y="3413462"/>
            <a:ext cx="109220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256 </a:t>
            </a:r>
            <a:r>
              <a:rPr sz="1400" dirty="0">
                <a:latin typeface="Arial"/>
                <a:cs typeface="Arial"/>
              </a:rPr>
              <a:t>x </a:t>
            </a:r>
            <a:r>
              <a:rPr sz="1400" spc="-5" dirty="0">
                <a:latin typeface="Arial"/>
                <a:cs typeface="Arial"/>
              </a:rPr>
              <a:t>14 </a:t>
            </a:r>
            <a:r>
              <a:rPr sz="1400" dirty="0">
                <a:latin typeface="Arial"/>
                <a:cs typeface="Arial"/>
              </a:rPr>
              <a:t>x</a:t>
            </a:r>
            <a:r>
              <a:rPr sz="1400" spc="-95" dirty="0">
                <a:latin typeface="Arial"/>
                <a:cs typeface="Arial"/>
              </a:rPr>
              <a:t> </a:t>
            </a:r>
            <a:r>
              <a:rPr sz="1400" spc="-5" dirty="0">
                <a:latin typeface="Arial"/>
                <a:cs typeface="Arial"/>
              </a:rPr>
              <a:t>14</a:t>
            </a:r>
            <a:endParaRPr sz="1400">
              <a:latin typeface="Arial"/>
              <a:cs typeface="Arial"/>
            </a:endParaRPr>
          </a:p>
        </p:txBody>
      </p:sp>
      <p:sp>
        <p:nvSpPr>
          <p:cNvPr id="66" name="object 66"/>
          <p:cNvSpPr txBox="1"/>
          <p:nvPr/>
        </p:nvSpPr>
        <p:spPr>
          <a:xfrm>
            <a:off x="5591200" y="3413462"/>
            <a:ext cx="109220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256 </a:t>
            </a:r>
            <a:r>
              <a:rPr sz="1400" dirty="0">
                <a:latin typeface="Arial"/>
                <a:cs typeface="Arial"/>
              </a:rPr>
              <a:t>x </a:t>
            </a:r>
            <a:r>
              <a:rPr sz="1400" spc="-5" dirty="0">
                <a:latin typeface="Arial"/>
                <a:cs typeface="Arial"/>
              </a:rPr>
              <a:t>14 </a:t>
            </a:r>
            <a:r>
              <a:rPr sz="1400" dirty="0">
                <a:latin typeface="Arial"/>
                <a:cs typeface="Arial"/>
              </a:rPr>
              <a:t>x</a:t>
            </a:r>
            <a:r>
              <a:rPr sz="1400" spc="-95" dirty="0">
                <a:latin typeface="Arial"/>
                <a:cs typeface="Arial"/>
              </a:rPr>
              <a:t> </a:t>
            </a:r>
            <a:r>
              <a:rPr sz="1400" spc="-5" dirty="0">
                <a:latin typeface="Arial"/>
                <a:cs typeface="Arial"/>
              </a:rPr>
              <a:t>14</a:t>
            </a:r>
            <a:endParaRPr sz="1400">
              <a:latin typeface="Arial"/>
              <a:cs typeface="Arial"/>
            </a:endParaRPr>
          </a:p>
        </p:txBody>
      </p:sp>
      <p:sp>
        <p:nvSpPr>
          <p:cNvPr id="68" name="Footer Placeholder 67">
            <a:extLst>
              <a:ext uri="{FF2B5EF4-FFF2-40B4-BE49-F238E27FC236}">
                <a16:creationId xmlns:a16="http://schemas.microsoft.com/office/drawing/2014/main" id="{493F4B1A-5545-4597-BA6E-BF05376CEFFB}"/>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8075" y="1311376"/>
            <a:ext cx="3587795" cy="2474349"/>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 name="object 3"/>
          <p:cNvSpPr/>
          <p:nvPr/>
        </p:nvSpPr>
        <p:spPr>
          <a:xfrm>
            <a:off x="3872754" y="1311377"/>
            <a:ext cx="3299100" cy="2474350"/>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 name="object 4"/>
          <p:cNvSpPr/>
          <p:nvPr/>
        </p:nvSpPr>
        <p:spPr>
          <a:xfrm>
            <a:off x="7221704" y="1311374"/>
            <a:ext cx="1650788" cy="2474350"/>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5" name="object 5"/>
          <p:cNvSpPr txBox="1">
            <a:spLocks noGrp="1"/>
          </p:cNvSpPr>
          <p:nvPr>
            <p:ph type="title"/>
          </p:nvPr>
        </p:nvSpPr>
        <p:spPr>
          <a:xfrm>
            <a:off x="382950" y="250880"/>
            <a:ext cx="6624513" cy="503343"/>
          </a:xfrm>
          <a:prstGeom prst="rect">
            <a:avLst/>
          </a:prstGeom>
        </p:spPr>
        <p:txBody>
          <a:bodyPr vert="horz" wrap="square" lIns="0" tIns="10795" rIns="0" bIns="0" rtlCol="0">
            <a:spAutoFit/>
          </a:bodyPr>
          <a:lstStyle/>
          <a:p>
            <a:pPr marL="12700" marR="5080">
              <a:lnSpc>
                <a:spcPct val="100400"/>
              </a:lnSpc>
              <a:spcBef>
                <a:spcPts val="85"/>
              </a:spcBef>
            </a:pPr>
            <a:r>
              <a:rPr sz="3200" dirty="0"/>
              <a:t>Mask </a:t>
            </a:r>
            <a:r>
              <a:rPr sz="3200" spc="-5" dirty="0"/>
              <a:t>R-CNN  </a:t>
            </a:r>
            <a:r>
              <a:rPr sz="3200" spc="-10" dirty="0"/>
              <a:t>Also </a:t>
            </a:r>
            <a:r>
              <a:rPr sz="3200" spc="-5" dirty="0"/>
              <a:t>does</a:t>
            </a:r>
            <a:r>
              <a:rPr sz="3200" spc="-90" dirty="0"/>
              <a:t> </a:t>
            </a:r>
            <a:r>
              <a:rPr sz="3200" spc="-5" dirty="0"/>
              <a:t>pose</a:t>
            </a:r>
          </a:p>
        </p:txBody>
      </p:sp>
      <p:sp>
        <p:nvSpPr>
          <p:cNvPr id="8" name="object 8"/>
          <p:cNvSpPr txBox="1"/>
          <p:nvPr/>
        </p:nvSpPr>
        <p:spPr>
          <a:xfrm>
            <a:off x="7456525" y="4704900"/>
            <a:ext cx="1564005" cy="309245"/>
          </a:xfrm>
          <a:prstGeom prst="rect">
            <a:avLst/>
          </a:prstGeom>
        </p:spPr>
        <p:txBody>
          <a:bodyPr vert="horz" wrap="square" lIns="0" tIns="0" rIns="0" bIns="0" rtlCol="0">
            <a:spAutoFit/>
          </a:bodyPr>
          <a:lstStyle/>
          <a:p>
            <a:pPr marL="12700">
              <a:lnSpc>
                <a:spcPts val="2310"/>
              </a:lnSpc>
            </a:pPr>
            <a:r>
              <a:rPr sz="2000" dirty="0">
                <a:solidFill>
                  <a:srgbClr val="FFFFFF"/>
                </a:solidFill>
                <a:latin typeface="Arial"/>
                <a:cs typeface="Arial"/>
              </a:rPr>
              <a:t>May </a:t>
            </a:r>
            <a:r>
              <a:rPr sz="2000" spc="-5" dirty="0">
                <a:solidFill>
                  <a:srgbClr val="FFFFFF"/>
                </a:solidFill>
                <a:latin typeface="Arial"/>
                <a:cs typeface="Arial"/>
              </a:rPr>
              <a:t>10,</a:t>
            </a:r>
            <a:r>
              <a:rPr sz="2000" spc="-95" dirty="0">
                <a:solidFill>
                  <a:srgbClr val="FFFFFF"/>
                </a:solidFill>
                <a:latin typeface="Arial"/>
                <a:cs typeface="Arial"/>
              </a:rPr>
              <a:t> </a:t>
            </a:r>
            <a:r>
              <a:rPr sz="2000" spc="-5" dirty="0">
                <a:solidFill>
                  <a:srgbClr val="FFFFFF"/>
                </a:solidFill>
                <a:latin typeface="Arial"/>
                <a:cs typeface="Arial"/>
              </a:rPr>
              <a:t>2017</a:t>
            </a:r>
            <a:endParaRPr sz="2000">
              <a:latin typeface="Arial"/>
              <a:cs typeface="Arial"/>
            </a:endParaRPr>
          </a:p>
        </p:txBody>
      </p:sp>
      <p:sp>
        <p:nvSpPr>
          <p:cNvPr id="10" name="object 10"/>
          <p:cNvSpPr txBox="1"/>
          <p:nvPr/>
        </p:nvSpPr>
        <p:spPr>
          <a:xfrm>
            <a:off x="7007463" y="4713450"/>
            <a:ext cx="307975" cy="309245"/>
          </a:xfrm>
          <a:prstGeom prst="rect">
            <a:avLst/>
          </a:prstGeom>
        </p:spPr>
        <p:txBody>
          <a:bodyPr vert="horz" wrap="square" lIns="0" tIns="0" rIns="0" bIns="0" rtlCol="0">
            <a:spAutoFit/>
          </a:bodyPr>
          <a:lstStyle/>
          <a:p>
            <a:pPr marL="12700">
              <a:lnSpc>
                <a:spcPts val="2310"/>
              </a:lnSpc>
            </a:pPr>
            <a:r>
              <a:rPr sz="2000" spc="-5" dirty="0">
                <a:solidFill>
                  <a:srgbClr val="FFFFFF"/>
                </a:solidFill>
                <a:latin typeface="Arial"/>
                <a:cs typeface="Arial"/>
              </a:rPr>
              <a:t>93</a:t>
            </a:r>
            <a:endParaRPr sz="2000">
              <a:latin typeface="Arial"/>
              <a:cs typeface="Arial"/>
            </a:endParaRPr>
          </a:p>
        </p:txBody>
      </p:sp>
      <p:sp>
        <p:nvSpPr>
          <p:cNvPr id="6" name="object 6"/>
          <p:cNvSpPr txBox="1"/>
          <p:nvPr/>
        </p:nvSpPr>
        <p:spPr>
          <a:xfrm>
            <a:off x="73025" y="4149886"/>
            <a:ext cx="3917950" cy="394970"/>
          </a:xfrm>
          <a:prstGeom prst="rect">
            <a:avLst/>
          </a:prstGeom>
        </p:spPr>
        <p:txBody>
          <a:bodyPr vert="horz" wrap="square" lIns="0" tIns="12700" rIns="0" bIns="0" rtlCol="0">
            <a:spAutoFit/>
          </a:bodyPr>
          <a:lstStyle/>
          <a:p>
            <a:pPr marL="12700">
              <a:lnSpc>
                <a:spcPct val="100000"/>
              </a:lnSpc>
              <a:spcBef>
                <a:spcPts val="100"/>
              </a:spcBef>
            </a:pPr>
            <a:r>
              <a:rPr sz="800" spc="-5" dirty="0">
                <a:latin typeface="Arial"/>
                <a:cs typeface="Arial"/>
              </a:rPr>
              <a:t>He et al, </a:t>
            </a:r>
            <a:r>
              <a:rPr sz="800" dirty="0">
                <a:latin typeface="Arial"/>
                <a:cs typeface="Arial"/>
              </a:rPr>
              <a:t>“Mask </a:t>
            </a:r>
            <a:r>
              <a:rPr sz="800" spc="-5" dirty="0">
                <a:latin typeface="Arial"/>
                <a:cs typeface="Arial"/>
              </a:rPr>
              <a:t>R-CNN”, arXiv</a:t>
            </a:r>
            <a:r>
              <a:rPr sz="800" spc="-15" dirty="0">
                <a:latin typeface="Arial"/>
                <a:cs typeface="Arial"/>
              </a:rPr>
              <a:t> </a:t>
            </a:r>
            <a:r>
              <a:rPr sz="800" spc="-5" dirty="0">
                <a:latin typeface="Arial"/>
                <a:cs typeface="Arial"/>
              </a:rPr>
              <a:t>2017</a:t>
            </a:r>
            <a:endParaRPr sz="800">
              <a:latin typeface="Arial"/>
              <a:cs typeface="Arial"/>
            </a:endParaRPr>
          </a:p>
          <a:p>
            <a:pPr marL="12700" marR="5080">
              <a:lnSpc>
                <a:spcPct val="101600"/>
              </a:lnSpc>
            </a:pPr>
            <a:r>
              <a:rPr sz="800" spc="-5" dirty="0">
                <a:latin typeface="Arial"/>
                <a:cs typeface="Arial"/>
              </a:rPr>
              <a:t>Figures </a:t>
            </a:r>
            <a:r>
              <a:rPr sz="800" dirty="0">
                <a:latin typeface="Arial"/>
                <a:cs typeface="Arial"/>
              </a:rPr>
              <a:t>copyright </a:t>
            </a:r>
            <a:r>
              <a:rPr sz="800" spc="-5" dirty="0">
                <a:latin typeface="Arial"/>
                <a:cs typeface="Arial"/>
              </a:rPr>
              <a:t>Kaiming He, Georgia Gkioxari, Piotr Dollár, and Ross Girshick, 2017.  Reproduced with</a:t>
            </a:r>
            <a:r>
              <a:rPr sz="800" spc="-10" dirty="0">
                <a:latin typeface="Arial"/>
                <a:cs typeface="Arial"/>
              </a:rPr>
              <a:t> </a:t>
            </a:r>
            <a:r>
              <a:rPr sz="800" spc="-5" dirty="0">
                <a:latin typeface="Arial"/>
                <a:cs typeface="Arial"/>
              </a:rPr>
              <a:t>permission.</a:t>
            </a:r>
            <a:endParaRPr sz="800">
              <a:latin typeface="Arial"/>
              <a:cs typeface="Arial"/>
            </a:endParaRPr>
          </a:p>
        </p:txBody>
      </p:sp>
      <p:sp>
        <p:nvSpPr>
          <p:cNvPr id="7" name="Footer Placeholder 6">
            <a:extLst>
              <a:ext uri="{FF2B5EF4-FFF2-40B4-BE49-F238E27FC236}">
                <a16:creationId xmlns:a16="http://schemas.microsoft.com/office/drawing/2014/main" id="{D647FBED-98B4-44BE-913C-E483A42A26F1}"/>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8B311-2A4F-4F0B-800C-D50D14FB714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A9D23DD-DCB8-4E32-9855-7B7632167D53}"/>
              </a:ext>
            </a:extLst>
          </p:cNvPr>
          <p:cNvSpPr>
            <a:spLocks noGrp="1"/>
          </p:cNvSpPr>
          <p:nvPr>
            <p:ph idx="1"/>
          </p:nvPr>
        </p:nvSpPr>
        <p:spPr/>
        <p:txBody>
          <a:bodyPr/>
          <a:lstStyle/>
          <a:p>
            <a:pPr marL="0" indent="0">
              <a:buNone/>
            </a:pPr>
            <a:r>
              <a:rPr lang="en-US"/>
              <a:t>To be continued</a:t>
            </a:r>
          </a:p>
        </p:txBody>
      </p:sp>
      <p:sp>
        <p:nvSpPr>
          <p:cNvPr id="4" name="Footer Placeholder 3">
            <a:extLst>
              <a:ext uri="{FF2B5EF4-FFF2-40B4-BE49-F238E27FC236}">
                <a16:creationId xmlns:a16="http://schemas.microsoft.com/office/drawing/2014/main" id="{29658050-EF26-4E54-A13E-DCE0D779262B}"/>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1472437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69E83C7-DF85-DC46-B42F-7DFB01F0945C}"/>
              </a:ext>
            </a:extLst>
          </p:cNvPr>
          <p:cNvGraphicFramePr>
            <a:graphicFrameLocks noGrp="1"/>
          </p:cNvGraphicFramePr>
          <p:nvPr>
            <p:extLst>
              <p:ext uri="{D42A27DB-BD31-4B8C-83A1-F6EECF244321}">
                <p14:modId xmlns:p14="http://schemas.microsoft.com/office/powerpoint/2010/main" val="1602678692"/>
              </p:ext>
            </p:extLst>
          </p:nvPr>
        </p:nvGraphicFramePr>
        <p:xfrm>
          <a:off x="447675" y="971550"/>
          <a:ext cx="2877780" cy="2880360"/>
        </p:xfrm>
        <a:graphic>
          <a:graphicData uri="http://schemas.openxmlformats.org/drawingml/2006/table">
            <a:tbl>
              <a:tblPr firstRow="1" bandRow="1">
                <a:tableStyleId>{5C22544A-7EE6-4342-B048-85BDC9FD1C3A}</a:tableStyleId>
              </a:tblPr>
              <a:tblGrid>
                <a:gridCol w="479630">
                  <a:extLst>
                    <a:ext uri="{9D8B030D-6E8A-4147-A177-3AD203B41FA5}">
                      <a16:colId xmlns:a16="http://schemas.microsoft.com/office/drawing/2014/main" val="20000"/>
                    </a:ext>
                  </a:extLst>
                </a:gridCol>
                <a:gridCol w="479630">
                  <a:extLst>
                    <a:ext uri="{9D8B030D-6E8A-4147-A177-3AD203B41FA5}">
                      <a16:colId xmlns:a16="http://schemas.microsoft.com/office/drawing/2014/main" val="20001"/>
                    </a:ext>
                  </a:extLst>
                </a:gridCol>
                <a:gridCol w="479630">
                  <a:extLst>
                    <a:ext uri="{9D8B030D-6E8A-4147-A177-3AD203B41FA5}">
                      <a16:colId xmlns:a16="http://schemas.microsoft.com/office/drawing/2014/main" val="20002"/>
                    </a:ext>
                  </a:extLst>
                </a:gridCol>
                <a:gridCol w="479630">
                  <a:extLst>
                    <a:ext uri="{9D8B030D-6E8A-4147-A177-3AD203B41FA5}">
                      <a16:colId xmlns:a16="http://schemas.microsoft.com/office/drawing/2014/main" val="20003"/>
                    </a:ext>
                  </a:extLst>
                </a:gridCol>
                <a:gridCol w="479630">
                  <a:extLst>
                    <a:ext uri="{9D8B030D-6E8A-4147-A177-3AD203B41FA5}">
                      <a16:colId xmlns:a16="http://schemas.microsoft.com/office/drawing/2014/main" val="20004"/>
                    </a:ext>
                  </a:extLst>
                </a:gridCol>
                <a:gridCol w="479630">
                  <a:extLst>
                    <a:ext uri="{9D8B030D-6E8A-4147-A177-3AD203B41FA5}">
                      <a16:colId xmlns:a16="http://schemas.microsoft.com/office/drawing/2014/main" val="20005"/>
                    </a:ext>
                  </a:extLst>
                </a:gridCol>
              </a:tblGrid>
              <a:tr h="480060">
                <a:tc>
                  <a:txBody>
                    <a:bodyPr/>
                    <a:lstStyle/>
                    <a:p>
                      <a:pPr algn="ctr"/>
                      <a:r>
                        <a:rPr lang="en-US" sz="2700" b="0" dirty="0">
                          <a:solidFill>
                            <a:schemeClr val="tx1"/>
                          </a:solidFill>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7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700" b="0" dirty="0">
                          <a:solidFill>
                            <a:schemeClr val="tx1"/>
                          </a:solidFill>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700" b="0" dirty="0">
                          <a:solidFill>
                            <a:schemeClr val="tx1"/>
                          </a:solidFill>
                        </a:rPr>
                        <a:t>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80060">
                <a:tc>
                  <a:txBody>
                    <a:bodyPr/>
                    <a:lstStyle/>
                    <a:p>
                      <a:pPr algn="ctr"/>
                      <a:r>
                        <a:rPr lang="en-US" sz="27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700" b="0" dirty="0">
                          <a:solidFill>
                            <a:schemeClr val="tx1"/>
                          </a:solidFill>
                        </a:rPr>
                        <a:t>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700" b="0" dirty="0">
                          <a:solidFill>
                            <a:schemeClr val="tx1"/>
                          </a:solidFill>
                        </a:rPr>
                        <a:t>9</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700" b="0" dirty="0">
                          <a:solidFill>
                            <a:schemeClr val="tx1"/>
                          </a:solidFill>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80060">
                <a:tc>
                  <a:txBody>
                    <a:bodyPr/>
                    <a:lstStyle/>
                    <a:p>
                      <a:pPr algn="ctr"/>
                      <a:r>
                        <a:rPr lang="en-US" sz="2700" b="0" dirty="0">
                          <a:solidFill>
                            <a:schemeClr val="tx1"/>
                          </a:solidFill>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700" b="0" dirty="0">
                          <a:solidFill>
                            <a:schemeClr val="tx1"/>
                          </a:solidFill>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700" b="0" dirty="0">
                          <a:solidFill>
                            <a:schemeClr val="tx1"/>
                          </a:solidFill>
                        </a:rPr>
                        <a:t>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7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80060">
                <a:tc>
                  <a:txBody>
                    <a:bodyPr/>
                    <a:lstStyle/>
                    <a:p>
                      <a:pPr algn="ctr"/>
                      <a:r>
                        <a:rPr lang="en-US" sz="2700" b="0" dirty="0">
                          <a:solidFill>
                            <a:schemeClr val="tx1"/>
                          </a:solidFill>
                        </a:rPr>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80060">
                <a:tc>
                  <a:txBody>
                    <a:bodyPr/>
                    <a:lstStyle/>
                    <a:p>
                      <a:pPr algn="ctr"/>
                      <a:r>
                        <a:rPr lang="en-US" sz="2700" b="0" dirty="0">
                          <a:solidFill>
                            <a:schemeClr val="tx1"/>
                          </a:solidFill>
                        </a:rPr>
                        <a:t>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80060">
                <a:tc>
                  <a:txBody>
                    <a:bodyPr/>
                    <a:lstStyle/>
                    <a:p>
                      <a:pPr algn="ctr"/>
                      <a:r>
                        <a:rPr lang="en-US" sz="2700" b="0" dirty="0">
                          <a:solidFill>
                            <a:schemeClr val="tx1"/>
                          </a:solidFill>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9</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5" name="TextBox 4">
            <a:extLst>
              <a:ext uri="{FF2B5EF4-FFF2-40B4-BE49-F238E27FC236}">
                <a16:creationId xmlns:a16="http://schemas.microsoft.com/office/drawing/2014/main" id="{9A4E33AA-CFE2-9C45-AE44-10361B8B35F7}"/>
              </a:ext>
            </a:extLst>
          </p:cNvPr>
          <p:cNvSpPr txBox="1"/>
          <p:nvPr/>
        </p:nvSpPr>
        <p:spPr>
          <a:xfrm>
            <a:off x="1599708" y="3975742"/>
            <a:ext cx="574196" cy="415498"/>
          </a:xfrm>
          <a:prstGeom prst="rect">
            <a:avLst/>
          </a:prstGeom>
          <a:noFill/>
        </p:spPr>
        <p:txBody>
          <a:bodyPr wrap="none" rtlCol="0">
            <a:spAutoFit/>
          </a:bodyPr>
          <a:lstStyle/>
          <a:p>
            <a:r>
              <a:rPr lang="en-US" sz="2100"/>
              <a:t>6x6</a:t>
            </a:r>
          </a:p>
        </p:txBody>
      </p:sp>
      <p:graphicFrame>
        <p:nvGraphicFramePr>
          <p:cNvPr id="7" name="Table 6">
            <a:extLst>
              <a:ext uri="{FF2B5EF4-FFF2-40B4-BE49-F238E27FC236}">
                <a16:creationId xmlns:a16="http://schemas.microsoft.com/office/drawing/2014/main" id="{EFC19D19-E5EA-CB4B-8299-2C8BF0EE94E4}"/>
              </a:ext>
            </a:extLst>
          </p:cNvPr>
          <p:cNvGraphicFramePr>
            <a:graphicFrameLocks noGrp="1"/>
          </p:cNvGraphicFramePr>
          <p:nvPr>
            <p:extLst>
              <p:ext uri="{D42A27DB-BD31-4B8C-83A1-F6EECF244321}">
                <p14:modId xmlns:p14="http://schemas.microsoft.com/office/powerpoint/2010/main" val="43701313"/>
              </p:ext>
            </p:extLst>
          </p:nvPr>
        </p:nvGraphicFramePr>
        <p:xfrm>
          <a:off x="4114800" y="1738204"/>
          <a:ext cx="1454919" cy="1438731"/>
        </p:xfrm>
        <a:graphic>
          <a:graphicData uri="http://schemas.openxmlformats.org/drawingml/2006/table">
            <a:tbl>
              <a:tblPr firstRow="1" bandRow="1">
                <a:tableStyleId>{5C22544A-7EE6-4342-B048-85BDC9FD1C3A}</a:tableStyleId>
              </a:tblPr>
              <a:tblGrid>
                <a:gridCol w="484973">
                  <a:extLst>
                    <a:ext uri="{9D8B030D-6E8A-4147-A177-3AD203B41FA5}">
                      <a16:colId xmlns:a16="http://schemas.microsoft.com/office/drawing/2014/main" val="20000"/>
                    </a:ext>
                  </a:extLst>
                </a:gridCol>
                <a:gridCol w="484973">
                  <a:extLst>
                    <a:ext uri="{9D8B030D-6E8A-4147-A177-3AD203B41FA5}">
                      <a16:colId xmlns:a16="http://schemas.microsoft.com/office/drawing/2014/main" val="20001"/>
                    </a:ext>
                  </a:extLst>
                </a:gridCol>
                <a:gridCol w="484973">
                  <a:extLst>
                    <a:ext uri="{9D8B030D-6E8A-4147-A177-3AD203B41FA5}">
                      <a16:colId xmlns:a16="http://schemas.microsoft.com/office/drawing/2014/main" val="20002"/>
                    </a:ext>
                  </a:extLst>
                </a:gridCol>
              </a:tblGrid>
              <a:tr h="470297">
                <a:tc>
                  <a:txBody>
                    <a:bodyPr/>
                    <a:lstStyle/>
                    <a:p>
                      <a:pPr algn="ctr"/>
                      <a:r>
                        <a:rPr lang="en-US" sz="24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76755">
                <a:tc>
                  <a:txBody>
                    <a:bodyPr/>
                    <a:lstStyle/>
                    <a:p>
                      <a:pPr algn="ctr"/>
                      <a:r>
                        <a:rPr lang="en-US" sz="24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 </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91679">
                <a:tc>
                  <a:txBody>
                    <a:bodyPr/>
                    <a:lstStyle/>
                    <a:p>
                      <a:pPr algn="ctr"/>
                      <a:r>
                        <a:rPr lang="en-US" sz="24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8" name="TextBox 7">
            <a:extLst>
              <a:ext uri="{FF2B5EF4-FFF2-40B4-BE49-F238E27FC236}">
                <a16:creationId xmlns:a16="http://schemas.microsoft.com/office/drawing/2014/main" id="{D5ADFCEC-32DC-C547-9F01-8D94D8F11DDC}"/>
              </a:ext>
            </a:extLst>
          </p:cNvPr>
          <p:cNvSpPr txBox="1"/>
          <p:nvPr/>
        </p:nvSpPr>
        <p:spPr>
          <a:xfrm>
            <a:off x="4524551" y="3240110"/>
            <a:ext cx="574196" cy="415498"/>
          </a:xfrm>
          <a:prstGeom prst="rect">
            <a:avLst/>
          </a:prstGeom>
          <a:noFill/>
        </p:spPr>
        <p:txBody>
          <a:bodyPr wrap="none" rtlCol="0">
            <a:spAutoFit/>
          </a:bodyPr>
          <a:lstStyle/>
          <a:p>
            <a:r>
              <a:rPr lang="en-US" sz="2100"/>
              <a:t>3x3</a:t>
            </a:r>
          </a:p>
        </p:txBody>
      </p:sp>
      <p:sp>
        <p:nvSpPr>
          <p:cNvPr id="9" name="TextBox 8">
            <a:extLst>
              <a:ext uri="{FF2B5EF4-FFF2-40B4-BE49-F238E27FC236}">
                <a16:creationId xmlns:a16="http://schemas.microsoft.com/office/drawing/2014/main" id="{62EC141C-C698-B742-861D-893FA8C8F96E}"/>
              </a:ext>
            </a:extLst>
          </p:cNvPr>
          <p:cNvSpPr txBox="1"/>
          <p:nvPr/>
        </p:nvSpPr>
        <p:spPr>
          <a:xfrm>
            <a:off x="1144054" y="567147"/>
            <a:ext cx="1383520" cy="300082"/>
          </a:xfrm>
          <a:prstGeom prst="rect">
            <a:avLst/>
          </a:prstGeom>
          <a:noFill/>
        </p:spPr>
        <p:txBody>
          <a:bodyPr wrap="none" rtlCol="0">
            <a:spAutoFit/>
          </a:bodyPr>
          <a:lstStyle/>
          <a:p>
            <a:r>
              <a:rPr lang="en-US" sz="1350" b="1"/>
              <a:t>Gray scale image</a:t>
            </a:r>
          </a:p>
        </p:txBody>
      </p:sp>
      <p:sp>
        <p:nvSpPr>
          <p:cNvPr id="10" name="TextBox 9">
            <a:extLst>
              <a:ext uri="{FF2B5EF4-FFF2-40B4-BE49-F238E27FC236}">
                <a16:creationId xmlns:a16="http://schemas.microsoft.com/office/drawing/2014/main" id="{3750AB48-FA72-1648-9705-4DCC9E9883FD}"/>
              </a:ext>
            </a:extLst>
          </p:cNvPr>
          <p:cNvSpPr txBox="1"/>
          <p:nvPr/>
        </p:nvSpPr>
        <p:spPr>
          <a:xfrm>
            <a:off x="4580648" y="1324290"/>
            <a:ext cx="556050" cy="300082"/>
          </a:xfrm>
          <a:prstGeom prst="rect">
            <a:avLst/>
          </a:prstGeom>
          <a:noFill/>
        </p:spPr>
        <p:txBody>
          <a:bodyPr wrap="none" rtlCol="0">
            <a:spAutoFit/>
          </a:bodyPr>
          <a:lstStyle/>
          <a:p>
            <a:r>
              <a:rPr lang="en-US" sz="1350" b="1"/>
              <a:t>Filter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C73B2C0-B155-FE4D-AFDA-61DF49395172}"/>
                  </a:ext>
                </a:extLst>
              </p:cNvPr>
              <p:cNvSpPr txBox="1"/>
              <p:nvPr/>
            </p:nvSpPr>
            <p:spPr>
              <a:xfrm>
                <a:off x="3543878" y="2217673"/>
                <a:ext cx="385042"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tx1"/>
                          </a:solidFill>
                          <a:latin typeface="Cambria Math" panose="02040503050406030204" pitchFamily="18" charset="0"/>
                          <a:ea typeface="Cambria Math" panose="02040503050406030204" pitchFamily="18" charset="0"/>
                        </a:rPr>
                        <m:t>⋆</m:t>
                      </m:r>
                    </m:oMath>
                  </m:oMathPara>
                </a14:m>
                <a:endParaRPr lang="en-US" sz="2100">
                  <a:solidFill>
                    <a:schemeClr val="tx1"/>
                  </a:solidFill>
                </a:endParaRPr>
              </a:p>
            </p:txBody>
          </p:sp>
        </mc:Choice>
        <mc:Fallback xmlns="">
          <p:sp>
            <p:nvSpPr>
              <p:cNvPr id="11" name="TextBox 10">
                <a:extLst>
                  <a:ext uri="{FF2B5EF4-FFF2-40B4-BE49-F238E27FC236}">
                    <a16:creationId xmlns:a16="http://schemas.microsoft.com/office/drawing/2014/main" id="{6C73B2C0-B155-FE4D-AFDA-61DF49395172}"/>
                  </a:ext>
                </a:extLst>
              </p:cNvPr>
              <p:cNvSpPr txBox="1">
                <a:spLocks noRot="1" noChangeAspect="1" noMove="1" noResize="1" noEditPoints="1" noAdjustHandles="1" noChangeArrowheads="1" noChangeShapeType="1" noTextEdit="1"/>
              </p:cNvSpPr>
              <p:nvPr/>
            </p:nvSpPr>
            <p:spPr>
              <a:xfrm>
                <a:off x="3543878" y="2217673"/>
                <a:ext cx="385042" cy="415498"/>
              </a:xfrm>
              <a:prstGeom prst="rect">
                <a:avLst/>
              </a:prstGeom>
              <a:blipFill>
                <a:blip r:embed="rId2"/>
                <a:stretch>
                  <a:fillRect/>
                </a:stretch>
              </a:blipFill>
            </p:spPr>
            <p:txBody>
              <a:bodyPr/>
              <a:lstStyle/>
              <a:p>
                <a:r>
                  <a:rPr lang="en-US">
                    <a:noFill/>
                  </a:rPr>
                  <a:t> </a:t>
                </a:r>
              </a:p>
            </p:txBody>
          </p:sp>
        </mc:Fallback>
      </mc:AlternateContent>
      <p:graphicFrame>
        <p:nvGraphicFramePr>
          <p:cNvPr id="12" name="Table 11">
            <a:extLst>
              <a:ext uri="{FF2B5EF4-FFF2-40B4-BE49-F238E27FC236}">
                <a16:creationId xmlns:a16="http://schemas.microsoft.com/office/drawing/2014/main" id="{7C4C103A-155D-394C-B96F-943EA526C028}"/>
              </a:ext>
            </a:extLst>
          </p:cNvPr>
          <p:cNvGraphicFramePr>
            <a:graphicFrameLocks noGrp="1"/>
          </p:cNvGraphicFramePr>
          <p:nvPr>
            <p:extLst>
              <p:ext uri="{D42A27DB-BD31-4B8C-83A1-F6EECF244321}">
                <p14:modId xmlns:p14="http://schemas.microsoft.com/office/powerpoint/2010/main" val="2416251664"/>
              </p:ext>
            </p:extLst>
          </p:nvPr>
        </p:nvGraphicFramePr>
        <p:xfrm>
          <a:off x="6915150" y="1519099"/>
          <a:ext cx="1935948" cy="1917220"/>
        </p:xfrm>
        <a:graphic>
          <a:graphicData uri="http://schemas.openxmlformats.org/drawingml/2006/table">
            <a:tbl>
              <a:tblPr firstRow="1" bandRow="1">
                <a:tableStyleId>{5C22544A-7EE6-4342-B048-85BDC9FD1C3A}</a:tableStyleId>
              </a:tblPr>
              <a:tblGrid>
                <a:gridCol w="483987">
                  <a:extLst>
                    <a:ext uri="{9D8B030D-6E8A-4147-A177-3AD203B41FA5}">
                      <a16:colId xmlns:a16="http://schemas.microsoft.com/office/drawing/2014/main" val="20000"/>
                    </a:ext>
                  </a:extLst>
                </a:gridCol>
                <a:gridCol w="483987">
                  <a:extLst>
                    <a:ext uri="{9D8B030D-6E8A-4147-A177-3AD203B41FA5}">
                      <a16:colId xmlns:a16="http://schemas.microsoft.com/office/drawing/2014/main" val="20001"/>
                    </a:ext>
                  </a:extLst>
                </a:gridCol>
                <a:gridCol w="483987">
                  <a:extLst>
                    <a:ext uri="{9D8B030D-6E8A-4147-A177-3AD203B41FA5}">
                      <a16:colId xmlns:a16="http://schemas.microsoft.com/office/drawing/2014/main" val="20002"/>
                    </a:ext>
                  </a:extLst>
                </a:gridCol>
                <a:gridCol w="483987">
                  <a:extLst>
                    <a:ext uri="{9D8B030D-6E8A-4147-A177-3AD203B41FA5}">
                      <a16:colId xmlns:a16="http://schemas.microsoft.com/office/drawing/2014/main" val="20003"/>
                    </a:ext>
                  </a:extLst>
                </a:gridCol>
              </a:tblGrid>
              <a:tr h="479305">
                <a:tc>
                  <a:txBody>
                    <a:bodyPr/>
                    <a:lstStyle/>
                    <a:p>
                      <a:r>
                        <a:rPr lang="en-US" sz="2400" b="0" dirty="0">
                          <a:solidFill>
                            <a:schemeClr val="tx1"/>
                          </a:solidFill>
                        </a:rPr>
                        <a:t>-5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dirty="0">
                          <a:solidFill>
                            <a:schemeClr val="tx1"/>
                          </a:solidFill>
                        </a:rPr>
                        <a:t>-4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sz="2400" b="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b="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79305">
                <a:tc>
                  <a:txBody>
                    <a:bodyPr/>
                    <a:lstStyle/>
                    <a:p>
                      <a:endParaRPr lang="en-US" sz="2400" b="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b="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79305">
                <a:tc>
                  <a:txBody>
                    <a:bodyPr/>
                    <a:lstStyle/>
                    <a:p>
                      <a:endParaRPr lang="en-US" sz="2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79305">
                <a:tc>
                  <a:txBody>
                    <a:bodyPr/>
                    <a:lstStyle/>
                    <a:p>
                      <a:endParaRPr lang="en-US" sz="2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13" name="TextBox 12">
            <a:extLst>
              <a:ext uri="{FF2B5EF4-FFF2-40B4-BE49-F238E27FC236}">
                <a16:creationId xmlns:a16="http://schemas.microsoft.com/office/drawing/2014/main" id="{F1C7CAB0-6CCB-8149-8235-D8CBB2164137}"/>
              </a:ext>
            </a:extLst>
          </p:cNvPr>
          <p:cNvSpPr txBox="1"/>
          <p:nvPr/>
        </p:nvSpPr>
        <p:spPr>
          <a:xfrm>
            <a:off x="7554187" y="1110992"/>
            <a:ext cx="699230" cy="300082"/>
          </a:xfrm>
          <a:prstGeom prst="rect">
            <a:avLst/>
          </a:prstGeom>
          <a:noFill/>
        </p:spPr>
        <p:txBody>
          <a:bodyPr wrap="none" rtlCol="0">
            <a:spAutoFit/>
          </a:bodyPr>
          <a:lstStyle/>
          <a:p>
            <a:r>
              <a:rPr lang="en-US" sz="1350" b="1"/>
              <a:t>Output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9F847BC-6590-644E-80C8-1E036A35D18E}"/>
                  </a:ext>
                </a:extLst>
              </p:cNvPr>
              <p:cNvSpPr txBox="1"/>
              <p:nvPr/>
            </p:nvSpPr>
            <p:spPr>
              <a:xfrm>
                <a:off x="6066184" y="2215522"/>
                <a:ext cx="447558"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vi-VN" sz="2100" i="1" smtClean="0">
                          <a:solidFill>
                            <a:schemeClr val="tx1"/>
                          </a:solidFill>
                          <a:latin typeface="Cambria Math" panose="02040503050406030204" pitchFamily="18" charset="0"/>
                          <a:ea typeface="Cambria Math" panose="02040503050406030204" pitchFamily="18" charset="0"/>
                        </a:rPr>
                        <m:t>=</m:t>
                      </m:r>
                    </m:oMath>
                  </m:oMathPara>
                </a14:m>
                <a:endParaRPr lang="en-US" sz="2100">
                  <a:solidFill>
                    <a:schemeClr val="tx1"/>
                  </a:solidFill>
                </a:endParaRPr>
              </a:p>
            </p:txBody>
          </p:sp>
        </mc:Choice>
        <mc:Fallback xmlns="">
          <p:sp>
            <p:nvSpPr>
              <p:cNvPr id="14" name="TextBox 13">
                <a:extLst>
                  <a:ext uri="{FF2B5EF4-FFF2-40B4-BE49-F238E27FC236}">
                    <a16:creationId xmlns:a16="http://schemas.microsoft.com/office/drawing/2014/main" id="{B9F847BC-6590-644E-80C8-1E036A35D18E}"/>
                  </a:ext>
                </a:extLst>
              </p:cNvPr>
              <p:cNvSpPr txBox="1">
                <a:spLocks noRot="1" noChangeAspect="1" noMove="1" noResize="1" noEditPoints="1" noAdjustHandles="1" noChangeArrowheads="1" noChangeShapeType="1" noTextEdit="1"/>
              </p:cNvSpPr>
              <p:nvPr/>
            </p:nvSpPr>
            <p:spPr>
              <a:xfrm>
                <a:off x="6066184" y="2215522"/>
                <a:ext cx="447558" cy="415498"/>
              </a:xfrm>
              <a:prstGeom prst="rect">
                <a:avLst/>
              </a:prstGeom>
              <a:blipFill>
                <a:blip r:embed="rId3"/>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7CE6740F-51E8-674D-81F9-94E64E18C4A4}"/>
              </a:ext>
            </a:extLst>
          </p:cNvPr>
          <p:cNvSpPr txBox="1"/>
          <p:nvPr/>
        </p:nvSpPr>
        <p:spPr>
          <a:xfrm>
            <a:off x="7705485" y="3446433"/>
            <a:ext cx="574196" cy="415498"/>
          </a:xfrm>
          <a:prstGeom prst="rect">
            <a:avLst/>
          </a:prstGeom>
          <a:noFill/>
        </p:spPr>
        <p:txBody>
          <a:bodyPr wrap="none" rtlCol="0">
            <a:spAutoFit/>
          </a:bodyPr>
          <a:lstStyle/>
          <a:p>
            <a:r>
              <a:rPr lang="en-US" sz="2100"/>
              <a:t>4x4</a:t>
            </a:r>
          </a:p>
        </p:txBody>
      </p:sp>
      <p:sp>
        <p:nvSpPr>
          <p:cNvPr id="2" name="Footer Placeholder 1">
            <a:extLst>
              <a:ext uri="{FF2B5EF4-FFF2-40B4-BE49-F238E27FC236}">
                <a16:creationId xmlns:a16="http://schemas.microsoft.com/office/drawing/2014/main" id="{B910B7E4-1146-4EDD-B62E-886D923AEA45}"/>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3442572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69E83C7-DF85-DC46-B42F-7DFB01F0945C}"/>
              </a:ext>
            </a:extLst>
          </p:cNvPr>
          <p:cNvGraphicFramePr>
            <a:graphicFrameLocks noGrp="1"/>
          </p:cNvGraphicFramePr>
          <p:nvPr>
            <p:extLst>
              <p:ext uri="{D42A27DB-BD31-4B8C-83A1-F6EECF244321}">
                <p14:modId xmlns:p14="http://schemas.microsoft.com/office/powerpoint/2010/main" val="50341788"/>
              </p:ext>
            </p:extLst>
          </p:nvPr>
        </p:nvGraphicFramePr>
        <p:xfrm>
          <a:off x="447675" y="971550"/>
          <a:ext cx="2877780" cy="2880360"/>
        </p:xfrm>
        <a:graphic>
          <a:graphicData uri="http://schemas.openxmlformats.org/drawingml/2006/table">
            <a:tbl>
              <a:tblPr firstRow="1" bandRow="1">
                <a:tableStyleId>{5C22544A-7EE6-4342-B048-85BDC9FD1C3A}</a:tableStyleId>
              </a:tblPr>
              <a:tblGrid>
                <a:gridCol w="479630">
                  <a:extLst>
                    <a:ext uri="{9D8B030D-6E8A-4147-A177-3AD203B41FA5}">
                      <a16:colId xmlns:a16="http://schemas.microsoft.com/office/drawing/2014/main" val="20000"/>
                    </a:ext>
                  </a:extLst>
                </a:gridCol>
                <a:gridCol w="479630">
                  <a:extLst>
                    <a:ext uri="{9D8B030D-6E8A-4147-A177-3AD203B41FA5}">
                      <a16:colId xmlns:a16="http://schemas.microsoft.com/office/drawing/2014/main" val="20001"/>
                    </a:ext>
                  </a:extLst>
                </a:gridCol>
                <a:gridCol w="479630">
                  <a:extLst>
                    <a:ext uri="{9D8B030D-6E8A-4147-A177-3AD203B41FA5}">
                      <a16:colId xmlns:a16="http://schemas.microsoft.com/office/drawing/2014/main" val="20002"/>
                    </a:ext>
                  </a:extLst>
                </a:gridCol>
                <a:gridCol w="479630">
                  <a:extLst>
                    <a:ext uri="{9D8B030D-6E8A-4147-A177-3AD203B41FA5}">
                      <a16:colId xmlns:a16="http://schemas.microsoft.com/office/drawing/2014/main" val="20003"/>
                    </a:ext>
                  </a:extLst>
                </a:gridCol>
                <a:gridCol w="479630">
                  <a:extLst>
                    <a:ext uri="{9D8B030D-6E8A-4147-A177-3AD203B41FA5}">
                      <a16:colId xmlns:a16="http://schemas.microsoft.com/office/drawing/2014/main" val="20004"/>
                    </a:ext>
                  </a:extLst>
                </a:gridCol>
                <a:gridCol w="479630">
                  <a:extLst>
                    <a:ext uri="{9D8B030D-6E8A-4147-A177-3AD203B41FA5}">
                      <a16:colId xmlns:a16="http://schemas.microsoft.com/office/drawing/2014/main" val="20005"/>
                    </a:ext>
                  </a:extLst>
                </a:gridCol>
              </a:tblGrid>
              <a:tr h="480060">
                <a:tc>
                  <a:txBody>
                    <a:bodyPr/>
                    <a:lstStyle/>
                    <a:p>
                      <a:pPr algn="ctr"/>
                      <a:r>
                        <a:rPr lang="en-US" sz="2700" b="0" dirty="0">
                          <a:solidFill>
                            <a:schemeClr val="tx1"/>
                          </a:solidFill>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80060">
                <a:tc>
                  <a:txBody>
                    <a:bodyPr/>
                    <a:lstStyle/>
                    <a:p>
                      <a:pPr algn="ctr"/>
                      <a:r>
                        <a:rPr lang="en-US" sz="27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9</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80060">
                <a:tc>
                  <a:txBody>
                    <a:bodyPr/>
                    <a:lstStyle/>
                    <a:p>
                      <a:pPr algn="ctr"/>
                      <a:r>
                        <a:rPr lang="en-US" sz="2700" b="0" dirty="0">
                          <a:solidFill>
                            <a:schemeClr val="tx1"/>
                          </a:solidFill>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80060">
                <a:tc>
                  <a:txBody>
                    <a:bodyPr/>
                    <a:lstStyle/>
                    <a:p>
                      <a:pPr algn="ctr"/>
                      <a:r>
                        <a:rPr lang="en-US" sz="2700" b="0" dirty="0">
                          <a:solidFill>
                            <a:schemeClr val="tx1"/>
                          </a:solidFill>
                        </a:rPr>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700" b="0" dirty="0">
                          <a:solidFill>
                            <a:schemeClr val="tx1"/>
                          </a:solidFill>
                        </a:rPr>
                        <a:t>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700" b="0" dirty="0">
                          <a:solidFill>
                            <a:schemeClr val="tx1"/>
                          </a:solidFill>
                        </a:rPr>
                        <a:t>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3"/>
                  </a:ext>
                </a:extLst>
              </a:tr>
              <a:tr h="480060">
                <a:tc>
                  <a:txBody>
                    <a:bodyPr/>
                    <a:lstStyle/>
                    <a:p>
                      <a:pPr algn="ctr"/>
                      <a:r>
                        <a:rPr lang="en-US" sz="2700" b="0" dirty="0">
                          <a:solidFill>
                            <a:schemeClr val="tx1"/>
                          </a:solidFill>
                        </a:rPr>
                        <a:t>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700" b="0" dirty="0">
                          <a:solidFill>
                            <a:schemeClr val="tx1"/>
                          </a:solidFill>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700" b="0" dirty="0">
                          <a:solidFill>
                            <a:schemeClr val="tx1"/>
                          </a:solidFill>
                        </a:rPr>
                        <a:t>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4"/>
                  </a:ext>
                </a:extLst>
              </a:tr>
              <a:tr h="480060">
                <a:tc>
                  <a:txBody>
                    <a:bodyPr/>
                    <a:lstStyle/>
                    <a:p>
                      <a:pPr algn="ctr"/>
                      <a:r>
                        <a:rPr lang="en-US" sz="2700" b="0" dirty="0">
                          <a:solidFill>
                            <a:schemeClr val="tx1"/>
                          </a:solidFill>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700" b="0" dirty="0">
                          <a:solidFill>
                            <a:schemeClr val="tx1"/>
                          </a:solidFill>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700" b="0" dirty="0">
                          <a:solidFill>
                            <a:schemeClr val="tx1"/>
                          </a:solidFill>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700" b="0" dirty="0">
                          <a:solidFill>
                            <a:schemeClr val="tx1"/>
                          </a:solidFill>
                        </a:rPr>
                        <a:t>9</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5"/>
                  </a:ext>
                </a:extLst>
              </a:tr>
            </a:tbl>
          </a:graphicData>
        </a:graphic>
      </p:graphicFrame>
      <p:sp>
        <p:nvSpPr>
          <p:cNvPr id="5" name="TextBox 4">
            <a:extLst>
              <a:ext uri="{FF2B5EF4-FFF2-40B4-BE49-F238E27FC236}">
                <a16:creationId xmlns:a16="http://schemas.microsoft.com/office/drawing/2014/main" id="{9A4E33AA-CFE2-9C45-AE44-10361B8B35F7}"/>
              </a:ext>
            </a:extLst>
          </p:cNvPr>
          <p:cNvSpPr txBox="1"/>
          <p:nvPr/>
        </p:nvSpPr>
        <p:spPr>
          <a:xfrm>
            <a:off x="1599708" y="3975742"/>
            <a:ext cx="574196" cy="415498"/>
          </a:xfrm>
          <a:prstGeom prst="rect">
            <a:avLst/>
          </a:prstGeom>
          <a:noFill/>
        </p:spPr>
        <p:txBody>
          <a:bodyPr wrap="none" rtlCol="0">
            <a:spAutoFit/>
          </a:bodyPr>
          <a:lstStyle/>
          <a:p>
            <a:r>
              <a:rPr lang="en-US" sz="2100"/>
              <a:t>6x6</a:t>
            </a:r>
          </a:p>
        </p:txBody>
      </p:sp>
      <p:graphicFrame>
        <p:nvGraphicFramePr>
          <p:cNvPr id="7" name="Table 6">
            <a:extLst>
              <a:ext uri="{FF2B5EF4-FFF2-40B4-BE49-F238E27FC236}">
                <a16:creationId xmlns:a16="http://schemas.microsoft.com/office/drawing/2014/main" id="{EFC19D19-E5EA-CB4B-8299-2C8BF0EE94E4}"/>
              </a:ext>
            </a:extLst>
          </p:cNvPr>
          <p:cNvGraphicFramePr>
            <a:graphicFrameLocks noGrp="1"/>
          </p:cNvGraphicFramePr>
          <p:nvPr>
            <p:extLst>
              <p:ext uri="{D42A27DB-BD31-4B8C-83A1-F6EECF244321}">
                <p14:modId xmlns:p14="http://schemas.microsoft.com/office/powerpoint/2010/main" val="3673539035"/>
              </p:ext>
            </p:extLst>
          </p:nvPr>
        </p:nvGraphicFramePr>
        <p:xfrm>
          <a:off x="4114800" y="1738204"/>
          <a:ext cx="1454919" cy="1438731"/>
        </p:xfrm>
        <a:graphic>
          <a:graphicData uri="http://schemas.openxmlformats.org/drawingml/2006/table">
            <a:tbl>
              <a:tblPr firstRow="1" bandRow="1">
                <a:tableStyleId>{5C22544A-7EE6-4342-B048-85BDC9FD1C3A}</a:tableStyleId>
              </a:tblPr>
              <a:tblGrid>
                <a:gridCol w="484973">
                  <a:extLst>
                    <a:ext uri="{9D8B030D-6E8A-4147-A177-3AD203B41FA5}">
                      <a16:colId xmlns:a16="http://schemas.microsoft.com/office/drawing/2014/main" val="20000"/>
                    </a:ext>
                  </a:extLst>
                </a:gridCol>
                <a:gridCol w="484973">
                  <a:extLst>
                    <a:ext uri="{9D8B030D-6E8A-4147-A177-3AD203B41FA5}">
                      <a16:colId xmlns:a16="http://schemas.microsoft.com/office/drawing/2014/main" val="20001"/>
                    </a:ext>
                  </a:extLst>
                </a:gridCol>
                <a:gridCol w="484973">
                  <a:extLst>
                    <a:ext uri="{9D8B030D-6E8A-4147-A177-3AD203B41FA5}">
                      <a16:colId xmlns:a16="http://schemas.microsoft.com/office/drawing/2014/main" val="20002"/>
                    </a:ext>
                  </a:extLst>
                </a:gridCol>
              </a:tblGrid>
              <a:tr h="470297">
                <a:tc>
                  <a:txBody>
                    <a:bodyPr/>
                    <a:lstStyle/>
                    <a:p>
                      <a:pPr algn="ctr"/>
                      <a:r>
                        <a:rPr lang="en-US" sz="24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76755">
                <a:tc>
                  <a:txBody>
                    <a:bodyPr/>
                    <a:lstStyle/>
                    <a:p>
                      <a:pPr algn="ctr"/>
                      <a:r>
                        <a:rPr lang="en-US" sz="24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 </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91679">
                <a:tc>
                  <a:txBody>
                    <a:bodyPr/>
                    <a:lstStyle/>
                    <a:p>
                      <a:pPr algn="ctr"/>
                      <a:r>
                        <a:rPr lang="en-US" sz="24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8" name="TextBox 7">
            <a:extLst>
              <a:ext uri="{FF2B5EF4-FFF2-40B4-BE49-F238E27FC236}">
                <a16:creationId xmlns:a16="http://schemas.microsoft.com/office/drawing/2014/main" id="{D5ADFCEC-32DC-C547-9F01-8D94D8F11DDC}"/>
              </a:ext>
            </a:extLst>
          </p:cNvPr>
          <p:cNvSpPr txBox="1"/>
          <p:nvPr/>
        </p:nvSpPr>
        <p:spPr>
          <a:xfrm>
            <a:off x="4524551" y="3240110"/>
            <a:ext cx="574196" cy="415498"/>
          </a:xfrm>
          <a:prstGeom prst="rect">
            <a:avLst/>
          </a:prstGeom>
          <a:noFill/>
        </p:spPr>
        <p:txBody>
          <a:bodyPr wrap="none" rtlCol="0">
            <a:spAutoFit/>
          </a:bodyPr>
          <a:lstStyle/>
          <a:p>
            <a:r>
              <a:rPr lang="en-US" sz="2100"/>
              <a:t>3x3</a:t>
            </a:r>
          </a:p>
        </p:txBody>
      </p:sp>
      <p:sp>
        <p:nvSpPr>
          <p:cNvPr id="9" name="TextBox 8">
            <a:extLst>
              <a:ext uri="{FF2B5EF4-FFF2-40B4-BE49-F238E27FC236}">
                <a16:creationId xmlns:a16="http://schemas.microsoft.com/office/drawing/2014/main" id="{62EC141C-C698-B742-861D-893FA8C8F96E}"/>
              </a:ext>
            </a:extLst>
          </p:cNvPr>
          <p:cNvSpPr txBox="1"/>
          <p:nvPr/>
        </p:nvSpPr>
        <p:spPr>
          <a:xfrm>
            <a:off x="1144054" y="567147"/>
            <a:ext cx="1383520" cy="300082"/>
          </a:xfrm>
          <a:prstGeom prst="rect">
            <a:avLst/>
          </a:prstGeom>
          <a:noFill/>
        </p:spPr>
        <p:txBody>
          <a:bodyPr wrap="none" rtlCol="0">
            <a:spAutoFit/>
          </a:bodyPr>
          <a:lstStyle/>
          <a:p>
            <a:r>
              <a:rPr lang="en-US" sz="1350" b="1"/>
              <a:t>Gray scale image</a:t>
            </a:r>
          </a:p>
        </p:txBody>
      </p:sp>
      <p:sp>
        <p:nvSpPr>
          <p:cNvPr id="10" name="TextBox 9">
            <a:extLst>
              <a:ext uri="{FF2B5EF4-FFF2-40B4-BE49-F238E27FC236}">
                <a16:creationId xmlns:a16="http://schemas.microsoft.com/office/drawing/2014/main" id="{3750AB48-FA72-1648-9705-4DCC9E9883FD}"/>
              </a:ext>
            </a:extLst>
          </p:cNvPr>
          <p:cNvSpPr txBox="1"/>
          <p:nvPr/>
        </p:nvSpPr>
        <p:spPr>
          <a:xfrm>
            <a:off x="4586473" y="1214625"/>
            <a:ext cx="556050" cy="300082"/>
          </a:xfrm>
          <a:prstGeom prst="rect">
            <a:avLst/>
          </a:prstGeom>
          <a:noFill/>
        </p:spPr>
        <p:txBody>
          <a:bodyPr wrap="none" rtlCol="0">
            <a:spAutoFit/>
          </a:bodyPr>
          <a:lstStyle/>
          <a:p>
            <a:r>
              <a:rPr lang="en-US" sz="1350" b="1"/>
              <a:t>Filter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C73B2C0-B155-FE4D-AFDA-61DF49395172}"/>
                  </a:ext>
                </a:extLst>
              </p:cNvPr>
              <p:cNvSpPr txBox="1"/>
              <p:nvPr/>
            </p:nvSpPr>
            <p:spPr>
              <a:xfrm>
                <a:off x="3543878" y="2217673"/>
                <a:ext cx="385042"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tx1"/>
                          </a:solidFill>
                          <a:latin typeface="Cambria Math" panose="02040503050406030204" pitchFamily="18" charset="0"/>
                          <a:ea typeface="Cambria Math" panose="02040503050406030204" pitchFamily="18" charset="0"/>
                        </a:rPr>
                        <m:t>⋆</m:t>
                      </m:r>
                    </m:oMath>
                  </m:oMathPara>
                </a14:m>
                <a:endParaRPr lang="en-US" sz="2100">
                  <a:solidFill>
                    <a:schemeClr val="tx1"/>
                  </a:solidFill>
                </a:endParaRPr>
              </a:p>
            </p:txBody>
          </p:sp>
        </mc:Choice>
        <mc:Fallback xmlns="">
          <p:sp>
            <p:nvSpPr>
              <p:cNvPr id="11" name="TextBox 10">
                <a:extLst>
                  <a:ext uri="{FF2B5EF4-FFF2-40B4-BE49-F238E27FC236}">
                    <a16:creationId xmlns:a16="http://schemas.microsoft.com/office/drawing/2014/main" id="{6C73B2C0-B155-FE4D-AFDA-61DF49395172}"/>
                  </a:ext>
                </a:extLst>
              </p:cNvPr>
              <p:cNvSpPr txBox="1">
                <a:spLocks noRot="1" noChangeAspect="1" noMove="1" noResize="1" noEditPoints="1" noAdjustHandles="1" noChangeArrowheads="1" noChangeShapeType="1" noTextEdit="1"/>
              </p:cNvSpPr>
              <p:nvPr/>
            </p:nvSpPr>
            <p:spPr>
              <a:xfrm>
                <a:off x="3543878" y="2217673"/>
                <a:ext cx="385042" cy="415498"/>
              </a:xfrm>
              <a:prstGeom prst="rect">
                <a:avLst/>
              </a:prstGeom>
              <a:blipFill>
                <a:blip r:embed="rId2"/>
                <a:stretch>
                  <a:fillRect/>
                </a:stretch>
              </a:blipFill>
            </p:spPr>
            <p:txBody>
              <a:bodyPr/>
              <a:lstStyle/>
              <a:p>
                <a:r>
                  <a:rPr lang="en-US">
                    <a:noFill/>
                  </a:rPr>
                  <a:t> </a:t>
                </a:r>
              </a:p>
            </p:txBody>
          </p:sp>
        </mc:Fallback>
      </mc:AlternateContent>
      <p:graphicFrame>
        <p:nvGraphicFramePr>
          <p:cNvPr id="12" name="Table 11">
            <a:extLst>
              <a:ext uri="{FF2B5EF4-FFF2-40B4-BE49-F238E27FC236}">
                <a16:creationId xmlns:a16="http://schemas.microsoft.com/office/drawing/2014/main" id="{7C4C103A-155D-394C-B96F-943EA526C028}"/>
              </a:ext>
            </a:extLst>
          </p:cNvPr>
          <p:cNvGraphicFramePr>
            <a:graphicFrameLocks noGrp="1"/>
          </p:cNvGraphicFramePr>
          <p:nvPr>
            <p:extLst>
              <p:ext uri="{D42A27DB-BD31-4B8C-83A1-F6EECF244321}">
                <p14:modId xmlns:p14="http://schemas.microsoft.com/office/powerpoint/2010/main" val="3769414187"/>
              </p:ext>
            </p:extLst>
          </p:nvPr>
        </p:nvGraphicFramePr>
        <p:xfrm>
          <a:off x="6915150" y="1519099"/>
          <a:ext cx="1935948" cy="1917220"/>
        </p:xfrm>
        <a:graphic>
          <a:graphicData uri="http://schemas.openxmlformats.org/drawingml/2006/table">
            <a:tbl>
              <a:tblPr firstRow="1" bandRow="1">
                <a:tableStyleId>{5C22544A-7EE6-4342-B048-85BDC9FD1C3A}</a:tableStyleId>
              </a:tblPr>
              <a:tblGrid>
                <a:gridCol w="483987">
                  <a:extLst>
                    <a:ext uri="{9D8B030D-6E8A-4147-A177-3AD203B41FA5}">
                      <a16:colId xmlns:a16="http://schemas.microsoft.com/office/drawing/2014/main" val="20000"/>
                    </a:ext>
                  </a:extLst>
                </a:gridCol>
                <a:gridCol w="483987">
                  <a:extLst>
                    <a:ext uri="{9D8B030D-6E8A-4147-A177-3AD203B41FA5}">
                      <a16:colId xmlns:a16="http://schemas.microsoft.com/office/drawing/2014/main" val="20001"/>
                    </a:ext>
                  </a:extLst>
                </a:gridCol>
                <a:gridCol w="483987">
                  <a:extLst>
                    <a:ext uri="{9D8B030D-6E8A-4147-A177-3AD203B41FA5}">
                      <a16:colId xmlns:a16="http://schemas.microsoft.com/office/drawing/2014/main" val="20002"/>
                    </a:ext>
                  </a:extLst>
                </a:gridCol>
                <a:gridCol w="483987">
                  <a:extLst>
                    <a:ext uri="{9D8B030D-6E8A-4147-A177-3AD203B41FA5}">
                      <a16:colId xmlns:a16="http://schemas.microsoft.com/office/drawing/2014/main" val="20003"/>
                    </a:ext>
                  </a:extLst>
                </a:gridCol>
              </a:tblGrid>
              <a:tr h="479305">
                <a:tc>
                  <a:txBody>
                    <a:bodyPr/>
                    <a:lstStyle/>
                    <a:p>
                      <a:pPr algn="ctr"/>
                      <a:r>
                        <a:rPr lang="en-US" sz="1800" b="0" dirty="0">
                          <a:solidFill>
                            <a:schemeClr val="tx1"/>
                          </a:solidFill>
                        </a:rPr>
                        <a:t>-5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chemeClr val="tx1"/>
                          </a:solidFill>
                        </a:rPr>
                        <a:t>-4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a:solidFill>
                            <a:schemeClr val="tx1"/>
                          </a:solidFill>
                        </a:rPr>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a:solidFill>
                            <a:schemeClr val="tx1"/>
                          </a:solidFill>
                        </a:rPr>
                        <a:t>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79305">
                <a:tc>
                  <a:txBody>
                    <a:bodyPr/>
                    <a:lstStyle/>
                    <a:p>
                      <a:pPr algn="ctr"/>
                      <a:r>
                        <a:rPr lang="en-US" sz="1800" b="0">
                          <a:solidFill>
                            <a:schemeClr val="tx1"/>
                          </a:solidFill>
                        </a:rPr>
                        <a:t>-10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a:solidFill>
                            <a:schemeClr val="tx1"/>
                          </a:solidFill>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chemeClr val="tx1"/>
                          </a:solidFill>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chemeClr val="tx1"/>
                          </a:solidFill>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79305">
                <a:tc>
                  <a:txBody>
                    <a:bodyPr/>
                    <a:lstStyle/>
                    <a:p>
                      <a:pPr algn="ctr"/>
                      <a:r>
                        <a:rPr lang="en-US" sz="1800" b="0" dirty="0">
                          <a:solidFill>
                            <a:schemeClr val="tx1"/>
                          </a:solidFill>
                        </a:rPr>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chemeClr val="tx1"/>
                          </a:solidFill>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chemeClr val="tx1"/>
                          </a:solidFill>
                        </a:rPr>
                        <a:t>-4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chemeClr val="tx1"/>
                          </a:solidFill>
                        </a:rPr>
                        <a:t>-7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79305">
                <a:tc>
                  <a:txBody>
                    <a:bodyPr/>
                    <a:lstStyle/>
                    <a:p>
                      <a:pPr algn="ctr"/>
                      <a:r>
                        <a:rPr lang="en-US" sz="1800" b="0" dirty="0">
                          <a:solidFill>
                            <a:schemeClr val="tx1"/>
                          </a:solidFill>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chemeClr val="tx1"/>
                          </a:solidFill>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chemeClr val="tx1"/>
                          </a:solidFill>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chemeClr val="tx1"/>
                          </a:solidFill>
                        </a:rPr>
                        <a:t>-16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3"/>
                  </a:ext>
                </a:extLst>
              </a:tr>
            </a:tbl>
          </a:graphicData>
        </a:graphic>
      </p:graphicFrame>
      <p:sp>
        <p:nvSpPr>
          <p:cNvPr id="13" name="TextBox 12">
            <a:extLst>
              <a:ext uri="{FF2B5EF4-FFF2-40B4-BE49-F238E27FC236}">
                <a16:creationId xmlns:a16="http://schemas.microsoft.com/office/drawing/2014/main" id="{F1C7CAB0-6CCB-8149-8235-D8CBB2164137}"/>
              </a:ext>
            </a:extLst>
          </p:cNvPr>
          <p:cNvSpPr txBox="1"/>
          <p:nvPr/>
        </p:nvSpPr>
        <p:spPr>
          <a:xfrm>
            <a:off x="7554187" y="1110992"/>
            <a:ext cx="699230" cy="300082"/>
          </a:xfrm>
          <a:prstGeom prst="rect">
            <a:avLst/>
          </a:prstGeom>
          <a:noFill/>
        </p:spPr>
        <p:txBody>
          <a:bodyPr wrap="none" rtlCol="0">
            <a:spAutoFit/>
          </a:bodyPr>
          <a:lstStyle/>
          <a:p>
            <a:r>
              <a:rPr lang="en-US" sz="1350" b="1"/>
              <a:t>Output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9F847BC-6590-644E-80C8-1E036A35D18E}"/>
                  </a:ext>
                </a:extLst>
              </p:cNvPr>
              <p:cNvSpPr txBox="1"/>
              <p:nvPr/>
            </p:nvSpPr>
            <p:spPr>
              <a:xfrm>
                <a:off x="6066184" y="2215522"/>
                <a:ext cx="447558"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vi-VN" sz="2100" i="1" smtClean="0">
                          <a:solidFill>
                            <a:schemeClr val="tx1"/>
                          </a:solidFill>
                          <a:latin typeface="Cambria Math" panose="02040503050406030204" pitchFamily="18" charset="0"/>
                          <a:ea typeface="Cambria Math" panose="02040503050406030204" pitchFamily="18" charset="0"/>
                        </a:rPr>
                        <m:t>=</m:t>
                      </m:r>
                    </m:oMath>
                  </m:oMathPara>
                </a14:m>
                <a:endParaRPr lang="en-US" sz="2100">
                  <a:solidFill>
                    <a:schemeClr val="tx1"/>
                  </a:solidFill>
                </a:endParaRPr>
              </a:p>
            </p:txBody>
          </p:sp>
        </mc:Choice>
        <mc:Fallback xmlns="">
          <p:sp>
            <p:nvSpPr>
              <p:cNvPr id="14" name="TextBox 13">
                <a:extLst>
                  <a:ext uri="{FF2B5EF4-FFF2-40B4-BE49-F238E27FC236}">
                    <a16:creationId xmlns:a16="http://schemas.microsoft.com/office/drawing/2014/main" id="{B9F847BC-6590-644E-80C8-1E036A35D18E}"/>
                  </a:ext>
                </a:extLst>
              </p:cNvPr>
              <p:cNvSpPr txBox="1">
                <a:spLocks noRot="1" noChangeAspect="1" noMove="1" noResize="1" noEditPoints="1" noAdjustHandles="1" noChangeArrowheads="1" noChangeShapeType="1" noTextEdit="1"/>
              </p:cNvSpPr>
              <p:nvPr/>
            </p:nvSpPr>
            <p:spPr>
              <a:xfrm>
                <a:off x="6066184" y="2215522"/>
                <a:ext cx="447558" cy="415498"/>
              </a:xfrm>
              <a:prstGeom prst="rect">
                <a:avLst/>
              </a:prstGeom>
              <a:blipFill>
                <a:blip r:embed="rId3"/>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7CE6740F-51E8-674D-81F9-94E64E18C4A4}"/>
              </a:ext>
            </a:extLst>
          </p:cNvPr>
          <p:cNvSpPr txBox="1"/>
          <p:nvPr/>
        </p:nvSpPr>
        <p:spPr>
          <a:xfrm>
            <a:off x="7705485" y="3446433"/>
            <a:ext cx="574196" cy="415498"/>
          </a:xfrm>
          <a:prstGeom prst="rect">
            <a:avLst/>
          </a:prstGeom>
          <a:noFill/>
        </p:spPr>
        <p:txBody>
          <a:bodyPr wrap="none" rtlCol="0">
            <a:spAutoFit/>
          </a:bodyPr>
          <a:lstStyle/>
          <a:p>
            <a:r>
              <a:rPr lang="en-US" sz="2100"/>
              <a:t>4x4</a:t>
            </a:r>
          </a:p>
        </p:txBody>
      </p:sp>
      <p:sp>
        <p:nvSpPr>
          <p:cNvPr id="2" name="Footer Placeholder 1">
            <a:extLst>
              <a:ext uri="{FF2B5EF4-FFF2-40B4-BE49-F238E27FC236}">
                <a16:creationId xmlns:a16="http://schemas.microsoft.com/office/drawing/2014/main" id="{FAB794B1-58F0-4D0E-ACEF-CAFBE82084E6}"/>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9019487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FB61475-8DAD-634D-892A-49517DD86C21}"/>
              </a:ext>
            </a:extLst>
          </p:cNvPr>
          <p:cNvGraphicFramePr>
            <a:graphicFrameLocks noGrp="1"/>
          </p:cNvGraphicFramePr>
          <p:nvPr>
            <p:extLst>
              <p:ext uri="{D42A27DB-BD31-4B8C-83A1-F6EECF244321}">
                <p14:modId xmlns:p14="http://schemas.microsoft.com/office/powerpoint/2010/main" val="894738642"/>
              </p:ext>
            </p:extLst>
          </p:nvPr>
        </p:nvGraphicFramePr>
        <p:xfrm>
          <a:off x="2682240" y="666750"/>
          <a:ext cx="1737360" cy="1737360"/>
        </p:xfrm>
        <a:graphic>
          <a:graphicData uri="http://schemas.openxmlformats.org/drawingml/2006/table">
            <a:tbl>
              <a:tblPr firstRow="1" bandRow="1">
                <a:tableStyleId>{5C22544A-7EE6-4342-B048-85BDC9FD1C3A}</a:tableStyleId>
              </a:tblPr>
              <a:tblGrid>
                <a:gridCol w="289560">
                  <a:extLst>
                    <a:ext uri="{9D8B030D-6E8A-4147-A177-3AD203B41FA5}">
                      <a16:colId xmlns:a16="http://schemas.microsoft.com/office/drawing/2014/main" val="20000"/>
                    </a:ext>
                  </a:extLst>
                </a:gridCol>
                <a:gridCol w="289560">
                  <a:extLst>
                    <a:ext uri="{9D8B030D-6E8A-4147-A177-3AD203B41FA5}">
                      <a16:colId xmlns:a16="http://schemas.microsoft.com/office/drawing/2014/main" val="20001"/>
                    </a:ext>
                  </a:extLst>
                </a:gridCol>
                <a:gridCol w="289560">
                  <a:extLst>
                    <a:ext uri="{9D8B030D-6E8A-4147-A177-3AD203B41FA5}">
                      <a16:colId xmlns:a16="http://schemas.microsoft.com/office/drawing/2014/main" val="20002"/>
                    </a:ext>
                  </a:extLst>
                </a:gridCol>
                <a:gridCol w="289560">
                  <a:extLst>
                    <a:ext uri="{9D8B030D-6E8A-4147-A177-3AD203B41FA5}">
                      <a16:colId xmlns:a16="http://schemas.microsoft.com/office/drawing/2014/main" val="20003"/>
                    </a:ext>
                  </a:extLst>
                </a:gridCol>
                <a:gridCol w="289560">
                  <a:extLst>
                    <a:ext uri="{9D8B030D-6E8A-4147-A177-3AD203B41FA5}">
                      <a16:colId xmlns:a16="http://schemas.microsoft.com/office/drawing/2014/main" val="20004"/>
                    </a:ext>
                  </a:extLst>
                </a:gridCol>
                <a:gridCol w="289560">
                  <a:extLst>
                    <a:ext uri="{9D8B030D-6E8A-4147-A177-3AD203B41FA5}">
                      <a16:colId xmlns:a16="http://schemas.microsoft.com/office/drawing/2014/main" val="20005"/>
                    </a:ext>
                  </a:extLst>
                </a:gridCol>
              </a:tblGrid>
              <a:tr h="289560">
                <a:tc>
                  <a:txBody>
                    <a:bodyPr/>
                    <a:lstStyle/>
                    <a:p>
                      <a:pPr algn="ctr"/>
                      <a:endParaRPr lang="en-US" sz="1000" b="0" dirty="0">
                        <a:solidFill>
                          <a:schemeClr val="tx1"/>
                        </a:solidFill>
                      </a:endParaRPr>
                    </a:p>
                  </a:txBody>
                  <a:tcPr marL="54293" marR="54293" marT="27145" marB="27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000" b="0" dirty="0">
                        <a:solidFill>
                          <a:schemeClr val="tx1"/>
                        </a:solidFill>
                      </a:endParaRPr>
                    </a:p>
                  </a:txBody>
                  <a:tcPr marL="54293" marR="54293" marT="27145" marB="27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000" b="0" dirty="0">
                        <a:solidFill>
                          <a:schemeClr val="tx1"/>
                        </a:solidFill>
                      </a:endParaRPr>
                    </a:p>
                  </a:txBody>
                  <a:tcPr marL="54293" marR="54293" marT="27145" marB="27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000" b="0" dirty="0">
                        <a:solidFill>
                          <a:schemeClr val="tx1"/>
                        </a:solidFill>
                      </a:endParaRPr>
                    </a:p>
                  </a:txBody>
                  <a:tcPr marL="54293" marR="54293" marT="27145" marB="27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000" b="0" dirty="0">
                        <a:solidFill>
                          <a:schemeClr val="tx1"/>
                        </a:solidFill>
                      </a:endParaRPr>
                    </a:p>
                  </a:txBody>
                  <a:tcPr marL="54293" marR="54293" marT="27145" marB="27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000" b="0" dirty="0">
                        <a:solidFill>
                          <a:schemeClr val="tx1"/>
                        </a:solidFill>
                      </a:endParaRPr>
                    </a:p>
                  </a:txBody>
                  <a:tcPr marL="54293" marR="54293" marT="27145" marB="27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89560">
                <a:tc>
                  <a:txBody>
                    <a:bodyPr/>
                    <a:lstStyle/>
                    <a:p>
                      <a:pPr algn="ctr"/>
                      <a:endParaRPr lang="en-US" sz="1000" b="0" dirty="0">
                        <a:solidFill>
                          <a:schemeClr val="tx1"/>
                        </a:solidFill>
                      </a:endParaRPr>
                    </a:p>
                  </a:txBody>
                  <a:tcPr marL="54293" marR="54293" marT="27145" marB="27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000" b="0" dirty="0">
                        <a:solidFill>
                          <a:schemeClr val="tx1"/>
                        </a:solidFill>
                      </a:endParaRPr>
                    </a:p>
                  </a:txBody>
                  <a:tcPr marL="54293" marR="54293" marT="27145" marB="27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000" b="0" dirty="0">
                        <a:solidFill>
                          <a:schemeClr val="tx1"/>
                        </a:solidFill>
                      </a:endParaRPr>
                    </a:p>
                  </a:txBody>
                  <a:tcPr marL="54293" marR="54293" marT="27145" marB="27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000" b="0" dirty="0">
                        <a:solidFill>
                          <a:schemeClr val="tx1"/>
                        </a:solidFill>
                      </a:endParaRPr>
                    </a:p>
                  </a:txBody>
                  <a:tcPr marL="54293" marR="54293" marT="27145" marB="27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b="0" dirty="0">
                        <a:solidFill>
                          <a:schemeClr val="tx1"/>
                        </a:solidFill>
                      </a:endParaRPr>
                    </a:p>
                  </a:txBody>
                  <a:tcPr marL="54293" marR="54293" marT="27145" marB="27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000" b="0" dirty="0">
                        <a:solidFill>
                          <a:schemeClr val="tx1"/>
                        </a:solidFill>
                      </a:endParaRPr>
                    </a:p>
                  </a:txBody>
                  <a:tcPr marL="54293" marR="54293" marT="27145" marB="27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89560">
                <a:tc>
                  <a:txBody>
                    <a:bodyPr/>
                    <a:lstStyle/>
                    <a:p>
                      <a:pPr algn="ctr"/>
                      <a:endParaRPr lang="en-US" sz="1000" b="0" dirty="0">
                        <a:solidFill>
                          <a:schemeClr val="tx1"/>
                        </a:solidFill>
                      </a:endParaRPr>
                    </a:p>
                  </a:txBody>
                  <a:tcPr marL="54293" marR="54293" marT="27145" marB="27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000" b="0" dirty="0">
                        <a:solidFill>
                          <a:schemeClr val="tx1"/>
                        </a:solidFill>
                      </a:endParaRPr>
                    </a:p>
                  </a:txBody>
                  <a:tcPr marL="54293" marR="54293" marT="27145" marB="27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000" b="0" dirty="0">
                        <a:solidFill>
                          <a:schemeClr val="tx1"/>
                        </a:solidFill>
                      </a:endParaRPr>
                    </a:p>
                  </a:txBody>
                  <a:tcPr marL="54293" marR="54293" marT="27145" marB="27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000" b="0" dirty="0">
                        <a:solidFill>
                          <a:schemeClr val="tx1"/>
                        </a:solidFill>
                      </a:endParaRPr>
                    </a:p>
                  </a:txBody>
                  <a:tcPr marL="54293" marR="54293" marT="27145" marB="27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000" b="0" dirty="0">
                        <a:solidFill>
                          <a:schemeClr val="tx1"/>
                        </a:solidFill>
                      </a:endParaRPr>
                    </a:p>
                  </a:txBody>
                  <a:tcPr marL="54293" marR="54293" marT="27145" marB="27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000" b="0" dirty="0">
                        <a:solidFill>
                          <a:schemeClr val="tx1"/>
                        </a:solidFill>
                      </a:endParaRPr>
                    </a:p>
                  </a:txBody>
                  <a:tcPr marL="54293" marR="54293" marT="27145" marB="27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289560">
                <a:tc>
                  <a:txBody>
                    <a:bodyPr/>
                    <a:lstStyle/>
                    <a:p>
                      <a:pPr algn="ctr"/>
                      <a:endParaRPr lang="en-US" sz="1000" b="0" dirty="0">
                        <a:solidFill>
                          <a:schemeClr val="tx1"/>
                        </a:solidFill>
                      </a:endParaRPr>
                    </a:p>
                  </a:txBody>
                  <a:tcPr marL="54293" marR="54293" marT="27145" marB="27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000" b="0" dirty="0">
                        <a:solidFill>
                          <a:schemeClr val="tx1"/>
                        </a:solidFill>
                      </a:endParaRPr>
                    </a:p>
                  </a:txBody>
                  <a:tcPr marL="54293" marR="54293" marT="27145" marB="27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000" b="0" dirty="0">
                        <a:solidFill>
                          <a:schemeClr val="tx1"/>
                        </a:solidFill>
                      </a:endParaRPr>
                    </a:p>
                  </a:txBody>
                  <a:tcPr marL="54293" marR="54293" marT="27145" marB="27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000" b="0" dirty="0">
                        <a:solidFill>
                          <a:schemeClr val="tx1"/>
                        </a:solidFill>
                      </a:endParaRPr>
                    </a:p>
                  </a:txBody>
                  <a:tcPr marL="54293" marR="54293" marT="27145" marB="27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000" b="0" dirty="0">
                        <a:solidFill>
                          <a:schemeClr val="tx1"/>
                        </a:solidFill>
                      </a:endParaRPr>
                    </a:p>
                  </a:txBody>
                  <a:tcPr marL="54293" marR="54293" marT="27145" marB="27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000" b="0" dirty="0">
                        <a:solidFill>
                          <a:schemeClr val="tx1"/>
                        </a:solidFill>
                      </a:endParaRPr>
                    </a:p>
                  </a:txBody>
                  <a:tcPr marL="54293" marR="54293" marT="27145" marB="27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89560">
                <a:tc>
                  <a:txBody>
                    <a:bodyPr/>
                    <a:lstStyle/>
                    <a:p>
                      <a:pPr algn="ctr"/>
                      <a:endParaRPr lang="en-US" sz="1000" b="0" dirty="0">
                        <a:solidFill>
                          <a:schemeClr val="tx1"/>
                        </a:solidFill>
                      </a:endParaRPr>
                    </a:p>
                  </a:txBody>
                  <a:tcPr marL="54293" marR="54293" marT="27145" marB="27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000" b="0" dirty="0">
                        <a:solidFill>
                          <a:schemeClr val="tx1"/>
                        </a:solidFill>
                      </a:endParaRPr>
                    </a:p>
                  </a:txBody>
                  <a:tcPr marL="54293" marR="54293" marT="27145" marB="27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000" b="0" dirty="0">
                        <a:solidFill>
                          <a:schemeClr val="tx1"/>
                        </a:solidFill>
                      </a:endParaRPr>
                    </a:p>
                  </a:txBody>
                  <a:tcPr marL="54293" marR="54293" marT="27145" marB="27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000" b="0" dirty="0">
                        <a:solidFill>
                          <a:schemeClr val="tx1"/>
                        </a:solidFill>
                      </a:endParaRPr>
                    </a:p>
                  </a:txBody>
                  <a:tcPr marL="54293" marR="54293" marT="27145" marB="27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000" b="0" dirty="0">
                        <a:solidFill>
                          <a:schemeClr val="tx1"/>
                        </a:solidFill>
                      </a:endParaRPr>
                    </a:p>
                  </a:txBody>
                  <a:tcPr marL="54293" marR="54293" marT="27145" marB="27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000" b="0" dirty="0">
                        <a:solidFill>
                          <a:schemeClr val="tx1"/>
                        </a:solidFill>
                      </a:endParaRPr>
                    </a:p>
                  </a:txBody>
                  <a:tcPr marL="54293" marR="54293" marT="27145" marB="27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89560">
                <a:tc>
                  <a:txBody>
                    <a:bodyPr/>
                    <a:lstStyle/>
                    <a:p>
                      <a:pPr algn="ctr"/>
                      <a:endParaRPr lang="en-US" sz="1000" b="0" dirty="0">
                        <a:solidFill>
                          <a:schemeClr val="tx1"/>
                        </a:solidFill>
                      </a:endParaRPr>
                    </a:p>
                  </a:txBody>
                  <a:tcPr marL="54293" marR="54293" marT="27145" marB="27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000" b="0" dirty="0">
                        <a:solidFill>
                          <a:schemeClr val="tx1"/>
                        </a:solidFill>
                      </a:endParaRPr>
                    </a:p>
                  </a:txBody>
                  <a:tcPr marL="54293" marR="54293" marT="27145" marB="27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000" b="0" dirty="0">
                        <a:solidFill>
                          <a:schemeClr val="tx1"/>
                        </a:solidFill>
                      </a:endParaRPr>
                    </a:p>
                  </a:txBody>
                  <a:tcPr marL="54293" marR="54293" marT="27145" marB="27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000" b="0" dirty="0">
                        <a:solidFill>
                          <a:schemeClr val="tx1"/>
                        </a:solidFill>
                      </a:endParaRPr>
                    </a:p>
                  </a:txBody>
                  <a:tcPr marL="54293" marR="54293" marT="27145" marB="27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000" b="0" dirty="0">
                        <a:solidFill>
                          <a:schemeClr val="tx1"/>
                        </a:solidFill>
                      </a:endParaRPr>
                    </a:p>
                  </a:txBody>
                  <a:tcPr marL="54293" marR="54293" marT="27145" marB="27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000" b="0" dirty="0">
                        <a:solidFill>
                          <a:schemeClr val="tx1"/>
                        </a:solidFill>
                      </a:endParaRPr>
                    </a:p>
                  </a:txBody>
                  <a:tcPr marL="54293" marR="54293" marT="27145" marB="271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5" name="Table 4">
            <a:extLst>
              <a:ext uri="{FF2B5EF4-FFF2-40B4-BE49-F238E27FC236}">
                <a16:creationId xmlns:a16="http://schemas.microsoft.com/office/drawing/2014/main" id="{8A97164F-F740-C049-92D6-25961C5C8B65}"/>
              </a:ext>
            </a:extLst>
          </p:cNvPr>
          <p:cNvGraphicFramePr>
            <a:graphicFrameLocks noGrp="1"/>
          </p:cNvGraphicFramePr>
          <p:nvPr>
            <p:extLst>
              <p:ext uri="{D42A27DB-BD31-4B8C-83A1-F6EECF244321}">
                <p14:modId xmlns:p14="http://schemas.microsoft.com/office/powerpoint/2010/main" val="1345100858"/>
              </p:ext>
            </p:extLst>
          </p:nvPr>
        </p:nvGraphicFramePr>
        <p:xfrm>
          <a:off x="5345019" y="1149427"/>
          <a:ext cx="731520" cy="731520"/>
        </p:xfrm>
        <a:graphic>
          <a:graphicData uri="http://schemas.openxmlformats.org/drawingml/2006/table">
            <a:tbl>
              <a:tblPr firstRow="1" bandRow="1">
                <a:tableStyleId>{5C22544A-7EE6-4342-B048-85BDC9FD1C3A}</a:tableStyleId>
              </a:tblPr>
              <a:tblGrid>
                <a:gridCol w="243840">
                  <a:extLst>
                    <a:ext uri="{9D8B030D-6E8A-4147-A177-3AD203B41FA5}">
                      <a16:colId xmlns:a16="http://schemas.microsoft.com/office/drawing/2014/main" val="20000"/>
                    </a:ext>
                  </a:extLst>
                </a:gridCol>
                <a:gridCol w="243840">
                  <a:extLst>
                    <a:ext uri="{9D8B030D-6E8A-4147-A177-3AD203B41FA5}">
                      <a16:colId xmlns:a16="http://schemas.microsoft.com/office/drawing/2014/main" val="20001"/>
                    </a:ext>
                  </a:extLst>
                </a:gridCol>
                <a:gridCol w="243840">
                  <a:extLst>
                    <a:ext uri="{9D8B030D-6E8A-4147-A177-3AD203B41FA5}">
                      <a16:colId xmlns:a16="http://schemas.microsoft.com/office/drawing/2014/main" val="20002"/>
                    </a:ext>
                  </a:extLst>
                </a:gridCol>
              </a:tblGrid>
              <a:tr h="243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b="0" dirty="0">
                        <a:solidFill>
                          <a:schemeClr val="tx1"/>
                        </a:solidFill>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100" b="0" dirty="0">
                        <a:solidFill>
                          <a:schemeClr val="tx1"/>
                        </a:solidFill>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100" b="0" dirty="0">
                        <a:solidFill>
                          <a:schemeClr val="tx1"/>
                        </a:solidFill>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43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b="0" dirty="0">
                        <a:solidFill>
                          <a:schemeClr val="tx1"/>
                        </a:solidFill>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100" b="0" dirty="0">
                        <a:solidFill>
                          <a:schemeClr val="tx1"/>
                        </a:solidFill>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100" b="0" dirty="0">
                        <a:solidFill>
                          <a:schemeClr val="tx1"/>
                        </a:solidFill>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43840">
                <a:tc>
                  <a:txBody>
                    <a:bodyPr/>
                    <a:lstStyle/>
                    <a:p>
                      <a:pPr algn="ctr"/>
                      <a:endParaRPr lang="en-US" sz="1100" b="0" dirty="0">
                        <a:solidFill>
                          <a:schemeClr val="tx1"/>
                        </a:solidFill>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100" b="0" dirty="0">
                        <a:solidFill>
                          <a:schemeClr val="tx1"/>
                        </a:solidFill>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100" b="0" dirty="0">
                        <a:solidFill>
                          <a:schemeClr val="tx1"/>
                        </a:solidFill>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6" name="Table 5">
            <a:extLst>
              <a:ext uri="{FF2B5EF4-FFF2-40B4-BE49-F238E27FC236}">
                <a16:creationId xmlns:a16="http://schemas.microsoft.com/office/drawing/2014/main" id="{50673186-DA39-F44C-916F-173EA6FBB5C5}"/>
              </a:ext>
            </a:extLst>
          </p:cNvPr>
          <p:cNvGraphicFramePr>
            <a:graphicFrameLocks noGrp="1"/>
          </p:cNvGraphicFramePr>
          <p:nvPr>
            <p:extLst>
              <p:ext uri="{D42A27DB-BD31-4B8C-83A1-F6EECF244321}">
                <p14:modId xmlns:p14="http://schemas.microsoft.com/office/powerpoint/2010/main" val="1299436344"/>
              </p:ext>
            </p:extLst>
          </p:nvPr>
        </p:nvGraphicFramePr>
        <p:xfrm>
          <a:off x="6934200" y="1047750"/>
          <a:ext cx="1005840" cy="1005840"/>
        </p:xfrm>
        <a:graphic>
          <a:graphicData uri="http://schemas.openxmlformats.org/drawingml/2006/table">
            <a:tbl>
              <a:tblPr firstRow="1" bandRow="1">
                <a:tableStyleId>{5C22544A-7EE6-4342-B048-85BDC9FD1C3A}</a:tableStyleId>
              </a:tblPr>
              <a:tblGrid>
                <a:gridCol w="251460">
                  <a:extLst>
                    <a:ext uri="{9D8B030D-6E8A-4147-A177-3AD203B41FA5}">
                      <a16:colId xmlns:a16="http://schemas.microsoft.com/office/drawing/2014/main" val="20000"/>
                    </a:ext>
                  </a:extLst>
                </a:gridCol>
                <a:gridCol w="251460">
                  <a:extLst>
                    <a:ext uri="{9D8B030D-6E8A-4147-A177-3AD203B41FA5}">
                      <a16:colId xmlns:a16="http://schemas.microsoft.com/office/drawing/2014/main" val="20001"/>
                    </a:ext>
                  </a:extLst>
                </a:gridCol>
                <a:gridCol w="251460">
                  <a:extLst>
                    <a:ext uri="{9D8B030D-6E8A-4147-A177-3AD203B41FA5}">
                      <a16:colId xmlns:a16="http://schemas.microsoft.com/office/drawing/2014/main" val="20002"/>
                    </a:ext>
                  </a:extLst>
                </a:gridCol>
                <a:gridCol w="251460">
                  <a:extLst>
                    <a:ext uri="{9D8B030D-6E8A-4147-A177-3AD203B41FA5}">
                      <a16:colId xmlns:a16="http://schemas.microsoft.com/office/drawing/2014/main" val="20003"/>
                    </a:ext>
                  </a:extLst>
                </a:gridCol>
              </a:tblGrid>
              <a:tr h="251460">
                <a:tc>
                  <a:txBody>
                    <a:bodyPr/>
                    <a:lstStyle/>
                    <a:p>
                      <a:pPr algn="ctr"/>
                      <a:endParaRPr lang="en-US" sz="1000" b="0" dirty="0">
                        <a:solidFill>
                          <a:schemeClr val="tx1"/>
                        </a:solidFill>
                      </a:endParaRPr>
                    </a:p>
                  </a:txBody>
                  <a:tcPr marL="47150" marR="47150" marT="23575" marB="23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000" b="0" dirty="0">
                        <a:solidFill>
                          <a:schemeClr val="tx1"/>
                        </a:solidFill>
                      </a:endParaRPr>
                    </a:p>
                  </a:txBody>
                  <a:tcPr marL="47150" marR="47150" marT="23575" marB="23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000" b="0" dirty="0">
                        <a:solidFill>
                          <a:schemeClr val="tx1"/>
                        </a:solidFill>
                      </a:endParaRPr>
                    </a:p>
                  </a:txBody>
                  <a:tcPr marL="47150" marR="47150" marT="23575" marB="23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000" b="0" dirty="0">
                        <a:solidFill>
                          <a:schemeClr val="tx1"/>
                        </a:solidFill>
                      </a:endParaRPr>
                    </a:p>
                  </a:txBody>
                  <a:tcPr marL="47150" marR="47150" marT="23575" marB="23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51460">
                <a:tc>
                  <a:txBody>
                    <a:bodyPr/>
                    <a:lstStyle/>
                    <a:p>
                      <a:pPr algn="ctr"/>
                      <a:endParaRPr lang="en-US" sz="1000" b="0" dirty="0">
                        <a:solidFill>
                          <a:schemeClr val="tx1"/>
                        </a:solidFill>
                      </a:endParaRPr>
                    </a:p>
                  </a:txBody>
                  <a:tcPr marL="47150" marR="47150" marT="23575" marB="23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000" b="0" dirty="0">
                        <a:solidFill>
                          <a:schemeClr val="tx1"/>
                        </a:solidFill>
                      </a:endParaRPr>
                    </a:p>
                  </a:txBody>
                  <a:tcPr marL="47150" marR="47150" marT="23575" marB="23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000" b="0" dirty="0">
                        <a:solidFill>
                          <a:schemeClr val="tx1"/>
                        </a:solidFill>
                      </a:endParaRPr>
                    </a:p>
                  </a:txBody>
                  <a:tcPr marL="47150" marR="47150" marT="23575" marB="23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000" b="0" dirty="0">
                        <a:solidFill>
                          <a:schemeClr val="tx1"/>
                        </a:solidFill>
                      </a:endParaRPr>
                    </a:p>
                  </a:txBody>
                  <a:tcPr marL="47150" marR="47150" marT="23575" marB="23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51460">
                <a:tc>
                  <a:txBody>
                    <a:bodyPr/>
                    <a:lstStyle/>
                    <a:p>
                      <a:pPr algn="ctr"/>
                      <a:endParaRPr lang="en-US" sz="1000" b="0" dirty="0">
                        <a:solidFill>
                          <a:schemeClr val="tx1"/>
                        </a:solidFill>
                      </a:endParaRPr>
                    </a:p>
                  </a:txBody>
                  <a:tcPr marL="47150" marR="47150" marT="23575" marB="23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000" b="0" dirty="0">
                        <a:solidFill>
                          <a:schemeClr val="tx1"/>
                        </a:solidFill>
                      </a:endParaRPr>
                    </a:p>
                  </a:txBody>
                  <a:tcPr marL="47150" marR="47150" marT="23575" marB="23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000" b="0" dirty="0">
                        <a:solidFill>
                          <a:schemeClr val="tx1"/>
                        </a:solidFill>
                      </a:endParaRPr>
                    </a:p>
                  </a:txBody>
                  <a:tcPr marL="47150" marR="47150" marT="23575" marB="23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000" b="0" dirty="0">
                        <a:solidFill>
                          <a:schemeClr val="tx1"/>
                        </a:solidFill>
                      </a:endParaRPr>
                    </a:p>
                  </a:txBody>
                  <a:tcPr marL="47150" marR="47150" marT="23575" marB="23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251460">
                <a:tc>
                  <a:txBody>
                    <a:bodyPr/>
                    <a:lstStyle/>
                    <a:p>
                      <a:pPr algn="ctr"/>
                      <a:endParaRPr lang="en-US" sz="1000" b="0" dirty="0">
                        <a:solidFill>
                          <a:schemeClr val="tx1"/>
                        </a:solidFill>
                      </a:endParaRPr>
                    </a:p>
                  </a:txBody>
                  <a:tcPr marL="47150" marR="47150" marT="23575" marB="23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000" b="0" dirty="0">
                        <a:solidFill>
                          <a:schemeClr val="tx1"/>
                        </a:solidFill>
                      </a:endParaRPr>
                    </a:p>
                  </a:txBody>
                  <a:tcPr marL="47150" marR="47150" marT="23575" marB="23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000" b="0" dirty="0">
                        <a:solidFill>
                          <a:schemeClr val="tx1"/>
                        </a:solidFill>
                      </a:endParaRPr>
                    </a:p>
                  </a:txBody>
                  <a:tcPr marL="47150" marR="47150" marT="23575" marB="23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000" b="0" dirty="0">
                        <a:solidFill>
                          <a:schemeClr val="tx1"/>
                        </a:solidFill>
                      </a:endParaRPr>
                    </a:p>
                  </a:txBody>
                  <a:tcPr marL="47150" marR="47150" marT="23575" marB="23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284E538-3E4D-D246-B443-A65E2BBD80E0}"/>
                  </a:ext>
                </a:extLst>
              </p:cNvPr>
              <p:cNvSpPr txBox="1"/>
              <p:nvPr/>
            </p:nvSpPr>
            <p:spPr>
              <a:xfrm>
                <a:off x="4612947" y="1192022"/>
                <a:ext cx="527709"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i="1">
                          <a:latin typeface="Cambria Math" panose="02040503050406030204" pitchFamily="18" charset="0"/>
                          <a:ea typeface="Cambria Math" panose="02040503050406030204" pitchFamily="18" charset="0"/>
                        </a:rPr>
                        <m:t>⋆</m:t>
                      </m:r>
                    </m:oMath>
                  </m:oMathPara>
                </a14:m>
                <a:endParaRPr lang="en-US" sz="3600"/>
              </a:p>
            </p:txBody>
          </p:sp>
        </mc:Choice>
        <mc:Fallback xmlns="">
          <p:sp>
            <p:nvSpPr>
              <p:cNvPr id="7" name="TextBox 6">
                <a:extLst>
                  <a:ext uri="{FF2B5EF4-FFF2-40B4-BE49-F238E27FC236}">
                    <a16:creationId xmlns:a16="http://schemas.microsoft.com/office/drawing/2014/main" id="{0284E538-3E4D-D246-B443-A65E2BBD80E0}"/>
                  </a:ext>
                </a:extLst>
              </p:cNvPr>
              <p:cNvSpPr txBox="1">
                <a:spLocks noRot="1" noChangeAspect="1" noMove="1" noResize="1" noEditPoints="1" noAdjustHandles="1" noChangeArrowheads="1" noChangeShapeType="1" noTextEdit="1"/>
              </p:cNvSpPr>
              <p:nvPr/>
            </p:nvSpPr>
            <p:spPr>
              <a:xfrm>
                <a:off x="4612947" y="1192022"/>
                <a:ext cx="527709" cy="64633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9AF971-A32A-F543-8B8C-F61CA25BA60A}"/>
                  </a:ext>
                </a:extLst>
              </p:cNvPr>
              <p:cNvSpPr txBox="1"/>
              <p:nvPr/>
            </p:nvSpPr>
            <p:spPr>
              <a:xfrm>
                <a:off x="6248400" y="1200150"/>
                <a:ext cx="457341"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vi-VN" sz="3600" i="1">
                          <a:latin typeface="Cambria Math" panose="02040503050406030204" pitchFamily="18" charset="0"/>
                          <a:ea typeface="Cambria Math" panose="02040503050406030204" pitchFamily="18" charset="0"/>
                        </a:rPr>
                        <m:t>=</m:t>
                      </m:r>
                    </m:oMath>
                  </m:oMathPara>
                </a14:m>
                <a:endParaRPr lang="en-US" sz="3600"/>
              </a:p>
            </p:txBody>
          </p:sp>
        </mc:Choice>
        <mc:Fallback xmlns="">
          <p:sp>
            <p:nvSpPr>
              <p:cNvPr id="8" name="TextBox 7">
                <a:extLst>
                  <a:ext uri="{FF2B5EF4-FFF2-40B4-BE49-F238E27FC236}">
                    <a16:creationId xmlns:a16="http://schemas.microsoft.com/office/drawing/2014/main" id="{399AF971-A32A-F543-8B8C-F61CA25BA60A}"/>
                  </a:ext>
                </a:extLst>
              </p:cNvPr>
              <p:cNvSpPr txBox="1">
                <a:spLocks noRot="1" noChangeAspect="1" noMove="1" noResize="1" noEditPoints="1" noAdjustHandles="1" noChangeArrowheads="1" noChangeShapeType="1" noTextEdit="1"/>
              </p:cNvSpPr>
              <p:nvPr/>
            </p:nvSpPr>
            <p:spPr>
              <a:xfrm>
                <a:off x="6248400" y="1200150"/>
                <a:ext cx="457341" cy="64633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94CCAF0-F4E1-6A47-988C-1B59750F7F1C}"/>
                  </a:ext>
                </a:extLst>
              </p:cNvPr>
              <p:cNvSpPr txBox="1"/>
              <p:nvPr/>
            </p:nvSpPr>
            <p:spPr>
              <a:xfrm>
                <a:off x="3072001" y="2508558"/>
                <a:ext cx="89889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𝑛</m:t>
                      </m:r>
                      <m:r>
                        <a:rPr lang="en-US" sz="2000" b="0" i="1" smtClean="0">
                          <a:latin typeface="Cambria Math" panose="02040503050406030204" pitchFamily="18" charset="0"/>
                        </a:rPr>
                        <m:t>×</m:t>
                      </m:r>
                      <m:r>
                        <a:rPr lang="en-US" sz="2000" i="1" smtClean="0">
                          <a:latin typeface="Cambria Math" panose="02040503050406030204" pitchFamily="18" charset="0"/>
                        </a:rPr>
                        <m:t>𝑛</m:t>
                      </m:r>
                      <m:r>
                        <a:rPr lang="en-US" sz="2000" i="1" smtClean="0">
                          <a:latin typeface="Cambria Math" panose="02040503050406030204" pitchFamily="18" charset="0"/>
                        </a:rPr>
                        <m:t> </m:t>
                      </m:r>
                    </m:oMath>
                  </m:oMathPara>
                </a14:m>
                <a:endParaRPr lang="en-US" sz="2000"/>
              </a:p>
            </p:txBody>
          </p:sp>
        </mc:Choice>
        <mc:Fallback xmlns="">
          <p:sp>
            <p:nvSpPr>
              <p:cNvPr id="9" name="TextBox 8">
                <a:extLst>
                  <a:ext uri="{FF2B5EF4-FFF2-40B4-BE49-F238E27FC236}">
                    <a16:creationId xmlns:a16="http://schemas.microsoft.com/office/drawing/2014/main" id="{F94CCAF0-F4E1-6A47-988C-1B59750F7F1C}"/>
                  </a:ext>
                </a:extLst>
              </p:cNvPr>
              <p:cNvSpPr txBox="1">
                <a:spLocks noRot="1" noChangeAspect="1" noMove="1" noResize="1" noEditPoints="1" noAdjustHandles="1" noChangeArrowheads="1" noChangeShapeType="1" noTextEdit="1"/>
              </p:cNvSpPr>
              <p:nvPr/>
            </p:nvSpPr>
            <p:spPr>
              <a:xfrm>
                <a:off x="3072001" y="2508558"/>
                <a:ext cx="898899"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F4CCF6F-C4B7-3641-BA3F-39B821380943}"/>
                  </a:ext>
                </a:extLst>
              </p:cNvPr>
              <p:cNvSpPr txBox="1"/>
              <p:nvPr/>
            </p:nvSpPr>
            <p:spPr>
              <a:xfrm>
                <a:off x="5241378" y="1964048"/>
                <a:ext cx="89236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𝑓</m:t>
                      </m:r>
                      <m:r>
                        <a:rPr lang="en-US" sz="2000" b="0" i="1" smtClean="0">
                          <a:latin typeface="Cambria Math" panose="02040503050406030204" pitchFamily="18" charset="0"/>
                        </a:rPr>
                        <m:t>×</m:t>
                      </m:r>
                      <m:r>
                        <a:rPr lang="en-US" sz="2000" i="1" smtClean="0">
                          <a:latin typeface="Cambria Math" panose="02040503050406030204" pitchFamily="18" charset="0"/>
                        </a:rPr>
                        <m:t>𝑓</m:t>
                      </m:r>
                      <m:r>
                        <a:rPr lang="en-US" sz="2000" i="1" smtClean="0">
                          <a:latin typeface="Cambria Math" panose="02040503050406030204" pitchFamily="18" charset="0"/>
                        </a:rPr>
                        <m:t> </m:t>
                      </m:r>
                    </m:oMath>
                  </m:oMathPara>
                </a14:m>
                <a:endParaRPr lang="en-US" sz="2000"/>
              </a:p>
            </p:txBody>
          </p:sp>
        </mc:Choice>
        <mc:Fallback xmlns="">
          <p:sp>
            <p:nvSpPr>
              <p:cNvPr id="10" name="TextBox 9">
                <a:extLst>
                  <a:ext uri="{FF2B5EF4-FFF2-40B4-BE49-F238E27FC236}">
                    <a16:creationId xmlns:a16="http://schemas.microsoft.com/office/drawing/2014/main" id="{7F4CCF6F-C4B7-3641-BA3F-39B821380943}"/>
                  </a:ext>
                </a:extLst>
              </p:cNvPr>
              <p:cNvSpPr txBox="1">
                <a:spLocks noRot="1" noChangeAspect="1" noMove="1" noResize="1" noEditPoints="1" noAdjustHandles="1" noChangeArrowheads="1" noChangeShapeType="1" noTextEdit="1"/>
              </p:cNvSpPr>
              <p:nvPr/>
            </p:nvSpPr>
            <p:spPr>
              <a:xfrm>
                <a:off x="5241378" y="1964048"/>
                <a:ext cx="892360" cy="400110"/>
              </a:xfrm>
              <a:prstGeom prst="rect">
                <a:avLst/>
              </a:prstGeom>
              <a:blipFill>
                <a:blip r:embed="rId6"/>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98AC387-8AC1-9A47-8A08-C884B52AD4A8}"/>
                  </a:ext>
                </a:extLst>
              </p:cNvPr>
              <p:cNvSpPr txBox="1"/>
              <p:nvPr/>
            </p:nvSpPr>
            <p:spPr>
              <a:xfrm>
                <a:off x="7012741" y="2130773"/>
                <a:ext cx="84875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𝑐</m:t>
                      </m:r>
                      <m:r>
                        <a:rPr lang="en-US" sz="2000" b="0" i="1" smtClean="0">
                          <a:latin typeface="Cambria Math" panose="02040503050406030204" pitchFamily="18" charset="0"/>
                        </a:rPr>
                        <m:t>×</m:t>
                      </m:r>
                      <m:r>
                        <a:rPr lang="en-US" sz="2000" i="1" smtClean="0">
                          <a:latin typeface="Cambria Math" panose="02040503050406030204" pitchFamily="18" charset="0"/>
                        </a:rPr>
                        <m:t>𝑐</m:t>
                      </m:r>
                      <m:r>
                        <a:rPr lang="en-US" sz="2000" i="1" smtClean="0">
                          <a:latin typeface="Cambria Math" panose="02040503050406030204" pitchFamily="18" charset="0"/>
                        </a:rPr>
                        <m:t> </m:t>
                      </m:r>
                    </m:oMath>
                  </m:oMathPara>
                </a14:m>
                <a:endParaRPr lang="en-US" sz="2000"/>
              </a:p>
            </p:txBody>
          </p:sp>
        </mc:Choice>
        <mc:Fallback xmlns="">
          <p:sp>
            <p:nvSpPr>
              <p:cNvPr id="11" name="TextBox 10">
                <a:extLst>
                  <a:ext uri="{FF2B5EF4-FFF2-40B4-BE49-F238E27FC236}">
                    <a16:creationId xmlns:a16="http://schemas.microsoft.com/office/drawing/2014/main" id="{C98AC387-8AC1-9A47-8A08-C884B52AD4A8}"/>
                  </a:ext>
                </a:extLst>
              </p:cNvPr>
              <p:cNvSpPr txBox="1">
                <a:spLocks noRot="1" noChangeAspect="1" noMove="1" noResize="1" noEditPoints="1" noAdjustHandles="1" noChangeArrowheads="1" noChangeShapeType="1" noTextEdit="1"/>
              </p:cNvSpPr>
              <p:nvPr/>
            </p:nvSpPr>
            <p:spPr>
              <a:xfrm>
                <a:off x="7012741" y="2130773"/>
                <a:ext cx="848757" cy="4001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9C7D1A7-72B6-5347-A266-8887CD2D67A4}"/>
                  </a:ext>
                </a:extLst>
              </p:cNvPr>
              <p:cNvSpPr txBox="1"/>
              <p:nvPr/>
            </p:nvSpPr>
            <p:spPr>
              <a:xfrm>
                <a:off x="4427033" y="2959842"/>
                <a:ext cx="2585708" cy="50783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700" i="1" smtClean="0">
                          <a:latin typeface="Cambria Math" panose="02040503050406030204" pitchFamily="18" charset="0"/>
                        </a:rPr>
                        <m:t>𝑐</m:t>
                      </m:r>
                      <m:r>
                        <a:rPr lang="en-US" sz="2700" i="1" smtClean="0">
                          <a:latin typeface="Cambria Math" panose="02040503050406030204" pitchFamily="18" charset="0"/>
                        </a:rPr>
                        <m:t> = </m:t>
                      </m:r>
                      <m:r>
                        <a:rPr lang="en-US" sz="2700" i="1" smtClean="0">
                          <a:latin typeface="Cambria Math" panose="02040503050406030204" pitchFamily="18" charset="0"/>
                        </a:rPr>
                        <m:t>𝑛</m:t>
                      </m:r>
                      <m:r>
                        <a:rPr lang="en-US" sz="2700" i="1" smtClean="0">
                          <a:latin typeface="Cambria Math" panose="02040503050406030204" pitchFamily="18" charset="0"/>
                        </a:rPr>
                        <m:t> – </m:t>
                      </m:r>
                      <m:r>
                        <a:rPr lang="en-US" sz="2700" i="1" smtClean="0">
                          <a:latin typeface="Cambria Math" panose="02040503050406030204" pitchFamily="18" charset="0"/>
                        </a:rPr>
                        <m:t>𝑓</m:t>
                      </m:r>
                      <m:r>
                        <a:rPr lang="en-US" sz="2700" i="1" smtClean="0">
                          <a:latin typeface="Cambria Math" panose="02040503050406030204" pitchFamily="18" charset="0"/>
                        </a:rPr>
                        <m:t> + 1</m:t>
                      </m:r>
                    </m:oMath>
                  </m:oMathPara>
                </a14:m>
                <a:endParaRPr lang="en-US" sz="2700"/>
              </a:p>
            </p:txBody>
          </p:sp>
        </mc:Choice>
        <mc:Fallback xmlns="">
          <p:sp>
            <p:nvSpPr>
              <p:cNvPr id="12" name="TextBox 11">
                <a:extLst>
                  <a:ext uri="{FF2B5EF4-FFF2-40B4-BE49-F238E27FC236}">
                    <a16:creationId xmlns:a16="http://schemas.microsoft.com/office/drawing/2014/main" id="{79C7D1A7-72B6-5347-A266-8887CD2D67A4}"/>
                  </a:ext>
                </a:extLst>
              </p:cNvPr>
              <p:cNvSpPr txBox="1">
                <a:spLocks noRot="1" noChangeAspect="1" noMove="1" noResize="1" noEditPoints="1" noAdjustHandles="1" noChangeArrowheads="1" noChangeShapeType="1" noTextEdit="1"/>
              </p:cNvSpPr>
              <p:nvPr/>
            </p:nvSpPr>
            <p:spPr>
              <a:xfrm>
                <a:off x="4427033" y="2959842"/>
                <a:ext cx="2585708" cy="507831"/>
              </a:xfrm>
              <a:prstGeom prst="rect">
                <a:avLst/>
              </a:prstGeom>
              <a:blipFill>
                <a:blip r:embed="rId8"/>
                <a:stretch>
                  <a:fillRect/>
                </a:stretch>
              </a:blipFill>
              <a:ln>
                <a:noFill/>
              </a:ln>
            </p:spPr>
            <p:txBody>
              <a:bodyPr/>
              <a:lstStyle/>
              <a:p>
                <a:r>
                  <a:rPr lang="en-US">
                    <a:noFill/>
                  </a:rPr>
                  <a:t> </a:t>
                </a:r>
              </a:p>
            </p:txBody>
          </p:sp>
        </mc:Fallback>
      </mc:AlternateContent>
      <p:sp>
        <p:nvSpPr>
          <p:cNvPr id="17" name="Title 1">
            <a:extLst>
              <a:ext uri="{FF2B5EF4-FFF2-40B4-BE49-F238E27FC236}">
                <a16:creationId xmlns:a16="http://schemas.microsoft.com/office/drawing/2014/main" id="{AD310118-5157-4CD7-A581-BFA6406CDA9F}"/>
              </a:ext>
            </a:extLst>
          </p:cNvPr>
          <p:cNvSpPr txBox="1">
            <a:spLocks/>
          </p:cNvSpPr>
          <p:nvPr/>
        </p:nvSpPr>
        <p:spPr>
          <a:xfrm>
            <a:off x="628650" y="188374"/>
            <a:ext cx="7886700" cy="591659"/>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a:t>Padding</a:t>
            </a:r>
          </a:p>
        </p:txBody>
      </p:sp>
      <p:sp>
        <p:nvSpPr>
          <p:cNvPr id="3" name="TextBox 2">
            <a:extLst>
              <a:ext uri="{FF2B5EF4-FFF2-40B4-BE49-F238E27FC236}">
                <a16:creationId xmlns:a16="http://schemas.microsoft.com/office/drawing/2014/main" id="{3F6B01A3-B171-470C-B971-96E192EACF03}"/>
              </a:ext>
            </a:extLst>
          </p:cNvPr>
          <p:cNvSpPr txBox="1"/>
          <p:nvPr/>
        </p:nvSpPr>
        <p:spPr>
          <a:xfrm>
            <a:off x="542276" y="3385466"/>
            <a:ext cx="6017288" cy="1569660"/>
          </a:xfrm>
          <a:prstGeom prst="rect">
            <a:avLst/>
          </a:prstGeom>
          <a:noFill/>
        </p:spPr>
        <p:txBody>
          <a:bodyPr wrap="none" rtlCol="0">
            <a:spAutoFit/>
          </a:bodyPr>
          <a:lstStyle/>
          <a:p>
            <a:pPr algn="l"/>
            <a:r>
              <a:rPr lang="en-US" sz="2400">
                <a:solidFill>
                  <a:srgbClr val="292929"/>
                </a:solidFill>
                <a:latin typeface="medium-content-serif-font"/>
              </a:rPr>
              <a:t>T</a:t>
            </a:r>
            <a:r>
              <a:rPr lang="en-US" sz="2400" b="0" i="0">
                <a:solidFill>
                  <a:srgbClr val="292929"/>
                </a:solidFill>
                <a:effectLst/>
                <a:latin typeface="medium-content-serif-font"/>
              </a:rPr>
              <a:t>wo main downsides</a:t>
            </a:r>
          </a:p>
          <a:p>
            <a:pPr algn="l">
              <a:buFont typeface="+mj-lt"/>
              <a:buAutoNum type="arabicPeriod"/>
            </a:pPr>
            <a:r>
              <a:rPr lang="en-US" sz="2400" b="0" i="0">
                <a:solidFill>
                  <a:srgbClr val="292929"/>
                </a:solidFill>
                <a:effectLst/>
                <a:latin typeface="medium-content-serif-font"/>
              </a:rPr>
              <a:t> Shrinking outputs</a:t>
            </a:r>
          </a:p>
          <a:p>
            <a:pPr algn="l">
              <a:buFont typeface="+mj-lt"/>
              <a:buAutoNum type="arabicPeriod"/>
            </a:pPr>
            <a:r>
              <a:rPr lang="en-US" sz="2400" b="0" i="0">
                <a:solidFill>
                  <a:srgbClr val="292929"/>
                </a:solidFill>
                <a:effectLst/>
                <a:latin typeface="medium-content-serif-font"/>
              </a:rPr>
              <a:t> Loosing information on corners of the image</a:t>
            </a:r>
          </a:p>
          <a:p>
            <a:endParaRPr lang="en-US" sz="2400"/>
          </a:p>
        </p:txBody>
      </p:sp>
      <p:sp>
        <p:nvSpPr>
          <p:cNvPr id="2" name="Footer Placeholder 1">
            <a:extLst>
              <a:ext uri="{FF2B5EF4-FFF2-40B4-BE49-F238E27FC236}">
                <a16:creationId xmlns:a16="http://schemas.microsoft.com/office/drawing/2014/main" id="{233176FC-5B70-43AC-B100-45746D23C0E1}"/>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31913957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71768-FD78-4908-812F-C149AEA73E9D}"/>
              </a:ext>
            </a:extLst>
          </p:cNvPr>
          <p:cNvSpPr>
            <a:spLocks noGrp="1"/>
          </p:cNvSpPr>
          <p:nvPr>
            <p:ph type="title"/>
          </p:nvPr>
        </p:nvSpPr>
        <p:spPr/>
        <p:txBody>
          <a:bodyPr/>
          <a:lstStyle/>
          <a:p>
            <a:r>
              <a:rPr lang="en-US"/>
              <a:t>Padding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61F085-4C81-4DCC-A24A-FBCA1A165D7B}"/>
                  </a:ext>
                </a:extLst>
              </p:cNvPr>
              <p:cNvSpPr>
                <a:spLocks noGrp="1"/>
              </p:cNvSpPr>
              <p:nvPr>
                <p:ph idx="1"/>
              </p:nvPr>
            </p:nvSpPr>
            <p:spPr>
              <a:xfrm>
                <a:off x="762000" y="1496490"/>
                <a:ext cx="7886700" cy="389585"/>
              </a:xfrm>
            </p:spPr>
            <p:txBody>
              <a:bodyPr/>
              <a:lstStyle/>
              <a:p>
                <a:r>
                  <a:rPr lang="en-US"/>
                  <a:t>Apply padding</a:t>
                </a:r>
                <a14:m>
                  <m:oMath xmlns:m="http://schemas.openxmlformats.org/officeDocument/2006/math">
                    <m:r>
                      <a:rPr lang="en-US" i="1" smtClean="0">
                        <a:latin typeface="Cambria Math" panose="02040503050406030204" pitchFamily="18" charset="0"/>
                      </a:rPr>
                      <m:t> </m:t>
                    </m:r>
                    <m:r>
                      <a:rPr lang="en-US" i="1" smtClean="0">
                        <a:latin typeface="Cambria Math" panose="02040503050406030204" pitchFamily="18" charset="0"/>
                      </a:rPr>
                      <m:t>𝑝</m:t>
                    </m:r>
                    <m:r>
                      <a:rPr lang="en-US" i="1" smtClean="0">
                        <a:latin typeface="Cambria Math" panose="02040503050406030204" pitchFamily="18" charset="0"/>
                      </a:rPr>
                      <m:t>=1</m:t>
                    </m:r>
                  </m:oMath>
                </a14:m>
                <a:endParaRPr lang="en-US"/>
              </a:p>
            </p:txBody>
          </p:sp>
        </mc:Choice>
        <mc:Fallback xmlns="">
          <p:sp>
            <p:nvSpPr>
              <p:cNvPr id="3" name="Content Placeholder 2">
                <a:extLst>
                  <a:ext uri="{FF2B5EF4-FFF2-40B4-BE49-F238E27FC236}">
                    <a16:creationId xmlns:a16="http://schemas.microsoft.com/office/drawing/2014/main" id="{E061F085-4C81-4DCC-A24A-FBCA1A165D7B}"/>
                  </a:ext>
                </a:extLst>
              </p:cNvPr>
              <p:cNvSpPr>
                <a:spLocks noGrp="1" noRot="1" noChangeAspect="1" noMove="1" noResize="1" noEditPoints="1" noAdjustHandles="1" noChangeArrowheads="1" noChangeShapeType="1" noTextEdit="1"/>
              </p:cNvSpPr>
              <p:nvPr>
                <p:ph idx="1"/>
              </p:nvPr>
            </p:nvSpPr>
            <p:spPr>
              <a:xfrm>
                <a:off x="762000" y="1496490"/>
                <a:ext cx="7886700" cy="389585"/>
              </a:xfrm>
              <a:blipFill>
                <a:blip r:embed="rId3"/>
                <a:stretch>
                  <a:fillRect l="-773" t="-17188" b="-2968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3E7C809B-7459-4993-93F6-CBE0C9F34514}"/>
              </a:ext>
            </a:extLst>
          </p:cNvPr>
          <p:cNvPicPr>
            <a:picLocks noChangeAspect="1"/>
          </p:cNvPicPr>
          <p:nvPr/>
        </p:nvPicPr>
        <p:blipFill>
          <a:blip r:embed="rId4"/>
          <a:stretch>
            <a:fillRect/>
          </a:stretch>
        </p:blipFill>
        <p:spPr>
          <a:xfrm>
            <a:off x="1352550" y="2114550"/>
            <a:ext cx="6705600" cy="2348854"/>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ABC51D4-26FD-4D49-B0ED-95AB0058C69F}"/>
                  </a:ext>
                </a:extLst>
              </p:cNvPr>
              <p:cNvSpPr txBox="1"/>
              <p:nvPr/>
            </p:nvSpPr>
            <p:spPr>
              <a:xfrm>
                <a:off x="5029200" y="4278738"/>
                <a:ext cx="37888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pt-BR" b="0" i="1" smtClean="0">
                              <a:solidFill>
                                <a:srgbClr val="000000"/>
                              </a:solidFill>
                              <a:effectLst/>
                              <a:latin typeface="Cambria Math" panose="02040503050406030204" pitchFamily="18" charset="0"/>
                            </a:rPr>
                          </m:ctrlPr>
                        </m:dPr>
                        <m:e>
                          <m:r>
                            <a:rPr lang="pt-BR" b="0" i="1" smtClean="0">
                              <a:solidFill>
                                <a:srgbClr val="000000"/>
                              </a:solidFill>
                              <a:effectLst/>
                              <a:latin typeface="Cambria Math" panose="02040503050406030204" pitchFamily="18" charset="0"/>
                            </a:rPr>
                            <m:t>𝑛</m:t>
                          </m:r>
                          <m:r>
                            <a:rPr lang="pt-BR" b="0" i="1" smtClean="0">
                              <a:solidFill>
                                <a:srgbClr val="000000"/>
                              </a:solidFill>
                              <a:effectLst/>
                              <a:latin typeface="Cambria Math" panose="02040503050406030204" pitchFamily="18" charset="0"/>
                            </a:rPr>
                            <m:t>+2</m:t>
                          </m:r>
                          <m:r>
                            <a:rPr lang="pt-BR" b="0" i="1" smtClean="0">
                              <a:solidFill>
                                <a:srgbClr val="000000"/>
                              </a:solidFill>
                              <a:effectLst/>
                              <a:latin typeface="Cambria Math" panose="02040503050406030204" pitchFamily="18" charset="0"/>
                            </a:rPr>
                            <m:t>𝑝</m:t>
                          </m:r>
                          <m:r>
                            <a:rPr lang="pt-BR" b="0" i="1" smtClean="0">
                              <a:solidFill>
                                <a:srgbClr val="000000"/>
                              </a:solidFill>
                              <a:effectLst/>
                              <a:latin typeface="Cambria Math" panose="02040503050406030204" pitchFamily="18" charset="0"/>
                            </a:rPr>
                            <m:t>−</m:t>
                          </m:r>
                          <m:r>
                            <a:rPr lang="pt-BR" b="0" i="1" smtClean="0">
                              <a:solidFill>
                                <a:srgbClr val="000000"/>
                              </a:solidFill>
                              <a:effectLst/>
                              <a:latin typeface="Cambria Math" panose="02040503050406030204" pitchFamily="18" charset="0"/>
                            </a:rPr>
                            <m:t>𝑓</m:t>
                          </m:r>
                          <m:r>
                            <a:rPr lang="pt-BR" b="0" i="1" smtClean="0">
                              <a:solidFill>
                                <a:srgbClr val="000000"/>
                              </a:solidFill>
                              <a:effectLst/>
                              <a:latin typeface="Cambria Math" panose="02040503050406030204" pitchFamily="18" charset="0"/>
                            </a:rPr>
                            <m:t>+1</m:t>
                          </m:r>
                        </m:e>
                      </m:d>
                      <m:r>
                        <a:rPr lang="pt-BR" b="0" i="1" smtClean="0">
                          <a:solidFill>
                            <a:srgbClr val="000000"/>
                          </a:solidFill>
                          <a:effectLst/>
                          <a:latin typeface="Cambria Math" panose="02040503050406030204" pitchFamily="18" charset="0"/>
                        </a:rPr>
                        <m:t>× (</m:t>
                      </m:r>
                      <m:r>
                        <a:rPr lang="pt-BR" b="0" i="1" smtClean="0">
                          <a:solidFill>
                            <a:srgbClr val="000000"/>
                          </a:solidFill>
                          <a:effectLst/>
                          <a:latin typeface="Cambria Math" panose="02040503050406030204" pitchFamily="18" charset="0"/>
                        </a:rPr>
                        <m:t>𝑛</m:t>
                      </m:r>
                      <m:r>
                        <a:rPr lang="pt-BR" b="0" i="1" smtClean="0">
                          <a:solidFill>
                            <a:srgbClr val="000000"/>
                          </a:solidFill>
                          <a:effectLst/>
                          <a:latin typeface="Cambria Math" panose="02040503050406030204" pitchFamily="18" charset="0"/>
                        </a:rPr>
                        <m:t>+2</m:t>
                      </m:r>
                      <m:r>
                        <a:rPr lang="pt-BR" b="0" i="1" smtClean="0">
                          <a:solidFill>
                            <a:srgbClr val="000000"/>
                          </a:solidFill>
                          <a:effectLst/>
                          <a:latin typeface="Cambria Math" panose="02040503050406030204" pitchFamily="18" charset="0"/>
                        </a:rPr>
                        <m:t>𝑝</m:t>
                      </m:r>
                      <m:r>
                        <a:rPr lang="pt-BR" b="0" i="1" smtClean="0">
                          <a:solidFill>
                            <a:srgbClr val="000000"/>
                          </a:solidFill>
                          <a:effectLst/>
                          <a:latin typeface="Cambria Math" panose="02040503050406030204" pitchFamily="18" charset="0"/>
                        </a:rPr>
                        <m:t>–</m:t>
                      </m:r>
                      <m:r>
                        <a:rPr lang="pt-BR" b="0" i="1" smtClean="0">
                          <a:solidFill>
                            <a:srgbClr val="000000"/>
                          </a:solidFill>
                          <a:effectLst/>
                          <a:latin typeface="Cambria Math" panose="02040503050406030204" pitchFamily="18" charset="0"/>
                        </a:rPr>
                        <m:t>𝑓</m:t>
                      </m:r>
                      <m:r>
                        <a:rPr lang="pt-BR" b="0" i="1" smtClean="0">
                          <a:solidFill>
                            <a:srgbClr val="000000"/>
                          </a:solidFill>
                          <a:effectLst/>
                          <a:latin typeface="Cambria Math" panose="02040503050406030204" pitchFamily="18" charset="0"/>
                        </a:rPr>
                        <m:t>+1)</m:t>
                      </m:r>
                    </m:oMath>
                  </m:oMathPara>
                </a14:m>
                <a:endParaRPr lang="en-US"/>
              </a:p>
            </p:txBody>
          </p:sp>
        </mc:Choice>
        <mc:Fallback xmlns="">
          <p:sp>
            <p:nvSpPr>
              <p:cNvPr id="5" name="TextBox 4">
                <a:extLst>
                  <a:ext uri="{FF2B5EF4-FFF2-40B4-BE49-F238E27FC236}">
                    <a16:creationId xmlns:a16="http://schemas.microsoft.com/office/drawing/2014/main" id="{2ABC51D4-26FD-4D49-B0ED-95AB0058C69F}"/>
                  </a:ext>
                </a:extLst>
              </p:cNvPr>
              <p:cNvSpPr txBox="1">
                <a:spLocks noRot="1" noChangeAspect="1" noMove="1" noResize="1" noEditPoints="1" noAdjustHandles="1" noChangeArrowheads="1" noChangeShapeType="1" noTextEdit="1"/>
              </p:cNvSpPr>
              <p:nvPr/>
            </p:nvSpPr>
            <p:spPr>
              <a:xfrm>
                <a:off x="5029200" y="4278738"/>
                <a:ext cx="3788858" cy="369332"/>
              </a:xfrm>
              <a:prstGeom prst="rect">
                <a:avLst/>
              </a:prstGeom>
              <a:blipFill>
                <a:blip r:embed="rId5"/>
                <a:stretch>
                  <a:fillRect b="-13333"/>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439A9CB1-6541-4F9A-B3BF-7063B7FD36EC}"/>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16418372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0CD012-86CA-4130-BD91-E53B29367363}"/>
              </a:ext>
            </a:extLst>
          </p:cNvPr>
          <p:cNvSpPr>
            <a:spLocks noGrp="1"/>
          </p:cNvSpPr>
          <p:nvPr>
            <p:ph idx="1"/>
          </p:nvPr>
        </p:nvSpPr>
        <p:spPr>
          <a:xfrm>
            <a:off x="628650" y="742950"/>
            <a:ext cx="7886700" cy="3889773"/>
          </a:xfrm>
        </p:spPr>
        <p:txBody>
          <a:bodyPr/>
          <a:lstStyle/>
          <a:p>
            <a:r>
              <a:rPr lang="en-US"/>
              <a:t>Valid convolutions = no padding</a:t>
            </a:r>
          </a:p>
          <a:p>
            <a:endParaRPr lang="en-US"/>
          </a:p>
          <a:p>
            <a:endParaRPr lang="en-US"/>
          </a:p>
          <a:p>
            <a:endParaRPr lang="en-US"/>
          </a:p>
          <a:p>
            <a:endParaRPr lang="en-US"/>
          </a:p>
          <a:p>
            <a:r>
              <a:rPr lang="en-US"/>
              <a:t>Same convolution = pad so that output size is the same as input size</a:t>
            </a:r>
          </a:p>
        </p:txBody>
      </p:sp>
      <p:pic>
        <p:nvPicPr>
          <p:cNvPr id="4" name="Picture 3">
            <a:extLst>
              <a:ext uri="{FF2B5EF4-FFF2-40B4-BE49-F238E27FC236}">
                <a16:creationId xmlns:a16="http://schemas.microsoft.com/office/drawing/2014/main" id="{6A198CBE-D603-4DC6-9DAA-A7296B51082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23418" y="1186031"/>
            <a:ext cx="6705600" cy="1501805"/>
          </a:xfrm>
          <a:prstGeom prst="rect">
            <a:avLst/>
          </a:prstGeom>
        </p:spPr>
      </p:pic>
      <p:sp>
        <p:nvSpPr>
          <p:cNvPr id="2" name="Title 1">
            <a:extLst>
              <a:ext uri="{FF2B5EF4-FFF2-40B4-BE49-F238E27FC236}">
                <a16:creationId xmlns:a16="http://schemas.microsoft.com/office/drawing/2014/main" id="{A20878C3-4B45-427A-A897-BBA70DBFFCC0}"/>
              </a:ext>
            </a:extLst>
          </p:cNvPr>
          <p:cNvSpPr>
            <a:spLocks noGrp="1"/>
          </p:cNvSpPr>
          <p:nvPr>
            <p:ph type="title"/>
          </p:nvPr>
        </p:nvSpPr>
        <p:spPr>
          <a:xfrm>
            <a:off x="628650" y="57150"/>
            <a:ext cx="7886700" cy="473162"/>
          </a:xfrm>
        </p:spPr>
        <p:txBody>
          <a:bodyPr>
            <a:normAutofit fontScale="90000"/>
          </a:bodyPr>
          <a:lstStyle/>
          <a:p>
            <a:r>
              <a:rPr lang="en-US"/>
              <a:t>Valid and same convolutions</a:t>
            </a:r>
          </a:p>
        </p:txBody>
      </p:sp>
      <p:pic>
        <p:nvPicPr>
          <p:cNvPr id="6" name="Picture 5">
            <a:extLst>
              <a:ext uri="{FF2B5EF4-FFF2-40B4-BE49-F238E27FC236}">
                <a16:creationId xmlns:a16="http://schemas.microsoft.com/office/drawing/2014/main" id="{F032AE6C-6639-4433-83FB-E1AFB5036C54}"/>
              </a:ext>
            </a:extLst>
          </p:cNvPr>
          <p:cNvPicPr>
            <a:picLocks noChangeAspect="1"/>
          </p:cNvPicPr>
          <p:nvPr/>
        </p:nvPicPr>
        <p:blipFill>
          <a:blip r:embed="rId4"/>
          <a:stretch>
            <a:fillRect/>
          </a:stretch>
        </p:blipFill>
        <p:spPr>
          <a:xfrm>
            <a:off x="762000" y="3134277"/>
            <a:ext cx="6705600" cy="1711084"/>
          </a:xfrm>
          <a:prstGeom prst="rect">
            <a:avLst/>
          </a:prstGeom>
        </p:spPr>
      </p:pic>
      <p:sp>
        <p:nvSpPr>
          <p:cNvPr id="5" name="Footer Placeholder 4">
            <a:extLst>
              <a:ext uri="{FF2B5EF4-FFF2-40B4-BE49-F238E27FC236}">
                <a16:creationId xmlns:a16="http://schemas.microsoft.com/office/drawing/2014/main" id="{47B5807C-007A-441B-BFBC-C6F2521CAF8F}"/>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37897508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D8AD9-30F0-4264-85AA-1D1CBFF26B68}"/>
              </a:ext>
            </a:extLst>
          </p:cNvPr>
          <p:cNvSpPr>
            <a:spLocks noGrp="1"/>
          </p:cNvSpPr>
          <p:nvPr>
            <p:ph type="title"/>
          </p:nvPr>
        </p:nvSpPr>
        <p:spPr/>
        <p:txBody>
          <a:bodyPr/>
          <a:lstStyle/>
          <a:p>
            <a:r>
              <a:rPr lang="en-US"/>
              <a:t>Why odd pading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33097F-DD65-48F2-B763-047A365353FC}"/>
                  </a:ext>
                </a:extLst>
              </p:cNvPr>
              <p:cNvSpPr>
                <a:spLocks noGrp="1"/>
              </p:cNvSpPr>
              <p:nvPr>
                <p:ph idx="1"/>
              </p:nvPr>
            </p:nvSpPr>
            <p:spPr>
              <a:xfrm>
                <a:off x="457200" y="1369219"/>
                <a:ext cx="8839200" cy="3263504"/>
              </a:xfrm>
            </p:spPr>
            <p:txBody>
              <a:bodyPr>
                <a:normAutofit/>
              </a:bodyPr>
              <a:lstStyle/>
              <a:p>
                <a:pPr>
                  <a:lnSpc>
                    <a:spcPct val="150000"/>
                  </a:lnSpc>
                </a:pPr>
                <a:r>
                  <a:rPr lang="en-US" sz="2400"/>
                  <a:t>If we want </a:t>
                </a:r>
                <a14:m>
                  <m:oMath xmlns:m="http://schemas.openxmlformats.org/officeDocument/2006/math">
                    <m:r>
                      <a:rPr lang="en-US" sz="2400" i="1" smtClean="0">
                        <a:latin typeface="Cambria Math" panose="02040503050406030204" pitchFamily="18" charset="0"/>
                      </a:rPr>
                      <m:t>𝑛</m:t>
                    </m:r>
                    <m:r>
                      <a:rPr lang="en-US" sz="2400" i="1" smtClean="0">
                        <a:latin typeface="Cambria Math" panose="02040503050406030204" pitchFamily="18" charset="0"/>
                      </a:rPr>
                      <m:t>+2</m:t>
                    </m:r>
                    <m:r>
                      <a:rPr lang="en-US" sz="2400" i="1" smtClean="0">
                        <a:latin typeface="Cambria Math" panose="02040503050406030204" pitchFamily="18" charset="0"/>
                      </a:rPr>
                      <m:t>𝑝</m:t>
                    </m:r>
                    <m:r>
                      <a:rPr lang="en-US" sz="2400" i="1" smtClean="0">
                        <a:latin typeface="Cambria Math" panose="02040503050406030204" pitchFamily="18" charset="0"/>
                      </a:rPr>
                      <m:t>−</m:t>
                    </m:r>
                    <m:r>
                      <a:rPr lang="en-US" sz="2400" i="1" smtClean="0">
                        <a:latin typeface="Cambria Math" panose="02040503050406030204" pitchFamily="18" charset="0"/>
                      </a:rPr>
                      <m:t>𝑓</m:t>
                    </m:r>
                    <m:r>
                      <a:rPr lang="en-US" sz="2400" i="1" smtClean="0">
                        <a:latin typeface="Cambria Math" panose="02040503050406030204" pitchFamily="18" charset="0"/>
                      </a:rPr>
                      <m:t>+1 = </m:t>
                    </m:r>
                    <m:r>
                      <a:rPr lang="en-US" sz="2400" i="1" smtClean="0">
                        <a:latin typeface="Cambria Math" panose="02040503050406030204" pitchFamily="18" charset="0"/>
                      </a:rPr>
                      <m:t>𝑛</m:t>
                    </m:r>
                  </m:oMath>
                </a14:m>
                <a:r>
                  <a:rPr lang="en-US" sz="2400"/>
                  <a:t>, then </a:t>
                </a:r>
                <a14:m>
                  <m:oMath xmlns:m="http://schemas.openxmlformats.org/officeDocument/2006/math">
                    <m:r>
                      <a:rPr lang="en-US" sz="2400" i="1" smtClean="0">
                        <a:latin typeface="Cambria Math" panose="02040503050406030204" pitchFamily="18" charset="0"/>
                      </a:rPr>
                      <m:t>𝑝</m:t>
                    </m:r>
                    <m:r>
                      <a:rPr lang="en-US" sz="2400" i="1" smtClean="0">
                        <a:latin typeface="Cambria Math" panose="02040503050406030204" pitchFamily="18" charset="0"/>
                      </a:rPr>
                      <m:t>=(</m:t>
                    </m:r>
                    <m:r>
                      <a:rPr lang="en-US" sz="2400" i="1" smtClean="0">
                        <a:latin typeface="Cambria Math" panose="02040503050406030204" pitchFamily="18" charset="0"/>
                      </a:rPr>
                      <m:t>𝑓</m:t>
                    </m:r>
                    <m:r>
                      <a:rPr lang="en-US" sz="2400" i="1" smtClean="0">
                        <a:latin typeface="Cambria Math" panose="02040503050406030204" pitchFamily="18" charset="0"/>
                      </a:rPr>
                      <m:t>−1)/2</m:t>
                    </m:r>
                  </m:oMath>
                </a14:m>
                <a:endParaRPr lang="en-US" sz="2400"/>
              </a:p>
              <a:p>
                <a:pPr>
                  <a:lnSpc>
                    <a:spcPct val="150000"/>
                  </a:lnSpc>
                </a:pPr>
                <a:r>
                  <a:rPr lang="en-US" sz="2400"/>
                  <a:t>When </a:t>
                </a:r>
                <a14:m>
                  <m:oMath xmlns:m="http://schemas.openxmlformats.org/officeDocument/2006/math">
                    <m:r>
                      <a:rPr lang="en-US" sz="2400" i="1" smtClean="0">
                        <a:latin typeface="Cambria Math" panose="02040503050406030204" pitchFamily="18" charset="0"/>
                      </a:rPr>
                      <m:t>𝑓</m:t>
                    </m:r>
                  </m:oMath>
                </a14:m>
                <a:r>
                  <a:rPr lang="en-US" sz="2400"/>
                  <a:t> is odd, we can have same convolution</a:t>
                </a:r>
              </a:p>
              <a:p>
                <a:pPr>
                  <a:lnSpc>
                    <a:spcPct val="150000"/>
                  </a:lnSpc>
                </a:pPr>
                <a:r>
                  <a:rPr lang="en-US" sz="2400"/>
                  <a:t>If </a:t>
                </a:r>
                <a14:m>
                  <m:oMath xmlns:m="http://schemas.openxmlformats.org/officeDocument/2006/math">
                    <m:r>
                      <a:rPr lang="en-US" sz="2400" i="1" smtClean="0">
                        <a:latin typeface="Cambria Math" panose="02040503050406030204" pitchFamily="18" charset="0"/>
                      </a:rPr>
                      <m:t>𝑓</m:t>
                    </m:r>
                    <m:r>
                      <a:rPr lang="en-US" sz="2400" i="1" smtClean="0">
                        <a:latin typeface="Cambria Math" panose="02040503050406030204" pitchFamily="18" charset="0"/>
                      </a:rPr>
                      <m:t> </m:t>
                    </m:r>
                  </m:oMath>
                </a14:m>
                <a:r>
                  <a:rPr lang="en-US" sz="2400"/>
                  <a:t>was even, we need asymmetric padding for same convolution</a:t>
                </a:r>
              </a:p>
              <a:p>
                <a:pPr>
                  <a:lnSpc>
                    <a:spcPct val="150000"/>
                  </a:lnSpc>
                </a:pPr>
                <a:r>
                  <a:rPr lang="en-US" sz="2400"/>
                  <a:t>Odd dimension filter such as 3×3 or 5×5 it has a center point, which is convenient to point out the position of the filter</a:t>
                </a:r>
              </a:p>
              <a:p>
                <a:pPr>
                  <a:lnSpc>
                    <a:spcPct val="150000"/>
                  </a:lnSpc>
                </a:pPr>
                <a:endParaRPr lang="en-US" sz="2400"/>
              </a:p>
            </p:txBody>
          </p:sp>
        </mc:Choice>
        <mc:Fallback xmlns="">
          <p:sp>
            <p:nvSpPr>
              <p:cNvPr id="3" name="Content Placeholder 2">
                <a:extLst>
                  <a:ext uri="{FF2B5EF4-FFF2-40B4-BE49-F238E27FC236}">
                    <a16:creationId xmlns:a16="http://schemas.microsoft.com/office/drawing/2014/main" id="{B733097F-DD65-48F2-B763-047A365353FC}"/>
                  </a:ext>
                </a:extLst>
              </p:cNvPr>
              <p:cNvSpPr>
                <a:spLocks noGrp="1" noRot="1" noChangeAspect="1" noMove="1" noResize="1" noEditPoints="1" noAdjustHandles="1" noChangeArrowheads="1" noChangeShapeType="1" noTextEdit="1"/>
              </p:cNvSpPr>
              <p:nvPr>
                <p:ph idx="1"/>
              </p:nvPr>
            </p:nvSpPr>
            <p:spPr>
              <a:xfrm>
                <a:off x="457200" y="1369219"/>
                <a:ext cx="8839200" cy="3263504"/>
              </a:xfrm>
              <a:blipFill>
                <a:blip r:embed="rId3"/>
                <a:stretch>
                  <a:fillRect l="-89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A1BDB70C-6EF4-4C0E-8091-6E84950A4815}"/>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147303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0225" y="393441"/>
            <a:ext cx="5831840" cy="452120"/>
          </a:xfrm>
          <a:prstGeom prst="rect">
            <a:avLst/>
          </a:prstGeom>
        </p:spPr>
        <p:txBody>
          <a:bodyPr vert="horz" wrap="square" lIns="0" tIns="12700" rIns="0" bIns="0" rtlCol="0">
            <a:spAutoFit/>
          </a:bodyPr>
          <a:lstStyle/>
          <a:p>
            <a:pPr marL="12700">
              <a:lnSpc>
                <a:spcPct val="100000"/>
              </a:lnSpc>
              <a:spcBef>
                <a:spcPts val="100"/>
              </a:spcBef>
            </a:pPr>
            <a:r>
              <a:rPr sz="2800" spc="-5" dirty="0"/>
              <a:t>Next: Convolutional Neural</a:t>
            </a:r>
            <a:r>
              <a:rPr sz="2800" spc="-85" dirty="0"/>
              <a:t> </a:t>
            </a:r>
            <a:r>
              <a:rPr sz="2800" spc="-5" dirty="0"/>
              <a:t>Networks</a:t>
            </a:r>
            <a:endParaRPr sz="2800"/>
          </a:p>
        </p:txBody>
      </p:sp>
      <p:sp>
        <p:nvSpPr>
          <p:cNvPr id="3" name="object 3"/>
          <p:cNvSpPr/>
          <p:nvPr/>
        </p:nvSpPr>
        <p:spPr>
          <a:xfrm>
            <a:off x="54350" y="1113225"/>
            <a:ext cx="8839200" cy="268821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519544" y="3638301"/>
            <a:ext cx="2076450" cy="116839"/>
          </a:xfrm>
          <a:prstGeom prst="rect">
            <a:avLst/>
          </a:prstGeom>
        </p:spPr>
        <p:txBody>
          <a:bodyPr vert="horz" wrap="square" lIns="0" tIns="12700" rIns="0" bIns="0" rtlCol="0">
            <a:spAutoFit/>
          </a:bodyPr>
          <a:lstStyle/>
          <a:p>
            <a:pPr marL="12700">
              <a:lnSpc>
                <a:spcPct val="100000"/>
              </a:lnSpc>
              <a:spcBef>
                <a:spcPts val="100"/>
              </a:spcBef>
            </a:pPr>
            <a:r>
              <a:rPr sz="600" spc="-5" dirty="0">
                <a:latin typeface="Arial"/>
                <a:cs typeface="Arial"/>
              </a:rPr>
              <a:t>Illustration of LeCun et al. 1998 from CS231n 2017 Lecture</a:t>
            </a:r>
            <a:r>
              <a:rPr sz="600" spc="-50" dirty="0">
                <a:latin typeface="Arial"/>
                <a:cs typeface="Arial"/>
              </a:rPr>
              <a:t> </a:t>
            </a:r>
            <a:r>
              <a:rPr sz="600" dirty="0">
                <a:latin typeface="Arial"/>
                <a:cs typeface="Arial"/>
              </a:rPr>
              <a:t>1</a:t>
            </a:r>
            <a:endParaRPr sz="600">
              <a:latin typeface="Arial"/>
              <a:cs typeface="Arial"/>
            </a:endParaRPr>
          </a:p>
        </p:txBody>
      </p:sp>
      <p:sp>
        <p:nvSpPr>
          <p:cNvPr id="5" name="object 5"/>
          <p:cNvSpPr txBox="1"/>
          <p:nvPr/>
        </p:nvSpPr>
        <p:spPr>
          <a:xfrm>
            <a:off x="5399125" y="4704900"/>
            <a:ext cx="1238885" cy="309245"/>
          </a:xfrm>
          <a:prstGeom prst="rect">
            <a:avLst/>
          </a:prstGeom>
        </p:spPr>
        <p:txBody>
          <a:bodyPr vert="horz" wrap="square" lIns="0" tIns="0" rIns="0" bIns="0" rtlCol="0">
            <a:spAutoFit/>
          </a:bodyPr>
          <a:lstStyle/>
          <a:p>
            <a:pPr marL="12700">
              <a:lnSpc>
                <a:spcPts val="2310"/>
              </a:lnSpc>
            </a:pPr>
            <a:r>
              <a:rPr sz="2000" spc="-5" dirty="0">
                <a:solidFill>
                  <a:srgbClr val="FFFFFF"/>
                </a:solidFill>
                <a:latin typeface="Arial"/>
                <a:cs typeface="Arial"/>
              </a:rPr>
              <a:t>Lecture </a:t>
            </a:r>
            <a:r>
              <a:rPr sz="2000" dirty="0">
                <a:solidFill>
                  <a:srgbClr val="FFFFFF"/>
                </a:solidFill>
                <a:latin typeface="Arial"/>
                <a:cs typeface="Arial"/>
              </a:rPr>
              <a:t>5</a:t>
            </a:r>
            <a:r>
              <a:rPr sz="2000" spc="-90"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8" name="object 8"/>
          <p:cNvSpPr txBox="1"/>
          <p:nvPr/>
        </p:nvSpPr>
        <p:spPr>
          <a:xfrm>
            <a:off x="6703314" y="4713450"/>
            <a:ext cx="217804" cy="309245"/>
          </a:xfrm>
          <a:prstGeom prst="rect">
            <a:avLst/>
          </a:prstGeom>
        </p:spPr>
        <p:txBody>
          <a:bodyPr vert="horz" wrap="square" lIns="0" tIns="0" rIns="0" bIns="0" rtlCol="0">
            <a:spAutoFit/>
          </a:bodyPr>
          <a:lstStyle/>
          <a:p>
            <a:pPr marL="38100">
              <a:lnSpc>
                <a:spcPts val="2310"/>
              </a:lnSpc>
            </a:pPr>
            <a:fld id="{81D60167-4931-47E6-BA6A-407CBD079E47}" type="slidenum">
              <a:rPr sz="2000" dirty="0">
                <a:solidFill>
                  <a:srgbClr val="FFFFFF"/>
                </a:solidFill>
                <a:latin typeface="Arial"/>
                <a:cs typeface="Arial"/>
              </a:rPr>
              <a:t>3</a:t>
            </a:fld>
            <a:endParaRPr sz="2000">
              <a:latin typeface="Arial"/>
              <a:cs typeface="Arial"/>
            </a:endParaRPr>
          </a:p>
        </p:txBody>
      </p:sp>
      <p:sp>
        <p:nvSpPr>
          <p:cNvPr id="6" name="Footer Placeholder 5">
            <a:extLst>
              <a:ext uri="{FF2B5EF4-FFF2-40B4-BE49-F238E27FC236}">
                <a16:creationId xmlns:a16="http://schemas.microsoft.com/office/drawing/2014/main" id="{A58BFF0F-E457-49F1-8F1E-BCCDA7317AD8}"/>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B6B32-1322-463D-BE4F-ABC1E8351135}"/>
              </a:ext>
            </a:extLst>
          </p:cNvPr>
          <p:cNvSpPr>
            <a:spLocks noGrp="1"/>
          </p:cNvSpPr>
          <p:nvPr>
            <p:ph type="title"/>
          </p:nvPr>
        </p:nvSpPr>
        <p:spPr>
          <a:xfrm>
            <a:off x="628650" y="273845"/>
            <a:ext cx="7886700" cy="392906"/>
          </a:xfrm>
        </p:spPr>
        <p:txBody>
          <a:bodyPr>
            <a:normAutofit fontScale="90000"/>
          </a:bodyPr>
          <a:lstStyle/>
          <a:p>
            <a:r>
              <a:rPr lang="en-US"/>
              <a:t>Strided Convolution</a:t>
            </a:r>
          </a:p>
        </p:txBody>
      </p:sp>
      <p:sp>
        <p:nvSpPr>
          <p:cNvPr id="3" name="Content Placeholder 2">
            <a:extLst>
              <a:ext uri="{FF2B5EF4-FFF2-40B4-BE49-F238E27FC236}">
                <a16:creationId xmlns:a16="http://schemas.microsoft.com/office/drawing/2014/main" id="{B39CD173-A12D-4A00-94E7-B9A931681175}"/>
              </a:ext>
            </a:extLst>
          </p:cNvPr>
          <p:cNvSpPr>
            <a:spLocks noGrp="1"/>
          </p:cNvSpPr>
          <p:nvPr>
            <p:ph idx="1"/>
          </p:nvPr>
        </p:nvSpPr>
        <p:spPr>
          <a:xfrm>
            <a:off x="381000" y="3486150"/>
            <a:ext cx="8534400" cy="1389465"/>
          </a:xfrm>
        </p:spPr>
        <p:txBody>
          <a:bodyPr>
            <a:normAutofit/>
          </a:bodyPr>
          <a:lstStyle/>
          <a:p>
            <a:pPr>
              <a:lnSpc>
                <a:spcPct val="150000"/>
              </a:lnSpc>
            </a:pPr>
            <a:r>
              <a:rPr lang="en-US" sz="1800">
                <a:effectLst/>
              </a:rPr>
              <a:t>Stride represents the length of each step of the filter in the horizontal and vertical directions in the original image. The default stride=1 before. If stride=2, it means that the length of each step of the filter is 2, that is, move once every other point</a:t>
            </a:r>
            <a:endParaRPr lang="en-US" sz="1800"/>
          </a:p>
        </p:txBody>
      </p:sp>
      <p:pic>
        <p:nvPicPr>
          <p:cNvPr id="2050" name="Picture 2">
            <a:extLst>
              <a:ext uri="{FF2B5EF4-FFF2-40B4-BE49-F238E27FC236}">
                <a16:creationId xmlns:a16="http://schemas.microsoft.com/office/drawing/2014/main" id="{84EE3947-9671-4F81-93B0-90BF3B40261E}"/>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1295400" y="944258"/>
            <a:ext cx="4917440" cy="10940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E5F26833-983A-4B20-AF20-C1190A828D1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1315720" y="2266950"/>
            <a:ext cx="4917440" cy="109409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475F890-A81D-4613-B5B9-AB93A099F116}"/>
                  </a:ext>
                </a:extLst>
              </p:cNvPr>
              <p:cNvSpPr txBox="1"/>
              <p:nvPr/>
            </p:nvSpPr>
            <p:spPr>
              <a:xfrm>
                <a:off x="6588047" y="1219728"/>
                <a:ext cx="84375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r>
                        <a:rPr lang="en-US" sz="2000" b="0" i="1" smtClean="0">
                          <a:latin typeface="Cambria Math" panose="02040503050406030204" pitchFamily="18" charset="0"/>
                        </a:rPr>
                        <m:t>=1</m:t>
                      </m:r>
                    </m:oMath>
                  </m:oMathPara>
                </a14:m>
                <a:endParaRPr lang="en-US" sz="2000"/>
              </a:p>
            </p:txBody>
          </p:sp>
        </mc:Choice>
        <mc:Fallback xmlns="">
          <p:sp>
            <p:nvSpPr>
              <p:cNvPr id="7" name="TextBox 6">
                <a:extLst>
                  <a:ext uri="{FF2B5EF4-FFF2-40B4-BE49-F238E27FC236}">
                    <a16:creationId xmlns:a16="http://schemas.microsoft.com/office/drawing/2014/main" id="{4475F890-A81D-4613-B5B9-AB93A099F116}"/>
                  </a:ext>
                </a:extLst>
              </p:cNvPr>
              <p:cNvSpPr txBox="1">
                <a:spLocks noRot="1" noChangeAspect="1" noMove="1" noResize="1" noEditPoints="1" noAdjustHandles="1" noChangeArrowheads="1" noChangeShapeType="1" noTextEdit="1"/>
              </p:cNvSpPr>
              <p:nvPr/>
            </p:nvSpPr>
            <p:spPr>
              <a:xfrm>
                <a:off x="6588047" y="1219728"/>
                <a:ext cx="843757" cy="40011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456BC80-97CC-4E6E-9828-B4D616B96E17}"/>
                  </a:ext>
                </a:extLst>
              </p:cNvPr>
              <p:cNvSpPr txBox="1"/>
              <p:nvPr/>
            </p:nvSpPr>
            <p:spPr>
              <a:xfrm>
                <a:off x="6658931" y="2552640"/>
                <a:ext cx="701987" cy="400110"/>
              </a:xfrm>
              <a:prstGeom prst="rect">
                <a:avLst/>
              </a:prstGeom>
              <a:noFill/>
            </p:spPr>
            <p:txBody>
              <a:bodyPr wrap="none" rtlCol="0">
                <a:spAutoFit/>
              </a:bodyPr>
              <a:lstStyle/>
              <a:p>
                <a14:m>
                  <m:oMath xmlns:m="http://schemas.openxmlformats.org/officeDocument/2006/math">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r>
                  <a:rPr lang="en-US" sz="2000"/>
                  <a:t>2</a:t>
                </a:r>
              </a:p>
            </p:txBody>
          </p:sp>
        </mc:Choice>
        <mc:Fallback xmlns="">
          <p:sp>
            <p:nvSpPr>
              <p:cNvPr id="8" name="TextBox 7">
                <a:extLst>
                  <a:ext uri="{FF2B5EF4-FFF2-40B4-BE49-F238E27FC236}">
                    <a16:creationId xmlns:a16="http://schemas.microsoft.com/office/drawing/2014/main" id="{7456BC80-97CC-4E6E-9828-B4D616B96E17}"/>
                  </a:ext>
                </a:extLst>
              </p:cNvPr>
              <p:cNvSpPr txBox="1">
                <a:spLocks noRot="1" noChangeAspect="1" noMove="1" noResize="1" noEditPoints="1" noAdjustHandles="1" noChangeArrowheads="1" noChangeShapeType="1" noTextEdit="1"/>
              </p:cNvSpPr>
              <p:nvPr/>
            </p:nvSpPr>
            <p:spPr>
              <a:xfrm>
                <a:off x="6658931" y="2552640"/>
                <a:ext cx="701987" cy="400110"/>
              </a:xfrm>
              <a:prstGeom prst="rect">
                <a:avLst/>
              </a:prstGeom>
              <a:blipFill>
                <a:blip r:embed="rId5"/>
                <a:stretch>
                  <a:fillRect t="-9231" r="-8696" b="-27692"/>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31A36FC3-FC1B-4CF2-A6C8-FE28947B8014}"/>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34024747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69E83C7-DF85-DC46-B42F-7DFB01F0945C}"/>
              </a:ext>
            </a:extLst>
          </p:cNvPr>
          <p:cNvGraphicFramePr>
            <a:graphicFrameLocks noGrp="1"/>
          </p:cNvGraphicFramePr>
          <p:nvPr>
            <p:extLst>
              <p:ext uri="{D42A27DB-BD31-4B8C-83A1-F6EECF244321}">
                <p14:modId xmlns:p14="http://schemas.microsoft.com/office/powerpoint/2010/main" val="3681040472"/>
              </p:ext>
            </p:extLst>
          </p:nvPr>
        </p:nvGraphicFramePr>
        <p:xfrm>
          <a:off x="400050" y="971550"/>
          <a:ext cx="2925405" cy="3204215"/>
        </p:xfrm>
        <a:graphic>
          <a:graphicData uri="http://schemas.openxmlformats.org/drawingml/2006/table">
            <a:tbl>
              <a:tblPr firstRow="1" bandRow="1">
                <a:tableStyleId>{5C22544A-7EE6-4342-B048-85BDC9FD1C3A}</a:tableStyleId>
              </a:tblPr>
              <a:tblGrid>
                <a:gridCol w="417915">
                  <a:extLst>
                    <a:ext uri="{9D8B030D-6E8A-4147-A177-3AD203B41FA5}">
                      <a16:colId xmlns:a16="http://schemas.microsoft.com/office/drawing/2014/main" val="20000"/>
                    </a:ext>
                  </a:extLst>
                </a:gridCol>
                <a:gridCol w="417915">
                  <a:extLst>
                    <a:ext uri="{9D8B030D-6E8A-4147-A177-3AD203B41FA5}">
                      <a16:colId xmlns:a16="http://schemas.microsoft.com/office/drawing/2014/main" val="20001"/>
                    </a:ext>
                  </a:extLst>
                </a:gridCol>
                <a:gridCol w="417915">
                  <a:extLst>
                    <a:ext uri="{9D8B030D-6E8A-4147-A177-3AD203B41FA5}">
                      <a16:colId xmlns:a16="http://schemas.microsoft.com/office/drawing/2014/main" val="20002"/>
                    </a:ext>
                  </a:extLst>
                </a:gridCol>
                <a:gridCol w="417915">
                  <a:extLst>
                    <a:ext uri="{9D8B030D-6E8A-4147-A177-3AD203B41FA5}">
                      <a16:colId xmlns:a16="http://schemas.microsoft.com/office/drawing/2014/main" val="20003"/>
                    </a:ext>
                  </a:extLst>
                </a:gridCol>
                <a:gridCol w="417915">
                  <a:extLst>
                    <a:ext uri="{9D8B030D-6E8A-4147-A177-3AD203B41FA5}">
                      <a16:colId xmlns:a16="http://schemas.microsoft.com/office/drawing/2014/main" val="20004"/>
                    </a:ext>
                  </a:extLst>
                </a:gridCol>
                <a:gridCol w="417915">
                  <a:extLst>
                    <a:ext uri="{9D8B030D-6E8A-4147-A177-3AD203B41FA5}">
                      <a16:colId xmlns:a16="http://schemas.microsoft.com/office/drawing/2014/main" val="20005"/>
                    </a:ext>
                  </a:extLst>
                </a:gridCol>
                <a:gridCol w="417915">
                  <a:extLst>
                    <a:ext uri="{9D8B030D-6E8A-4147-A177-3AD203B41FA5}">
                      <a16:colId xmlns:a16="http://schemas.microsoft.com/office/drawing/2014/main" val="3657144220"/>
                    </a:ext>
                  </a:extLst>
                </a:gridCol>
              </a:tblGrid>
              <a:tr h="457745">
                <a:tc>
                  <a:txBody>
                    <a:bodyPr/>
                    <a:lstStyle/>
                    <a:p>
                      <a:pPr algn="ctr"/>
                      <a:r>
                        <a:rPr lang="en-US" sz="2400" b="0" dirty="0">
                          <a:solidFill>
                            <a:schemeClr val="tx1"/>
                          </a:solidFill>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400" b="0" dirty="0">
                          <a:solidFill>
                            <a:schemeClr val="tx1"/>
                          </a:solidFill>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400" b="0" dirty="0">
                          <a:solidFill>
                            <a:schemeClr val="tx1"/>
                          </a:solidFill>
                        </a:rPr>
                        <a:t>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400" b="0" dirty="0">
                          <a:solidFill>
                            <a:schemeClr val="tx1"/>
                          </a:solidFill>
                        </a:rPr>
                        <a:t>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9</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57745">
                <a:tc>
                  <a:txBody>
                    <a:bodyPr/>
                    <a:lstStyle/>
                    <a:p>
                      <a:pPr algn="ctr"/>
                      <a:r>
                        <a:rPr lang="en-US" sz="2400" b="0" dirty="0">
                          <a:solidFill>
                            <a:schemeClr val="tx1"/>
                          </a:solidFill>
                        </a:rPr>
                        <a:t>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400" b="0" dirty="0">
                          <a:solidFill>
                            <a:schemeClr val="tx1"/>
                          </a:solidFill>
                        </a:rPr>
                        <a:t>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400" b="0" dirty="0">
                          <a:solidFill>
                            <a:schemeClr val="tx1"/>
                          </a:solidFill>
                        </a:rPr>
                        <a:t>9</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400" b="0" dirty="0">
                          <a:solidFill>
                            <a:schemeClr val="tx1"/>
                          </a:solidFill>
                        </a:rPr>
                        <a:t>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57745">
                <a:tc>
                  <a:txBody>
                    <a:bodyPr/>
                    <a:lstStyle/>
                    <a:p>
                      <a:pPr algn="ctr"/>
                      <a:r>
                        <a:rPr lang="en-US" sz="2400" b="0" dirty="0">
                          <a:solidFill>
                            <a:schemeClr val="tx1"/>
                          </a:solidFill>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400" b="0" dirty="0">
                          <a:solidFill>
                            <a:schemeClr val="tx1"/>
                          </a:solidFill>
                        </a:rPr>
                        <a:t>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400" b="0" dirty="0">
                          <a:solidFill>
                            <a:schemeClr val="tx1"/>
                          </a:solidFill>
                        </a:rPr>
                        <a:t>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400" b="0" dirty="0">
                          <a:solidFill>
                            <a:schemeClr val="tx1"/>
                          </a:solidFill>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9</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57745">
                <a:tc>
                  <a:txBody>
                    <a:bodyPr/>
                    <a:lstStyle/>
                    <a:p>
                      <a:pPr algn="ctr"/>
                      <a:r>
                        <a:rPr lang="en-US" sz="2400" b="0" dirty="0">
                          <a:solidFill>
                            <a:schemeClr val="tx1"/>
                          </a:solidFill>
                        </a:rPr>
                        <a:t>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57745">
                <a:tc>
                  <a:txBody>
                    <a:bodyPr/>
                    <a:lstStyle/>
                    <a:p>
                      <a:pPr algn="ctr"/>
                      <a:r>
                        <a:rPr lang="en-US" sz="2400" b="0" dirty="0">
                          <a:solidFill>
                            <a:schemeClr val="tx1"/>
                          </a:solidFill>
                        </a:rPr>
                        <a:t>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57745">
                <a:tc>
                  <a:txBody>
                    <a:bodyPr/>
                    <a:lstStyle/>
                    <a:p>
                      <a:pPr algn="ctr"/>
                      <a:r>
                        <a:rPr lang="en-US" sz="2400" b="0" dirty="0">
                          <a:solidFill>
                            <a:schemeClr val="tx1"/>
                          </a:solidFill>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9</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457745">
                <a:tc>
                  <a:txBody>
                    <a:bodyPr/>
                    <a:lstStyle/>
                    <a:p>
                      <a:pPr algn="ctr"/>
                      <a:r>
                        <a:rPr lang="en-US" sz="2400" b="0" dirty="0">
                          <a:solidFill>
                            <a:schemeClr val="tx1"/>
                          </a:solidFill>
                        </a:rPr>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9</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25622416"/>
                  </a:ext>
                </a:extLst>
              </a:tr>
            </a:tbl>
          </a:graphicData>
        </a:graphic>
      </p:graphicFrame>
      <p:sp>
        <p:nvSpPr>
          <p:cNvPr id="5" name="TextBox 4">
            <a:extLst>
              <a:ext uri="{FF2B5EF4-FFF2-40B4-BE49-F238E27FC236}">
                <a16:creationId xmlns:a16="http://schemas.microsoft.com/office/drawing/2014/main" id="{9A4E33AA-CFE2-9C45-AE44-10361B8B35F7}"/>
              </a:ext>
            </a:extLst>
          </p:cNvPr>
          <p:cNvSpPr txBox="1"/>
          <p:nvPr/>
        </p:nvSpPr>
        <p:spPr>
          <a:xfrm>
            <a:off x="1485900" y="4189110"/>
            <a:ext cx="574196" cy="415498"/>
          </a:xfrm>
          <a:prstGeom prst="rect">
            <a:avLst/>
          </a:prstGeom>
          <a:noFill/>
        </p:spPr>
        <p:txBody>
          <a:bodyPr wrap="none" rtlCol="0">
            <a:spAutoFit/>
          </a:bodyPr>
          <a:lstStyle/>
          <a:p>
            <a:r>
              <a:rPr lang="en-US" sz="2100"/>
              <a:t>7x7</a:t>
            </a:r>
          </a:p>
        </p:txBody>
      </p:sp>
      <p:graphicFrame>
        <p:nvGraphicFramePr>
          <p:cNvPr id="7" name="Table 6">
            <a:extLst>
              <a:ext uri="{FF2B5EF4-FFF2-40B4-BE49-F238E27FC236}">
                <a16:creationId xmlns:a16="http://schemas.microsoft.com/office/drawing/2014/main" id="{EFC19D19-E5EA-CB4B-8299-2C8BF0EE94E4}"/>
              </a:ext>
            </a:extLst>
          </p:cNvPr>
          <p:cNvGraphicFramePr>
            <a:graphicFrameLocks noGrp="1"/>
          </p:cNvGraphicFramePr>
          <p:nvPr>
            <p:extLst>
              <p:ext uri="{D42A27DB-BD31-4B8C-83A1-F6EECF244321}">
                <p14:modId xmlns:p14="http://schemas.microsoft.com/office/powerpoint/2010/main" val="449178694"/>
              </p:ext>
            </p:extLst>
          </p:nvPr>
        </p:nvGraphicFramePr>
        <p:xfrm>
          <a:off x="4114800" y="1738204"/>
          <a:ext cx="1454919" cy="1438731"/>
        </p:xfrm>
        <a:graphic>
          <a:graphicData uri="http://schemas.openxmlformats.org/drawingml/2006/table">
            <a:tbl>
              <a:tblPr firstRow="1" bandRow="1">
                <a:tableStyleId>{5C22544A-7EE6-4342-B048-85BDC9FD1C3A}</a:tableStyleId>
              </a:tblPr>
              <a:tblGrid>
                <a:gridCol w="484973">
                  <a:extLst>
                    <a:ext uri="{9D8B030D-6E8A-4147-A177-3AD203B41FA5}">
                      <a16:colId xmlns:a16="http://schemas.microsoft.com/office/drawing/2014/main" val="20000"/>
                    </a:ext>
                  </a:extLst>
                </a:gridCol>
                <a:gridCol w="484973">
                  <a:extLst>
                    <a:ext uri="{9D8B030D-6E8A-4147-A177-3AD203B41FA5}">
                      <a16:colId xmlns:a16="http://schemas.microsoft.com/office/drawing/2014/main" val="20001"/>
                    </a:ext>
                  </a:extLst>
                </a:gridCol>
                <a:gridCol w="484973">
                  <a:extLst>
                    <a:ext uri="{9D8B030D-6E8A-4147-A177-3AD203B41FA5}">
                      <a16:colId xmlns:a16="http://schemas.microsoft.com/office/drawing/2014/main" val="20002"/>
                    </a:ext>
                  </a:extLst>
                </a:gridCol>
              </a:tblGrid>
              <a:tr h="470297">
                <a:tc>
                  <a:txBody>
                    <a:bodyPr/>
                    <a:lstStyle/>
                    <a:p>
                      <a:pPr algn="ctr"/>
                      <a:r>
                        <a:rPr lang="en-US" sz="2100" b="0" dirty="0">
                          <a:solidFill>
                            <a:schemeClr val="tx1"/>
                          </a:solidFill>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100" b="0" dirty="0">
                          <a:solidFill>
                            <a:schemeClr val="tx1"/>
                          </a:solidFill>
                        </a:rPr>
                        <a:t>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100" b="0" dirty="0">
                          <a:solidFill>
                            <a:schemeClr val="tx1"/>
                          </a:solidFill>
                        </a:rPr>
                        <a:t>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76755">
                <a:tc>
                  <a:txBody>
                    <a:bodyPr/>
                    <a:lstStyle/>
                    <a:p>
                      <a:pPr algn="ctr"/>
                      <a:r>
                        <a:rPr lang="en-US" sz="21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100" b="0" dirty="0">
                          <a:solidFill>
                            <a:schemeClr val="tx1"/>
                          </a:solidFill>
                        </a:rPr>
                        <a:t>0 </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100" b="0" dirty="0">
                          <a:solidFill>
                            <a:schemeClr val="tx1"/>
                          </a:solidFill>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91679">
                <a:tc>
                  <a:txBody>
                    <a:bodyPr/>
                    <a:lstStyle/>
                    <a:p>
                      <a:pPr algn="ctr"/>
                      <a:r>
                        <a:rPr lang="en-US" sz="21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100" b="0" dirty="0">
                          <a:solidFill>
                            <a:schemeClr val="tx1"/>
                          </a:solidFill>
                        </a:rPr>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100" b="0" dirty="0">
                          <a:solidFill>
                            <a:schemeClr val="tx1"/>
                          </a:solidFill>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8" name="TextBox 7">
            <a:extLst>
              <a:ext uri="{FF2B5EF4-FFF2-40B4-BE49-F238E27FC236}">
                <a16:creationId xmlns:a16="http://schemas.microsoft.com/office/drawing/2014/main" id="{D5ADFCEC-32DC-C547-9F01-8D94D8F11DDC}"/>
              </a:ext>
            </a:extLst>
          </p:cNvPr>
          <p:cNvSpPr txBox="1"/>
          <p:nvPr/>
        </p:nvSpPr>
        <p:spPr>
          <a:xfrm>
            <a:off x="4546589" y="3176935"/>
            <a:ext cx="574196" cy="415498"/>
          </a:xfrm>
          <a:prstGeom prst="rect">
            <a:avLst/>
          </a:prstGeom>
          <a:noFill/>
        </p:spPr>
        <p:txBody>
          <a:bodyPr wrap="none" rtlCol="0">
            <a:spAutoFit/>
          </a:bodyPr>
          <a:lstStyle/>
          <a:p>
            <a:r>
              <a:rPr lang="en-US" sz="2100"/>
              <a:t>3x3</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C73B2C0-B155-FE4D-AFDA-61DF49395172}"/>
                  </a:ext>
                </a:extLst>
              </p:cNvPr>
              <p:cNvSpPr txBox="1"/>
              <p:nvPr/>
            </p:nvSpPr>
            <p:spPr>
              <a:xfrm>
                <a:off x="3543878" y="2217673"/>
                <a:ext cx="385042"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tx1"/>
                          </a:solidFill>
                          <a:latin typeface="Cambria Math" panose="02040503050406030204" pitchFamily="18" charset="0"/>
                          <a:ea typeface="Cambria Math" panose="02040503050406030204" pitchFamily="18" charset="0"/>
                        </a:rPr>
                        <m:t>⋆</m:t>
                      </m:r>
                    </m:oMath>
                  </m:oMathPara>
                </a14:m>
                <a:endParaRPr lang="en-US" sz="2100">
                  <a:solidFill>
                    <a:schemeClr val="tx1"/>
                  </a:solidFill>
                </a:endParaRPr>
              </a:p>
            </p:txBody>
          </p:sp>
        </mc:Choice>
        <mc:Fallback xmlns="">
          <p:sp>
            <p:nvSpPr>
              <p:cNvPr id="11" name="TextBox 10">
                <a:extLst>
                  <a:ext uri="{FF2B5EF4-FFF2-40B4-BE49-F238E27FC236}">
                    <a16:creationId xmlns:a16="http://schemas.microsoft.com/office/drawing/2014/main" id="{6C73B2C0-B155-FE4D-AFDA-61DF49395172}"/>
                  </a:ext>
                </a:extLst>
              </p:cNvPr>
              <p:cNvSpPr txBox="1">
                <a:spLocks noRot="1" noChangeAspect="1" noMove="1" noResize="1" noEditPoints="1" noAdjustHandles="1" noChangeArrowheads="1" noChangeShapeType="1" noTextEdit="1"/>
              </p:cNvSpPr>
              <p:nvPr/>
            </p:nvSpPr>
            <p:spPr>
              <a:xfrm>
                <a:off x="3543878" y="2217673"/>
                <a:ext cx="385042" cy="415498"/>
              </a:xfrm>
              <a:prstGeom prst="rect">
                <a:avLst/>
              </a:prstGeom>
              <a:blipFill>
                <a:blip r:embed="rId2"/>
                <a:stretch>
                  <a:fillRect/>
                </a:stretch>
              </a:blipFill>
            </p:spPr>
            <p:txBody>
              <a:bodyPr/>
              <a:lstStyle/>
              <a:p>
                <a:r>
                  <a:rPr lang="en-US">
                    <a:noFill/>
                  </a:rPr>
                  <a:t> </a:t>
                </a:r>
              </a:p>
            </p:txBody>
          </p:sp>
        </mc:Fallback>
      </mc:AlternateContent>
      <p:graphicFrame>
        <p:nvGraphicFramePr>
          <p:cNvPr id="12" name="Table 11">
            <a:extLst>
              <a:ext uri="{FF2B5EF4-FFF2-40B4-BE49-F238E27FC236}">
                <a16:creationId xmlns:a16="http://schemas.microsoft.com/office/drawing/2014/main" id="{7C4C103A-155D-394C-B96F-943EA526C028}"/>
              </a:ext>
            </a:extLst>
          </p:cNvPr>
          <p:cNvGraphicFramePr>
            <a:graphicFrameLocks noGrp="1"/>
          </p:cNvGraphicFramePr>
          <p:nvPr>
            <p:extLst>
              <p:ext uri="{D42A27DB-BD31-4B8C-83A1-F6EECF244321}">
                <p14:modId xmlns:p14="http://schemas.microsoft.com/office/powerpoint/2010/main" val="3400904081"/>
              </p:ext>
            </p:extLst>
          </p:nvPr>
        </p:nvGraphicFramePr>
        <p:xfrm>
          <a:off x="6915150" y="1519099"/>
          <a:ext cx="1451961" cy="1437915"/>
        </p:xfrm>
        <a:graphic>
          <a:graphicData uri="http://schemas.openxmlformats.org/drawingml/2006/table">
            <a:tbl>
              <a:tblPr firstRow="1" bandRow="1">
                <a:tableStyleId>{5C22544A-7EE6-4342-B048-85BDC9FD1C3A}</a:tableStyleId>
              </a:tblPr>
              <a:tblGrid>
                <a:gridCol w="483987">
                  <a:extLst>
                    <a:ext uri="{9D8B030D-6E8A-4147-A177-3AD203B41FA5}">
                      <a16:colId xmlns:a16="http://schemas.microsoft.com/office/drawing/2014/main" val="20000"/>
                    </a:ext>
                  </a:extLst>
                </a:gridCol>
                <a:gridCol w="483987">
                  <a:extLst>
                    <a:ext uri="{9D8B030D-6E8A-4147-A177-3AD203B41FA5}">
                      <a16:colId xmlns:a16="http://schemas.microsoft.com/office/drawing/2014/main" val="20001"/>
                    </a:ext>
                  </a:extLst>
                </a:gridCol>
                <a:gridCol w="483987">
                  <a:extLst>
                    <a:ext uri="{9D8B030D-6E8A-4147-A177-3AD203B41FA5}">
                      <a16:colId xmlns:a16="http://schemas.microsoft.com/office/drawing/2014/main" val="20002"/>
                    </a:ext>
                  </a:extLst>
                </a:gridCol>
              </a:tblGrid>
              <a:tr h="479305">
                <a:tc>
                  <a:txBody>
                    <a:bodyPr/>
                    <a:lstStyle/>
                    <a:p>
                      <a:pPr algn="ctr"/>
                      <a:r>
                        <a:rPr lang="en-US" sz="2100" b="0" dirty="0">
                          <a:solidFill>
                            <a:schemeClr val="tx1"/>
                          </a:solidFill>
                        </a:rPr>
                        <a:t>91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US" sz="21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100" b="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79305">
                <a:tc>
                  <a:txBody>
                    <a:bodyPr/>
                    <a:lstStyle/>
                    <a:p>
                      <a:pPr algn="ctr"/>
                      <a:endParaRPr lang="en-US" sz="2100" b="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100" b="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1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79305">
                <a:tc>
                  <a:txBody>
                    <a:bodyPr/>
                    <a:lstStyle/>
                    <a:p>
                      <a:pPr algn="ctr"/>
                      <a:endParaRPr lang="en-US" sz="21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1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1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9F847BC-6590-644E-80C8-1E036A35D18E}"/>
                  </a:ext>
                </a:extLst>
              </p:cNvPr>
              <p:cNvSpPr txBox="1"/>
              <p:nvPr/>
            </p:nvSpPr>
            <p:spPr>
              <a:xfrm>
                <a:off x="6066184" y="2215522"/>
                <a:ext cx="447558"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vi-VN" sz="2100" i="1" smtClean="0">
                          <a:solidFill>
                            <a:schemeClr val="tx1"/>
                          </a:solidFill>
                          <a:latin typeface="Cambria Math" panose="02040503050406030204" pitchFamily="18" charset="0"/>
                          <a:ea typeface="Cambria Math" panose="02040503050406030204" pitchFamily="18" charset="0"/>
                        </a:rPr>
                        <m:t>=</m:t>
                      </m:r>
                    </m:oMath>
                  </m:oMathPara>
                </a14:m>
                <a:endParaRPr lang="en-US" sz="2100">
                  <a:solidFill>
                    <a:schemeClr val="tx1"/>
                  </a:solidFill>
                </a:endParaRPr>
              </a:p>
            </p:txBody>
          </p:sp>
        </mc:Choice>
        <mc:Fallback xmlns="">
          <p:sp>
            <p:nvSpPr>
              <p:cNvPr id="14" name="TextBox 13">
                <a:extLst>
                  <a:ext uri="{FF2B5EF4-FFF2-40B4-BE49-F238E27FC236}">
                    <a16:creationId xmlns:a16="http://schemas.microsoft.com/office/drawing/2014/main" id="{B9F847BC-6590-644E-80C8-1E036A35D18E}"/>
                  </a:ext>
                </a:extLst>
              </p:cNvPr>
              <p:cNvSpPr txBox="1">
                <a:spLocks noRot="1" noChangeAspect="1" noMove="1" noResize="1" noEditPoints="1" noAdjustHandles="1" noChangeArrowheads="1" noChangeShapeType="1" noTextEdit="1"/>
              </p:cNvSpPr>
              <p:nvPr/>
            </p:nvSpPr>
            <p:spPr>
              <a:xfrm>
                <a:off x="6066184" y="2215522"/>
                <a:ext cx="447558" cy="415498"/>
              </a:xfrm>
              <a:prstGeom prst="rect">
                <a:avLst/>
              </a:prstGeom>
              <a:blipFill>
                <a:blip r:embed="rId3"/>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7CE6740F-51E8-674D-81F9-94E64E18C4A4}"/>
              </a:ext>
            </a:extLst>
          </p:cNvPr>
          <p:cNvSpPr txBox="1"/>
          <p:nvPr/>
        </p:nvSpPr>
        <p:spPr>
          <a:xfrm>
            <a:off x="7322738" y="3097254"/>
            <a:ext cx="574196" cy="415498"/>
          </a:xfrm>
          <a:prstGeom prst="rect">
            <a:avLst/>
          </a:prstGeom>
          <a:noFill/>
        </p:spPr>
        <p:txBody>
          <a:bodyPr wrap="none" rtlCol="0">
            <a:spAutoFit/>
          </a:bodyPr>
          <a:lstStyle/>
          <a:p>
            <a:r>
              <a:rPr lang="en-US" sz="2100"/>
              <a:t>3x3</a:t>
            </a:r>
          </a:p>
        </p:txBody>
      </p:sp>
      <p:sp>
        <p:nvSpPr>
          <p:cNvPr id="2" name="Footer Placeholder 1">
            <a:extLst>
              <a:ext uri="{FF2B5EF4-FFF2-40B4-BE49-F238E27FC236}">
                <a16:creationId xmlns:a16="http://schemas.microsoft.com/office/drawing/2014/main" id="{09CAB36E-6F80-4AD1-B07A-5527AB8CF505}"/>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15781176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69E83C7-DF85-DC46-B42F-7DFB01F0945C}"/>
              </a:ext>
            </a:extLst>
          </p:cNvPr>
          <p:cNvGraphicFramePr>
            <a:graphicFrameLocks noGrp="1"/>
          </p:cNvGraphicFramePr>
          <p:nvPr>
            <p:extLst>
              <p:ext uri="{D42A27DB-BD31-4B8C-83A1-F6EECF244321}">
                <p14:modId xmlns:p14="http://schemas.microsoft.com/office/powerpoint/2010/main" val="1658788098"/>
              </p:ext>
            </p:extLst>
          </p:nvPr>
        </p:nvGraphicFramePr>
        <p:xfrm>
          <a:off x="400050" y="971550"/>
          <a:ext cx="2925405" cy="3204215"/>
        </p:xfrm>
        <a:graphic>
          <a:graphicData uri="http://schemas.openxmlformats.org/drawingml/2006/table">
            <a:tbl>
              <a:tblPr firstRow="1" bandRow="1">
                <a:tableStyleId>{5C22544A-7EE6-4342-B048-85BDC9FD1C3A}</a:tableStyleId>
              </a:tblPr>
              <a:tblGrid>
                <a:gridCol w="417915">
                  <a:extLst>
                    <a:ext uri="{9D8B030D-6E8A-4147-A177-3AD203B41FA5}">
                      <a16:colId xmlns:a16="http://schemas.microsoft.com/office/drawing/2014/main" val="20000"/>
                    </a:ext>
                  </a:extLst>
                </a:gridCol>
                <a:gridCol w="417915">
                  <a:extLst>
                    <a:ext uri="{9D8B030D-6E8A-4147-A177-3AD203B41FA5}">
                      <a16:colId xmlns:a16="http://schemas.microsoft.com/office/drawing/2014/main" val="20001"/>
                    </a:ext>
                  </a:extLst>
                </a:gridCol>
                <a:gridCol w="417915">
                  <a:extLst>
                    <a:ext uri="{9D8B030D-6E8A-4147-A177-3AD203B41FA5}">
                      <a16:colId xmlns:a16="http://schemas.microsoft.com/office/drawing/2014/main" val="20002"/>
                    </a:ext>
                  </a:extLst>
                </a:gridCol>
                <a:gridCol w="417915">
                  <a:extLst>
                    <a:ext uri="{9D8B030D-6E8A-4147-A177-3AD203B41FA5}">
                      <a16:colId xmlns:a16="http://schemas.microsoft.com/office/drawing/2014/main" val="20003"/>
                    </a:ext>
                  </a:extLst>
                </a:gridCol>
                <a:gridCol w="417915">
                  <a:extLst>
                    <a:ext uri="{9D8B030D-6E8A-4147-A177-3AD203B41FA5}">
                      <a16:colId xmlns:a16="http://schemas.microsoft.com/office/drawing/2014/main" val="20004"/>
                    </a:ext>
                  </a:extLst>
                </a:gridCol>
                <a:gridCol w="417915">
                  <a:extLst>
                    <a:ext uri="{9D8B030D-6E8A-4147-A177-3AD203B41FA5}">
                      <a16:colId xmlns:a16="http://schemas.microsoft.com/office/drawing/2014/main" val="20005"/>
                    </a:ext>
                  </a:extLst>
                </a:gridCol>
                <a:gridCol w="417915">
                  <a:extLst>
                    <a:ext uri="{9D8B030D-6E8A-4147-A177-3AD203B41FA5}">
                      <a16:colId xmlns:a16="http://schemas.microsoft.com/office/drawing/2014/main" val="3657144220"/>
                    </a:ext>
                  </a:extLst>
                </a:gridCol>
              </a:tblGrid>
              <a:tr h="457745">
                <a:tc>
                  <a:txBody>
                    <a:bodyPr/>
                    <a:lstStyle/>
                    <a:p>
                      <a:pPr algn="ctr"/>
                      <a:r>
                        <a:rPr lang="en-US" sz="2400" b="0" dirty="0">
                          <a:solidFill>
                            <a:schemeClr val="tx1"/>
                          </a:solidFill>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400" b="0" dirty="0">
                          <a:solidFill>
                            <a:schemeClr val="tx1"/>
                          </a:solidFill>
                        </a:rPr>
                        <a:t>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400" b="0" dirty="0">
                          <a:solidFill>
                            <a:schemeClr val="tx1"/>
                          </a:solidFill>
                        </a:rPr>
                        <a:t>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400" b="0" dirty="0">
                          <a:solidFill>
                            <a:schemeClr val="tx1"/>
                          </a:solidFill>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9</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57745">
                <a:tc>
                  <a:txBody>
                    <a:bodyPr/>
                    <a:lstStyle/>
                    <a:p>
                      <a:pPr algn="ctr"/>
                      <a:r>
                        <a:rPr lang="en-US" sz="2400" b="0" dirty="0">
                          <a:solidFill>
                            <a:schemeClr val="tx1"/>
                          </a:solidFill>
                        </a:rPr>
                        <a:t>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9</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400" b="0" dirty="0">
                          <a:solidFill>
                            <a:schemeClr val="tx1"/>
                          </a:solidFill>
                        </a:rPr>
                        <a:t>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400" b="0" dirty="0">
                          <a:solidFill>
                            <a:schemeClr val="tx1"/>
                          </a:solidFill>
                        </a:rPr>
                        <a:t>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400" b="0" dirty="0">
                          <a:solidFill>
                            <a:schemeClr val="tx1"/>
                          </a:solidFill>
                        </a:rPr>
                        <a:t>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57745">
                <a:tc>
                  <a:txBody>
                    <a:bodyPr/>
                    <a:lstStyle/>
                    <a:p>
                      <a:pPr algn="ctr"/>
                      <a:r>
                        <a:rPr lang="en-US" sz="2400" b="0" dirty="0">
                          <a:solidFill>
                            <a:schemeClr val="tx1"/>
                          </a:solidFill>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400" b="0" dirty="0">
                          <a:solidFill>
                            <a:schemeClr val="tx1"/>
                          </a:solidFill>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400" b="0" dirty="0">
                          <a:solidFill>
                            <a:schemeClr val="tx1"/>
                          </a:solidFill>
                        </a:rPr>
                        <a:t>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400" b="0" dirty="0">
                          <a:solidFill>
                            <a:schemeClr val="tx1"/>
                          </a:solidFill>
                        </a:rPr>
                        <a:t>9</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57745">
                <a:tc>
                  <a:txBody>
                    <a:bodyPr/>
                    <a:lstStyle/>
                    <a:p>
                      <a:pPr algn="ctr"/>
                      <a:r>
                        <a:rPr lang="en-US" sz="2400" b="0" dirty="0">
                          <a:solidFill>
                            <a:schemeClr val="tx1"/>
                          </a:solidFill>
                        </a:rPr>
                        <a:t>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57745">
                <a:tc>
                  <a:txBody>
                    <a:bodyPr/>
                    <a:lstStyle/>
                    <a:p>
                      <a:pPr algn="ctr"/>
                      <a:r>
                        <a:rPr lang="en-US" sz="2400" b="0" dirty="0">
                          <a:solidFill>
                            <a:schemeClr val="tx1"/>
                          </a:solidFill>
                        </a:rPr>
                        <a:t>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57745">
                <a:tc>
                  <a:txBody>
                    <a:bodyPr/>
                    <a:lstStyle/>
                    <a:p>
                      <a:pPr algn="ctr"/>
                      <a:r>
                        <a:rPr lang="en-US" sz="2400" b="0" dirty="0">
                          <a:solidFill>
                            <a:schemeClr val="tx1"/>
                          </a:solidFill>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9</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457745">
                <a:tc>
                  <a:txBody>
                    <a:bodyPr/>
                    <a:lstStyle/>
                    <a:p>
                      <a:pPr algn="ctr"/>
                      <a:r>
                        <a:rPr lang="en-US" sz="2400" b="0" dirty="0">
                          <a:solidFill>
                            <a:schemeClr val="tx1"/>
                          </a:solidFill>
                        </a:rPr>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9</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3482517"/>
                  </a:ext>
                </a:extLst>
              </a:tr>
            </a:tbl>
          </a:graphicData>
        </a:graphic>
      </p:graphicFrame>
      <p:sp>
        <p:nvSpPr>
          <p:cNvPr id="5" name="TextBox 4">
            <a:extLst>
              <a:ext uri="{FF2B5EF4-FFF2-40B4-BE49-F238E27FC236}">
                <a16:creationId xmlns:a16="http://schemas.microsoft.com/office/drawing/2014/main" id="{9A4E33AA-CFE2-9C45-AE44-10361B8B35F7}"/>
              </a:ext>
            </a:extLst>
          </p:cNvPr>
          <p:cNvSpPr txBox="1"/>
          <p:nvPr/>
        </p:nvSpPr>
        <p:spPr>
          <a:xfrm>
            <a:off x="1438397" y="4173386"/>
            <a:ext cx="574196" cy="415498"/>
          </a:xfrm>
          <a:prstGeom prst="rect">
            <a:avLst/>
          </a:prstGeom>
          <a:noFill/>
        </p:spPr>
        <p:txBody>
          <a:bodyPr wrap="none" rtlCol="0">
            <a:spAutoFit/>
          </a:bodyPr>
          <a:lstStyle/>
          <a:p>
            <a:r>
              <a:rPr lang="en-US" sz="2100"/>
              <a:t>7x7</a:t>
            </a:r>
          </a:p>
        </p:txBody>
      </p:sp>
      <p:graphicFrame>
        <p:nvGraphicFramePr>
          <p:cNvPr id="7" name="Table 6">
            <a:extLst>
              <a:ext uri="{FF2B5EF4-FFF2-40B4-BE49-F238E27FC236}">
                <a16:creationId xmlns:a16="http://schemas.microsoft.com/office/drawing/2014/main" id="{EFC19D19-E5EA-CB4B-8299-2C8BF0EE94E4}"/>
              </a:ext>
            </a:extLst>
          </p:cNvPr>
          <p:cNvGraphicFramePr>
            <a:graphicFrameLocks noGrp="1"/>
          </p:cNvGraphicFramePr>
          <p:nvPr>
            <p:extLst>
              <p:ext uri="{D42A27DB-BD31-4B8C-83A1-F6EECF244321}">
                <p14:modId xmlns:p14="http://schemas.microsoft.com/office/powerpoint/2010/main" val="1802592635"/>
              </p:ext>
            </p:extLst>
          </p:nvPr>
        </p:nvGraphicFramePr>
        <p:xfrm>
          <a:off x="4114800" y="1738204"/>
          <a:ext cx="1454919" cy="1438731"/>
        </p:xfrm>
        <a:graphic>
          <a:graphicData uri="http://schemas.openxmlformats.org/drawingml/2006/table">
            <a:tbl>
              <a:tblPr firstRow="1" bandRow="1">
                <a:tableStyleId>{5C22544A-7EE6-4342-B048-85BDC9FD1C3A}</a:tableStyleId>
              </a:tblPr>
              <a:tblGrid>
                <a:gridCol w="484973">
                  <a:extLst>
                    <a:ext uri="{9D8B030D-6E8A-4147-A177-3AD203B41FA5}">
                      <a16:colId xmlns:a16="http://schemas.microsoft.com/office/drawing/2014/main" val="20000"/>
                    </a:ext>
                  </a:extLst>
                </a:gridCol>
                <a:gridCol w="484973">
                  <a:extLst>
                    <a:ext uri="{9D8B030D-6E8A-4147-A177-3AD203B41FA5}">
                      <a16:colId xmlns:a16="http://schemas.microsoft.com/office/drawing/2014/main" val="20001"/>
                    </a:ext>
                  </a:extLst>
                </a:gridCol>
                <a:gridCol w="484973">
                  <a:extLst>
                    <a:ext uri="{9D8B030D-6E8A-4147-A177-3AD203B41FA5}">
                      <a16:colId xmlns:a16="http://schemas.microsoft.com/office/drawing/2014/main" val="20002"/>
                    </a:ext>
                  </a:extLst>
                </a:gridCol>
              </a:tblGrid>
              <a:tr h="470297">
                <a:tc>
                  <a:txBody>
                    <a:bodyPr/>
                    <a:lstStyle/>
                    <a:p>
                      <a:pPr algn="ctr"/>
                      <a:r>
                        <a:rPr lang="en-US" sz="2100" b="0" dirty="0">
                          <a:solidFill>
                            <a:schemeClr val="tx1"/>
                          </a:solidFill>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100" b="0" dirty="0">
                          <a:solidFill>
                            <a:schemeClr val="tx1"/>
                          </a:solidFill>
                        </a:rPr>
                        <a:t>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100" b="0" dirty="0">
                          <a:solidFill>
                            <a:schemeClr val="tx1"/>
                          </a:solidFill>
                        </a:rPr>
                        <a:t>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76755">
                <a:tc>
                  <a:txBody>
                    <a:bodyPr/>
                    <a:lstStyle/>
                    <a:p>
                      <a:pPr algn="ctr"/>
                      <a:r>
                        <a:rPr lang="en-US" sz="21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100" b="0" dirty="0">
                          <a:solidFill>
                            <a:schemeClr val="tx1"/>
                          </a:solidFill>
                        </a:rPr>
                        <a:t>0 </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100" b="0" dirty="0">
                          <a:solidFill>
                            <a:schemeClr val="tx1"/>
                          </a:solidFill>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91679">
                <a:tc>
                  <a:txBody>
                    <a:bodyPr/>
                    <a:lstStyle/>
                    <a:p>
                      <a:pPr algn="ctr"/>
                      <a:r>
                        <a:rPr lang="en-US" sz="21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100" b="0" dirty="0">
                          <a:solidFill>
                            <a:schemeClr val="tx1"/>
                          </a:solidFill>
                        </a:rPr>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100" b="0" dirty="0">
                          <a:solidFill>
                            <a:schemeClr val="tx1"/>
                          </a:solidFill>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8" name="TextBox 7">
            <a:extLst>
              <a:ext uri="{FF2B5EF4-FFF2-40B4-BE49-F238E27FC236}">
                <a16:creationId xmlns:a16="http://schemas.microsoft.com/office/drawing/2014/main" id="{D5ADFCEC-32DC-C547-9F01-8D94D8F11DDC}"/>
              </a:ext>
            </a:extLst>
          </p:cNvPr>
          <p:cNvSpPr txBox="1"/>
          <p:nvPr/>
        </p:nvSpPr>
        <p:spPr>
          <a:xfrm>
            <a:off x="4546589" y="3176935"/>
            <a:ext cx="574196" cy="415498"/>
          </a:xfrm>
          <a:prstGeom prst="rect">
            <a:avLst/>
          </a:prstGeom>
          <a:noFill/>
        </p:spPr>
        <p:txBody>
          <a:bodyPr wrap="none" rtlCol="0">
            <a:spAutoFit/>
          </a:bodyPr>
          <a:lstStyle/>
          <a:p>
            <a:r>
              <a:rPr lang="en-US" sz="2100"/>
              <a:t>3x3</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C73B2C0-B155-FE4D-AFDA-61DF49395172}"/>
                  </a:ext>
                </a:extLst>
              </p:cNvPr>
              <p:cNvSpPr txBox="1"/>
              <p:nvPr/>
            </p:nvSpPr>
            <p:spPr>
              <a:xfrm>
                <a:off x="3543878" y="2217673"/>
                <a:ext cx="385042"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tx1"/>
                          </a:solidFill>
                          <a:latin typeface="Cambria Math" panose="02040503050406030204" pitchFamily="18" charset="0"/>
                          <a:ea typeface="Cambria Math" panose="02040503050406030204" pitchFamily="18" charset="0"/>
                        </a:rPr>
                        <m:t>⋆</m:t>
                      </m:r>
                    </m:oMath>
                  </m:oMathPara>
                </a14:m>
                <a:endParaRPr lang="en-US" sz="2100">
                  <a:solidFill>
                    <a:schemeClr val="tx1"/>
                  </a:solidFill>
                </a:endParaRPr>
              </a:p>
            </p:txBody>
          </p:sp>
        </mc:Choice>
        <mc:Fallback xmlns="">
          <p:sp>
            <p:nvSpPr>
              <p:cNvPr id="11" name="TextBox 10">
                <a:extLst>
                  <a:ext uri="{FF2B5EF4-FFF2-40B4-BE49-F238E27FC236}">
                    <a16:creationId xmlns:a16="http://schemas.microsoft.com/office/drawing/2014/main" id="{6C73B2C0-B155-FE4D-AFDA-61DF49395172}"/>
                  </a:ext>
                </a:extLst>
              </p:cNvPr>
              <p:cNvSpPr txBox="1">
                <a:spLocks noRot="1" noChangeAspect="1" noMove="1" noResize="1" noEditPoints="1" noAdjustHandles="1" noChangeArrowheads="1" noChangeShapeType="1" noTextEdit="1"/>
              </p:cNvSpPr>
              <p:nvPr/>
            </p:nvSpPr>
            <p:spPr>
              <a:xfrm>
                <a:off x="3543878" y="2217673"/>
                <a:ext cx="385042" cy="415498"/>
              </a:xfrm>
              <a:prstGeom prst="rect">
                <a:avLst/>
              </a:prstGeom>
              <a:blipFill>
                <a:blip r:embed="rId2"/>
                <a:stretch>
                  <a:fillRect/>
                </a:stretch>
              </a:blipFill>
            </p:spPr>
            <p:txBody>
              <a:bodyPr/>
              <a:lstStyle/>
              <a:p>
                <a:r>
                  <a:rPr lang="en-US">
                    <a:noFill/>
                  </a:rPr>
                  <a:t> </a:t>
                </a:r>
              </a:p>
            </p:txBody>
          </p:sp>
        </mc:Fallback>
      </mc:AlternateContent>
      <p:graphicFrame>
        <p:nvGraphicFramePr>
          <p:cNvPr id="12" name="Table 11">
            <a:extLst>
              <a:ext uri="{FF2B5EF4-FFF2-40B4-BE49-F238E27FC236}">
                <a16:creationId xmlns:a16="http://schemas.microsoft.com/office/drawing/2014/main" id="{7C4C103A-155D-394C-B96F-943EA526C028}"/>
              </a:ext>
            </a:extLst>
          </p:cNvPr>
          <p:cNvGraphicFramePr>
            <a:graphicFrameLocks noGrp="1"/>
          </p:cNvGraphicFramePr>
          <p:nvPr>
            <p:extLst>
              <p:ext uri="{D42A27DB-BD31-4B8C-83A1-F6EECF244321}">
                <p14:modId xmlns:p14="http://schemas.microsoft.com/office/powerpoint/2010/main" val="3642070383"/>
              </p:ext>
            </p:extLst>
          </p:nvPr>
        </p:nvGraphicFramePr>
        <p:xfrm>
          <a:off x="6915151" y="1519099"/>
          <a:ext cx="1454919" cy="1437915"/>
        </p:xfrm>
        <a:graphic>
          <a:graphicData uri="http://schemas.openxmlformats.org/drawingml/2006/table">
            <a:tbl>
              <a:tblPr firstRow="1" bandRow="1">
                <a:tableStyleId>{5C22544A-7EE6-4342-B048-85BDC9FD1C3A}</a:tableStyleId>
              </a:tblPr>
              <a:tblGrid>
                <a:gridCol w="484973">
                  <a:extLst>
                    <a:ext uri="{9D8B030D-6E8A-4147-A177-3AD203B41FA5}">
                      <a16:colId xmlns:a16="http://schemas.microsoft.com/office/drawing/2014/main" val="20000"/>
                    </a:ext>
                  </a:extLst>
                </a:gridCol>
                <a:gridCol w="484973">
                  <a:extLst>
                    <a:ext uri="{9D8B030D-6E8A-4147-A177-3AD203B41FA5}">
                      <a16:colId xmlns:a16="http://schemas.microsoft.com/office/drawing/2014/main" val="20001"/>
                    </a:ext>
                  </a:extLst>
                </a:gridCol>
                <a:gridCol w="484973">
                  <a:extLst>
                    <a:ext uri="{9D8B030D-6E8A-4147-A177-3AD203B41FA5}">
                      <a16:colId xmlns:a16="http://schemas.microsoft.com/office/drawing/2014/main" val="20002"/>
                    </a:ext>
                  </a:extLst>
                </a:gridCol>
              </a:tblGrid>
              <a:tr h="479305">
                <a:tc>
                  <a:txBody>
                    <a:bodyPr/>
                    <a:lstStyle/>
                    <a:p>
                      <a:pPr algn="ctr"/>
                      <a:r>
                        <a:rPr lang="en-US" sz="1800" b="0" dirty="0">
                          <a:solidFill>
                            <a:schemeClr val="tx1"/>
                          </a:solidFill>
                        </a:rPr>
                        <a:t>91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chemeClr val="tx1"/>
                          </a:solidFill>
                        </a:rPr>
                        <a:t>100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US" sz="1800" b="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79305">
                <a:tc>
                  <a:txBody>
                    <a:bodyPr/>
                    <a:lstStyle/>
                    <a:p>
                      <a:pPr algn="ctr"/>
                      <a:endParaRPr lang="en-US" sz="1800" b="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800" b="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8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79305">
                <a:tc>
                  <a:txBody>
                    <a:bodyPr/>
                    <a:lstStyle/>
                    <a:p>
                      <a:pPr algn="ctr"/>
                      <a:endParaRPr lang="en-US" sz="18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8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8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9F847BC-6590-644E-80C8-1E036A35D18E}"/>
                  </a:ext>
                </a:extLst>
              </p:cNvPr>
              <p:cNvSpPr txBox="1"/>
              <p:nvPr/>
            </p:nvSpPr>
            <p:spPr>
              <a:xfrm>
                <a:off x="6066184" y="2215522"/>
                <a:ext cx="447558"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vi-VN" sz="2100" i="1" smtClean="0">
                          <a:solidFill>
                            <a:schemeClr val="tx1"/>
                          </a:solidFill>
                          <a:latin typeface="Cambria Math" panose="02040503050406030204" pitchFamily="18" charset="0"/>
                          <a:ea typeface="Cambria Math" panose="02040503050406030204" pitchFamily="18" charset="0"/>
                        </a:rPr>
                        <m:t>=</m:t>
                      </m:r>
                    </m:oMath>
                  </m:oMathPara>
                </a14:m>
                <a:endParaRPr lang="en-US" sz="2100">
                  <a:solidFill>
                    <a:schemeClr val="tx1"/>
                  </a:solidFill>
                </a:endParaRPr>
              </a:p>
            </p:txBody>
          </p:sp>
        </mc:Choice>
        <mc:Fallback xmlns="">
          <p:sp>
            <p:nvSpPr>
              <p:cNvPr id="14" name="TextBox 13">
                <a:extLst>
                  <a:ext uri="{FF2B5EF4-FFF2-40B4-BE49-F238E27FC236}">
                    <a16:creationId xmlns:a16="http://schemas.microsoft.com/office/drawing/2014/main" id="{B9F847BC-6590-644E-80C8-1E036A35D18E}"/>
                  </a:ext>
                </a:extLst>
              </p:cNvPr>
              <p:cNvSpPr txBox="1">
                <a:spLocks noRot="1" noChangeAspect="1" noMove="1" noResize="1" noEditPoints="1" noAdjustHandles="1" noChangeArrowheads="1" noChangeShapeType="1" noTextEdit="1"/>
              </p:cNvSpPr>
              <p:nvPr/>
            </p:nvSpPr>
            <p:spPr>
              <a:xfrm>
                <a:off x="6066184" y="2215522"/>
                <a:ext cx="447558" cy="415498"/>
              </a:xfrm>
              <a:prstGeom prst="rect">
                <a:avLst/>
              </a:prstGeom>
              <a:blipFill>
                <a:blip r:embed="rId3"/>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7CE6740F-51E8-674D-81F9-94E64E18C4A4}"/>
              </a:ext>
            </a:extLst>
          </p:cNvPr>
          <p:cNvSpPr txBox="1"/>
          <p:nvPr/>
        </p:nvSpPr>
        <p:spPr>
          <a:xfrm>
            <a:off x="7322738" y="3097254"/>
            <a:ext cx="574196" cy="415498"/>
          </a:xfrm>
          <a:prstGeom prst="rect">
            <a:avLst/>
          </a:prstGeom>
          <a:noFill/>
        </p:spPr>
        <p:txBody>
          <a:bodyPr wrap="none" rtlCol="0">
            <a:spAutoFit/>
          </a:bodyPr>
          <a:lstStyle/>
          <a:p>
            <a:r>
              <a:rPr lang="en-US" sz="2100"/>
              <a:t>3x3</a:t>
            </a:r>
          </a:p>
        </p:txBody>
      </p:sp>
      <p:sp>
        <p:nvSpPr>
          <p:cNvPr id="2" name="Footer Placeholder 1">
            <a:extLst>
              <a:ext uri="{FF2B5EF4-FFF2-40B4-BE49-F238E27FC236}">
                <a16:creationId xmlns:a16="http://schemas.microsoft.com/office/drawing/2014/main" id="{47456F54-AA74-48F8-86B0-4A9551348D37}"/>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42491158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69E83C7-DF85-DC46-B42F-7DFB01F0945C}"/>
              </a:ext>
            </a:extLst>
          </p:cNvPr>
          <p:cNvGraphicFramePr>
            <a:graphicFrameLocks noGrp="1"/>
          </p:cNvGraphicFramePr>
          <p:nvPr>
            <p:extLst>
              <p:ext uri="{D42A27DB-BD31-4B8C-83A1-F6EECF244321}">
                <p14:modId xmlns:p14="http://schemas.microsoft.com/office/powerpoint/2010/main" val="2589749906"/>
              </p:ext>
            </p:extLst>
          </p:nvPr>
        </p:nvGraphicFramePr>
        <p:xfrm>
          <a:off x="400050" y="971550"/>
          <a:ext cx="2925405" cy="3204215"/>
        </p:xfrm>
        <a:graphic>
          <a:graphicData uri="http://schemas.openxmlformats.org/drawingml/2006/table">
            <a:tbl>
              <a:tblPr firstRow="1" bandRow="1">
                <a:tableStyleId>{5C22544A-7EE6-4342-B048-85BDC9FD1C3A}</a:tableStyleId>
              </a:tblPr>
              <a:tblGrid>
                <a:gridCol w="417915">
                  <a:extLst>
                    <a:ext uri="{9D8B030D-6E8A-4147-A177-3AD203B41FA5}">
                      <a16:colId xmlns:a16="http://schemas.microsoft.com/office/drawing/2014/main" val="20000"/>
                    </a:ext>
                  </a:extLst>
                </a:gridCol>
                <a:gridCol w="417915">
                  <a:extLst>
                    <a:ext uri="{9D8B030D-6E8A-4147-A177-3AD203B41FA5}">
                      <a16:colId xmlns:a16="http://schemas.microsoft.com/office/drawing/2014/main" val="20001"/>
                    </a:ext>
                  </a:extLst>
                </a:gridCol>
                <a:gridCol w="417915">
                  <a:extLst>
                    <a:ext uri="{9D8B030D-6E8A-4147-A177-3AD203B41FA5}">
                      <a16:colId xmlns:a16="http://schemas.microsoft.com/office/drawing/2014/main" val="20002"/>
                    </a:ext>
                  </a:extLst>
                </a:gridCol>
                <a:gridCol w="417915">
                  <a:extLst>
                    <a:ext uri="{9D8B030D-6E8A-4147-A177-3AD203B41FA5}">
                      <a16:colId xmlns:a16="http://schemas.microsoft.com/office/drawing/2014/main" val="20003"/>
                    </a:ext>
                  </a:extLst>
                </a:gridCol>
                <a:gridCol w="417915">
                  <a:extLst>
                    <a:ext uri="{9D8B030D-6E8A-4147-A177-3AD203B41FA5}">
                      <a16:colId xmlns:a16="http://schemas.microsoft.com/office/drawing/2014/main" val="20004"/>
                    </a:ext>
                  </a:extLst>
                </a:gridCol>
                <a:gridCol w="417915">
                  <a:extLst>
                    <a:ext uri="{9D8B030D-6E8A-4147-A177-3AD203B41FA5}">
                      <a16:colId xmlns:a16="http://schemas.microsoft.com/office/drawing/2014/main" val="20005"/>
                    </a:ext>
                  </a:extLst>
                </a:gridCol>
                <a:gridCol w="417915">
                  <a:extLst>
                    <a:ext uri="{9D8B030D-6E8A-4147-A177-3AD203B41FA5}">
                      <a16:colId xmlns:a16="http://schemas.microsoft.com/office/drawing/2014/main" val="3657144220"/>
                    </a:ext>
                  </a:extLst>
                </a:gridCol>
              </a:tblGrid>
              <a:tr h="457745">
                <a:tc>
                  <a:txBody>
                    <a:bodyPr/>
                    <a:lstStyle/>
                    <a:p>
                      <a:pPr algn="ctr"/>
                      <a:r>
                        <a:rPr lang="en-US" sz="2400" b="0" dirty="0">
                          <a:solidFill>
                            <a:schemeClr val="tx1"/>
                          </a:solidFill>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9</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57745">
                <a:tc>
                  <a:txBody>
                    <a:bodyPr/>
                    <a:lstStyle/>
                    <a:p>
                      <a:pPr algn="ctr"/>
                      <a:r>
                        <a:rPr lang="en-US" sz="2400" b="0" dirty="0">
                          <a:solidFill>
                            <a:schemeClr val="tx1"/>
                          </a:solidFill>
                        </a:rPr>
                        <a:t>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9</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57745">
                <a:tc>
                  <a:txBody>
                    <a:bodyPr/>
                    <a:lstStyle/>
                    <a:p>
                      <a:pPr algn="ctr"/>
                      <a:r>
                        <a:rPr lang="en-US" sz="2400" b="0" dirty="0">
                          <a:solidFill>
                            <a:schemeClr val="tx1"/>
                          </a:solidFill>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9</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57745">
                <a:tc>
                  <a:txBody>
                    <a:bodyPr/>
                    <a:lstStyle/>
                    <a:p>
                      <a:pPr algn="ctr"/>
                      <a:r>
                        <a:rPr lang="en-US" sz="2400" b="0" dirty="0">
                          <a:solidFill>
                            <a:schemeClr val="tx1"/>
                          </a:solidFill>
                        </a:rPr>
                        <a:t>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57745">
                <a:tc>
                  <a:txBody>
                    <a:bodyPr/>
                    <a:lstStyle/>
                    <a:p>
                      <a:pPr algn="ctr"/>
                      <a:r>
                        <a:rPr lang="en-US" sz="2400" b="0" dirty="0">
                          <a:solidFill>
                            <a:schemeClr val="tx1"/>
                          </a:solidFill>
                        </a:rPr>
                        <a:t>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400" b="0" dirty="0">
                          <a:solidFill>
                            <a:schemeClr val="tx1"/>
                          </a:solidFill>
                        </a:rPr>
                        <a:t>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400" b="0" dirty="0">
                          <a:solidFill>
                            <a:schemeClr val="tx1"/>
                          </a:solidFill>
                        </a:rPr>
                        <a:t>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4"/>
                  </a:ext>
                </a:extLst>
              </a:tr>
              <a:tr h="457745">
                <a:tc>
                  <a:txBody>
                    <a:bodyPr/>
                    <a:lstStyle/>
                    <a:p>
                      <a:pPr algn="ctr"/>
                      <a:r>
                        <a:rPr lang="en-US" sz="2400" b="0" dirty="0">
                          <a:solidFill>
                            <a:schemeClr val="tx1"/>
                          </a:solidFill>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9</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400" b="0" dirty="0">
                          <a:solidFill>
                            <a:schemeClr val="tx1"/>
                          </a:solidFill>
                        </a:rPr>
                        <a:t>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400" b="0" dirty="0">
                          <a:solidFill>
                            <a:schemeClr val="tx1"/>
                          </a:solidFill>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5"/>
                  </a:ext>
                </a:extLst>
              </a:tr>
              <a:tr h="457745">
                <a:tc>
                  <a:txBody>
                    <a:bodyPr/>
                    <a:lstStyle/>
                    <a:p>
                      <a:pPr algn="ctr"/>
                      <a:r>
                        <a:rPr lang="en-US" sz="2400" b="0" dirty="0">
                          <a:solidFill>
                            <a:schemeClr val="tx1"/>
                          </a:solidFill>
                        </a:rPr>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9</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4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400" b="0" dirty="0">
                          <a:solidFill>
                            <a:schemeClr val="tx1"/>
                          </a:solidFill>
                        </a:rPr>
                        <a:t>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3520030172"/>
                  </a:ext>
                </a:extLst>
              </a:tr>
            </a:tbl>
          </a:graphicData>
        </a:graphic>
      </p:graphicFrame>
      <p:sp>
        <p:nvSpPr>
          <p:cNvPr id="5" name="TextBox 4">
            <a:extLst>
              <a:ext uri="{FF2B5EF4-FFF2-40B4-BE49-F238E27FC236}">
                <a16:creationId xmlns:a16="http://schemas.microsoft.com/office/drawing/2014/main" id="{9A4E33AA-CFE2-9C45-AE44-10361B8B35F7}"/>
              </a:ext>
            </a:extLst>
          </p:cNvPr>
          <p:cNvSpPr txBox="1"/>
          <p:nvPr/>
        </p:nvSpPr>
        <p:spPr>
          <a:xfrm>
            <a:off x="1428750" y="4208941"/>
            <a:ext cx="574196" cy="415498"/>
          </a:xfrm>
          <a:prstGeom prst="rect">
            <a:avLst/>
          </a:prstGeom>
          <a:noFill/>
        </p:spPr>
        <p:txBody>
          <a:bodyPr wrap="none" rtlCol="0">
            <a:spAutoFit/>
          </a:bodyPr>
          <a:lstStyle/>
          <a:p>
            <a:r>
              <a:rPr lang="en-US" sz="2100"/>
              <a:t>7x7</a:t>
            </a:r>
          </a:p>
        </p:txBody>
      </p:sp>
      <p:graphicFrame>
        <p:nvGraphicFramePr>
          <p:cNvPr id="7" name="Table 6">
            <a:extLst>
              <a:ext uri="{FF2B5EF4-FFF2-40B4-BE49-F238E27FC236}">
                <a16:creationId xmlns:a16="http://schemas.microsoft.com/office/drawing/2014/main" id="{EFC19D19-E5EA-CB4B-8299-2C8BF0EE94E4}"/>
              </a:ext>
            </a:extLst>
          </p:cNvPr>
          <p:cNvGraphicFramePr>
            <a:graphicFrameLocks noGrp="1"/>
          </p:cNvGraphicFramePr>
          <p:nvPr>
            <p:extLst>
              <p:ext uri="{D42A27DB-BD31-4B8C-83A1-F6EECF244321}">
                <p14:modId xmlns:p14="http://schemas.microsoft.com/office/powerpoint/2010/main" val="2392899833"/>
              </p:ext>
            </p:extLst>
          </p:nvPr>
        </p:nvGraphicFramePr>
        <p:xfrm>
          <a:off x="4114800" y="1738204"/>
          <a:ext cx="1454919" cy="1438731"/>
        </p:xfrm>
        <a:graphic>
          <a:graphicData uri="http://schemas.openxmlformats.org/drawingml/2006/table">
            <a:tbl>
              <a:tblPr firstRow="1" bandRow="1">
                <a:tableStyleId>{5C22544A-7EE6-4342-B048-85BDC9FD1C3A}</a:tableStyleId>
              </a:tblPr>
              <a:tblGrid>
                <a:gridCol w="484973">
                  <a:extLst>
                    <a:ext uri="{9D8B030D-6E8A-4147-A177-3AD203B41FA5}">
                      <a16:colId xmlns:a16="http://schemas.microsoft.com/office/drawing/2014/main" val="20000"/>
                    </a:ext>
                  </a:extLst>
                </a:gridCol>
                <a:gridCol w="484973">
                  <a:extLst>
                    <a:ext uri="{9D8B030D-6E8A-4147-A177-3AD203B41FA5}">
                      <a16:colId xmlns:a16="http://schemas.microsoft.com/office/drawing/2014/main" val="20001"/>
                    </a:ext>
                  </a:extLst>
                </a:gridCol>
                <a:gridCol w="484973">
                  <a:extLst>
                    <a:ext uri="{9D8B030D-6E8A-4147-A177-3AD203B41FA5}">
                      <a16:colId xmlns:a16="http://schemas.microsoft.com/office/drawing/2014/main" val="20002"/>
                    </a:ext>
                  </a:extLst>
                </a:gridCol>
              </a:tblGrid>
              <a:tr h="470297">
                <a:tc>
                  <a:txBody>
                    <a:bodyPr/>
                    <a:lstStyle/>
                    <a:p>
                      <a:pPr algn="ctr"/>
                      <a:r>
                        <a:rPr lang="en-US" sz="2100" b="0" dirty="0">
                          <a:solidFill>
                            <a:schemeClr val="tx1"/>
                          </a:solidFill>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100" b="0" dirty="0">
                          <a:solidFill>
                            <a:schemeClr val="tx1"/>
                          </a:solidFill>
                        </a:rPr>
                        <a:t>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100" b="0" dirty="0">
                          <a:solidFill>
                            <a:schemeClr val="tx1"/>
                          </a:solidFill>
                        </a:rPr>
                        <a:t>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76755">
                <a:tc>
                  <a:txBody>
                    <a:bodyPr/>
                    <a:lstStyle/>
                    <a:p>
                      <a:pPr algn="ctr"/>
                      <a:r>
                        <a:rPr lang="en-US" sz="21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100" b="0" dirty="0">
                          <a:solidFill>
                            <a:schemeClr val="tx1"/>
                          </a:solidFill>
                        </a:rPr>
                        <a:t>0 </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100" b="0" dirty="0">
                          <a:solidFill>
                            <a:schemeClr val="tx1"/>
                          </a:solidFill>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91679">
                <a:tc>
                  <a:txBody>
                    <a:bodyPr/>
                    <a:lstStyle/>
                    <a:p>
                      <a:pPr algn="ctr"/>
                      <a:r>
                        <a:rPr lang="en-US" sz="2100" b="0" dirty="0">
                          <a:solidFill>
                            <a:schemeClr val="tx1"/>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100" b="0" dirty="0">
                          <a:solidFill>
                            <a:schemeClr val="tx1"/>
                          </a:solidFill>
                        </a:rPr>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100" b="0" dirty="0">
                          <a:solidFill>
                            <a:schemeClr val="tx1"/>
                          </a:solidFill>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8" name="TextBox 7">
            <a:extLst>
              <a:ext uri="{FF2B5EF4-FFF2-40B4-BE49-F238E27FC236}">
                <a16:creationId xmlns:a16="http://schemas.microsoft.com/office/drawing/2014/main" id="{D5ADFCEC-32DC-C547-9F01-8D94D8F11DDC}"/>
              </a:ext>
            </a:extLst>
          </p:cNvPr>
          <p:cNvSpPr txBox="1"/>
          <p:nvPr/>
        </p:nvSpPr>
        <p:spPr>
          <a:xfrm>
            <a:off x="4546589" y="3176935"/>
            <a:ext cx="574196" cy="415498"/>
          </a:xfrm>
          <a:prstGeom prst="rect">
            <a:avLst/>
          </a:prstGeom>
          <a:noFill/>
        </p:spPr>
        <p:txBody>
          <a:bodyPr wrap="none" rtlCol="0">
            <a:spAutoFit/>
          </a:bodyPr>
          <a:lstStyle/>
          <a:p>
            <a:r>
              <a:rPr lang="en-US" sz="2100"/>
              <a:t>3x3</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C73B2C0-B155-FE4D-AFDA-61DF49395172}"/>
                  </a:ext>
                </a:extLst>
              </p:cNvPr>
              <p:cNvSpPr txBox="1"/>
              <p:nvPr/>
            </p:nvSpPr>
            <p:spPr>
              <a:xfrm>
                <a:off x="3543878" y="2217673"/>
                <a:ext cx="385042"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tx1"/>
                          </a:solidFill>
                          <a:latin typeface="Cambria Math" panose="02040503050406030204" pitchFamily="18" charset="0"/>
                          <a:ea typeface="Cambria Math" panose="02040503050406030204" pitchFamily="18" charset="0"/>
                        </a:rPr>
                        <m:t>⋆</m:t>
                      </m:r>
                    </m:oMath>
                  </m:oMathPara>
                </a14:m>
                <a:endParaRPr lang="en-US" sz="2100">
                  <a:solidFill>
                    <a:schemeClr val="tx1"/>
                  </a:solidFill>
                </a:endParaRPr>
              </a:p>
            </p:txBody>
          </p:sp>
        </mc:Choice>
        <mc:Fallback xmlns="">
          <p:sp>
            <p:nvSpPr>
              <p:cNvPr id="11" name="TextBox 10">
                <a:extLst>
                  <a:ext uri="{FF2B5EF4-FFF2-40B4-BE49-F238E27FC236}">
                    <a16:creationId xmlns:a16="http://schemas.microsoft.com/office/drawing/2014/main" id="{6C73B2C0-B155-FE4D-AFDA-61DF49395172}"/>
                  </a:ext>
                </a:extLst>
              </p:cNvPr>
              <p:cNvSpPr txBox="1">
                <a:spLocks noRot="1" noChangeAspect="1" noMove="1" noResize="1" noEditPoints="1" noAdjustHandles="1" noChangeArrowheads="1" noChangeShapeType="1" noTextEdit="1"/>
              </p:cNvSpPr>
              <p:nvPr/>
            </p:nvSpPr>
            <p:spPr>
              <a:xfrm>
                <a:off x="3543878" y="2217673"/>
                <a:ext cx="385042" cy="415498"/>
              </a:xfrm>
              <a:prstGeom prst="rect">
                <a:avLst/>
              </a:prstGeom>
              <a:blipFill>
                <a:blip r:embed="rId2"/>
                <a:stretch>
                  <a:fillRect/>
                </a:stretch>
              </a:blipFill>
            </p:spPr>
            <p:txBody>
              <a:bodyPr/>
              <a:lstStyle/>
              <a:p>
                <a:r>
                  <a:rPr lang="en-US">
                    <a:noFill/>
                  </a:rPr>
                  <a:t> </a:t>
                </a:r>
              </a:p>
            </p:txBody>
          </p:sp>
        </mc:Fallback>
      </mc:AlternateContent>
      <p:graphicFrame>
        <p:nvGraphicFramePr>
          <p:cNvPr id="12" name="Table 11">
            <a:extLst>
              <a:ext uri="{FF2B5EF4-FFF2-40B4-BE49-F238E27FC236}">
                <a16:creationId xmlns:a16="http://schemas.microsoft.com/office/drawing/2014/main" id="{7C4C103A-155D-394C-B96F-943EA526C028}"/>
              </a:ext>
            </a:extLst>
          </p:cNvPr>
          <p:cNvGraphicFramePr>
            <a:graphicFrameLocks noGrp="1"/>
          </p:cNvGraphicFramePr>
          <p:nvPr>
            <p:extLst>
              <p:ext uri="{D42A27DB-BD31-4B8C-83A1-F6EECF244321}">
                <p14:modId xmlns:p14="http://schemas.microsoft.com/office/powerpoint/2010/main" val="4219969873"/>
              </p:ext>
            </p:extLst>
          </p:nvPr>
        </p:nvGraphicFramePr>
        <p:xfrm>
          <a:off x="6915151" y="1519099"/>
          <a:ext cx="1454919" cy="1437915"/>
        </p:xfrm>
        <a:graphic>
          <a:graphicData uri="http://schemas.openxmlformats.org/drawingml/2006/table">
            <a:tbl>
              <a:tblPr firstRow="1" bandRow="1">
                <a:tableStyleId>{5C22544A-7EE6-4342-B048-85BDC9FD1C3A}</a:tableStyleId>
              </a:tblPr>
              <a:tblGrid>
                <a:gridCol w="484973">
                  <a:extLst>
                    <a:ext uri="{9D8B030D-6E8A-4147-A177-3AD203B41FA5}">
                      <a16:colId xmlns:a16="http://schemas.microsoft.com/office/drawing/2014/main" val="20000"/>
                    </a:ext>
                  </a:extLst>
                </a:gridCol>
                <a:gridCol w="484973">
                  <a:extLst>
                    <a:ext uri="{9D8B030D-6E8A-4147-A177-3AD203B41FA5}">
                      <a16:colId xmlns:a16="http://schemas.microsoft.com/office/drawing/2014/main" val="20001"/>
                    </a:ext>
                  </a:extLst>
                </a:gridCol>
                <a:gridCol w="484973">
                  <a:extLst>
                    <a:ext uri="{9D8B030D-6E8A-4147-A177-3AD203B41FA5}">
                      <a16:colId xmlns:a16="http://schemas.microsoft.com/office/drawing/2014/main" val="20002"/>
                    </a:ext>
                  </a:extLst>
                </a:gridCol>
              </a:tblGrid>
              <a:tr h="479305">
                <a:tc>
                  <a:txBody>
                    <a:bodyPr/>
                    <a:lstStyle/>
                    <a:p>
                      <a:pPr algn="ctr"/>
                      <a:r>
                        <a:rPr lang="en-US" sz="1800" b="0" dirty="0">
                          <a:solidFill>
                            <a:schemeClr val="tx1"/>
                          </a:solidFill>
                        </a:rPr>
                        <a:t>91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chemeClr val="tx1"/>
                          </a:solidFill>
                        </a:rPr>
                        <a:t>100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a:solidFill>
                            <a:schemeClr val="tx1"/>
                          </a:solidFill>
                        </a:rPr>
                        <a:t>88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79305">
                <a:tc>
                  <a:txBody>
                    <a:bodyPr/>
                    <a:lstStyle/>
                    <a:p>
                      <a:pPr algn="ctr"/>
                      <a:r>
                        <a:rPr lang="en-US" sz="1800" b="0">
                          <a:solidFill>
                            <a:schemeClr val="tx1"/>
                          </a:solidFill>
                        </a:rPr>
                        <a:t>69</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a:solidFill>
                            <a:schemeClr val="tx1"/>
                          </a:solidFill>
                        </a:rPr>
                        <a:t>91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chemeClr val="tx1"/>
                          </a:solidFill>
                        </a:rPr>
                        <a:t>117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79305">
                <a:tc>
                  <a:txBody>
                    <a:bodyPr/>
                    <a:lstStyle/>
                    <a:p>
                      <a:pPr algn="ctr"/>
                      <a:r>
                        <a:rPr lang="en-US" sz="1800" b="0" dirty="0">
                          <a:solidFill>
                            <a:schemeClr val="tx1"/>
                          </a:solidFill>
                        </a:rPr>
                        <a:t>44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chemeClr val="tx1"/>
                          </a:solidFill>
                        </a:rPr>
                        <a:t>72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chemeClr val="tx1"/>
                          </a:solidFill>
                        </a:rPr>
                        <a:t>74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9F847BC-6590-644E-80C8-1E036A35D18E}"/>
                  </a:ext>
                </a:extLst>
              </p:cNvPr>
              <p:cNvSpPr txBox="1"/>
              <p:nvPr/>
            </p:nvSpPr>
            <p:spPr>
              <a:xfrm>
                <a:off x="6066184" y="2215522"/>
                <a:ext cx="447558"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vi-VN" sz="2100" i="1" smtClean="0">
                          <a:solidFill>
                            <a:schemeClr val="tx1"/>
                          </a:solidFill>
                          <a:latin typeface="Cambria Math" panose="02040503050406030204" pitchFamily="18" charset="0"/>
                          <a:ea typeface="Cambria Math" panose="02040503050406030204" pitchFamily="18" charset="0"/>
                        </a:rPr>
                        <m:t>=</m:t>
                      </m:r>
                    </m:oMath>
                  </m:oMathPara>
                </a14:m>
                <a:endParaRPr lang="en-US" sz="2100">
                  <a:solidFill>
                    <a:schemeClr val="tx1"/>
                  </a:solidFill>
                </a:endParaRPr>
              </a:p>
            </p:txBody>
          </p:sp>
        </mc:Choice>
        <mc:Fallback xmlns="">
          <p:sp>
            <p:nvSpPr>
              <p:cNvPr id="14" name="TextBox 13">
                <a:extLst>
                  <a:ext uri="{FF2B5EF4-FFF2-40B4-BE49-F238E27FC236}">
                    <a16:creationId xmlns:a16="http://schemas.microsoft.com/office/drawing/2014/main" id="{B9F847BC-6590-644E-80C8-1E036A35D18E}"/>
                  </a:ext>
                </a:extLst>
              </p:cNvPr>
              <p:cNvSpPr txBox="1">
                <a:spLocks noRot="1" noChangeAspect="1" noMove="1" noResize="1" noEditPoints="1" noAdjustHandles="1" noChangeArrowheads="1" noChangeShapeType="1" noTextEdit="1"/>
              </p:cNvSpPr>
              <p:nvPr/>
            </p:nvSpPr>
            <p:spPr>
              <a:xfrm>
                <a:off x="6066184" y="2215522"/>
                <a:ext cx="447558" cy="415498"/>
              </a:xfrm>
              <a:prstGeom prst="rect">
                <a:avLst/>
              </a:prstGeom>
              <a:blipFill>
                <a:blip r:embed="rId3"/>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7CE6740F-51E8-674D-81F9-94E64E18C4A4}"/>
              </a:ext>
            </a:extLst>
          </p:cNvPr>
          <p:cNvSpPr txBox="1"/>
          <p:nvPr/>
        </p:nvSpPr>
        <p:spPr>
          <a:xfrm>
            <a:off x="7484864" y="3097254"/>
            <a:ext cx="574196" cy="415498"/>
          </a:xfrm>
          <a:prstGeom prst="rect">
            <a:avLst/>
          </a:prstGeom>
          <a:noFill/>
        </p:spPr>
        <p:txBody>
          <a:bodyPr wrap="none" rtlCol="0">
            <a:spAutoFit/>
          </a:bodyPr>
          <a:lstStyle/>
          <a:p>
            <a:r>
              <a:rPr lang="en-US" sz="2100"/>
              <a:t>3x3</a:t>
            </a:r>
          </a:p>
        </p:txBody>
      </p:sp>
      <p:sp>
        <p:nvSpPr>
          <p:cNvPr id="2" name="Footer Placeholder 1">
            <a:extLst>
              <a:ext uri="{FF2B5EF4-FFF2-40B4-BE49-F238E27FC236}">
                <a16:creationId xmlns:a16="http://schemas.microsoft.com/office/drawing/2014/main" id="{47828F58-A686-4D12-B2B3-B0BFBBE01E12}"/>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23610005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027D8-4523-48BE-89DF-4B2F418D49B5}"/>
              </a:ext>
            </a:extLst>
          </p:cNvPr>
          <p:cNvSpPr>
            <a:spLocks noGrp="1"/>
          </p:cNvSpPr>
          <p:nvPr>
            <p:ph type="title"/>
          </p:nvPr>
        </p:nvSpPr>
        <p:spPr>
          <a:xfrm>
            <a:off x="628650" y="273844"/>
            <a:ext cx="7886700" cy="545306"/>
          </a:xfrm>
        </p:spPr>
        <p:txBody>
          <a:bodyPr>
            <a:normAutofit/>
          </a:bodyPr>
          <a:lstStyle/>
          <a:p>
            <a:r>
              <a:rPr lang="en-US" sz="2800"/>
              <a:t>Strided convolution</a:t>
            </a:r>
          </a:p>
        </p:txBody>
      </p:sp>
      <p:sp>
        <p:nvSpPr>
          <p:cNvPr id="3" name="Content Placeholder 2">
            <a:extLst>
              <a:ext uri="{FF2B5EF4-FFF2-40B4-BE49-F238E27FC236}">
                <a16:creationId xmlns:a16="http://schemas.microsoft.com/office/drawing/2014/main" id="{59C76BFE-6556-442A-9C97-7B4C3B38E31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0CDD526-5006-4125-BB1D-B8CECC960DB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333" t="-1169" r="1667" b="1169"/>
          <a:stretch/>
        </p:blipFill>
        <p:spPr>
          <a:xfrm>
            <a:off x="228600" y="1360329"/>
            <a:ext cx="8686800" cy="2281491"/>
          </a:xfrm>
          <a:prstGeom prst="rect">
            <a:avLst/>
          </a:prstGeom>
        </p:spPr>
      </p:pic>
      <p:sp>
        <p:nvSpPr>
          <p:cNvPr id="5" name="Footer Placeholder 4">
            <a:extLst>
              <a:ext uri="{FF2B5EF4-FFF2-40B4-BE49-F238E27FC236}">
                <a16:creationId xmlns:a16="http://schemas.microsoft.com/office/drawing/2014/main" id="{5B5E6EFB-9C98-4870-8724-15BF615AE12A}"/>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34570370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DB616-1033-4160-8302-887E33478A7C}"/>
              </a:ext>
            </a:extLst>
          </p:cNvPr>
          <p:cNvSpPr>
            <a:spLocks noGrp="1"/>
          </p:cNvSpPr>
          <p:nvPr>
            <p:ph type="title"/>
          </p:nvPr>
        </p:nvSpPr>
        <p:spPr/>
        <p:txBody>
          <a:bodyPr/>
          <a:lstStyle/>
          <a:p>
            <a:r>
              <a:rPr lang="en-US"/>
              <a:t>Convolution On RGB Images</a:t>
            </a:r>
          </a:p>
        </p:txBody>
      </p:sp>
      <p:sp>
        <p:nvSpPr>
          <p:cNvPr id="3" name="Content Placeholder 2">
            <a:extLst>
              <a:ext uri="{FF2B5EF4-FFF2-40B4-BE49-F238E27FC236}">
                <a16:creationId xmlns:a16="http://schemas.microsoft.com/office/drawing/2014/main" id="{9165BB0E-B6CC-4CDD-ACED-D20AF42181A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6C84BFA-44F2-4D93-8ABD-EBC9231322FA}"/>
              </a:ext>
            </a:extLst>
          </p:cNvPr>
          <p:cNvPicPr>
            <a:picLocks noChangeAspect="1"/>
          </p:cNvPicPr>
          <p:nvPr/>
        </p:nvPicPr>
        <p:blipFill>
          <a:blip r:embed="rId3"/>
          <a:stretch>
            <a:fillRect/>
          </a:stretch>
        </p:blipFill>
        <p:spPr>
          <a:xfrm>
            <a:off x="1828800" y="1340009"/>
            <a:ext cx="5257800" cy="3373898"/>
          </a:xfrm>
          <a:prstGeom prst="rect">
            <a:avLst/>
          </a:prstGeom>
        </p:spPr>
      </p:pic>
      <p:sp>
        <p:nvSpPr>
          <p:cNvPr id="5" name="Footer Placeholder 4">
            <a:extLst>
              <a:ext uri="{FF2B5EF4-FFF2-40B4-BE49-F238E27FC236}">
                <a16:creationId xmlns:a16="http://schemas.microsoft.com/office/drawing/2014/main" id="{ACE5E86A-3921-47FA-82C6-4C4691AC4100}"/>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42253387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DB616-1033-4160-8302-887E33478A7C}"/>
              </a:ext>
            </a:extLst>
          </p:cNvPr>
          <p:cNvSpPr>
            <a:spLocks noGrp="1"/>
          </p:cNvSpPr>
          <p:nvPr>
            <p:ph type="title"/>
          </p:nvPr>
        </p:nvSpPr>
        <p:spPr/>
        <p:txBody>
          <a:bodyPr/>
          <a:lstStyle/>
          <a:p>
            <a:r>
              <a:rPr lang="en-US"/>
              <a:t>Convolution On RGB Images</a:t>
            </a:r>
          </a:p>
        </p:txBody>
      </p:sp>
      <p:sp>
        <p:nvSpPr>
          <p:cNvPr id="3" name="Content Placeholder 2">
            <a:extLst>
              <a:ext uri="{FF2B5EF4-FFF2-40B4-BE49-F238E27FC236}">
                <a16:creationId xmlns:a16="http://schemas.microsoft.com/office/drawing/2014/main" id="{9165BB0E-B6CC-4CDD-ACED-D20AF42181A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CB1491B-6914-4CC0-90C9-908ED893CC0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05000" y="1581150"/>
            <a:ext cx="5115410" cy="2676800"/>
          </a:xfrm>
          <a:prstGeom prst="rect">
            <a:avLst/>
          </a:prstGeom>
        </p:spPr>
      </p:pic>
      <p:sp>
        <p:nvSpPr>
          <p:cNvPr id="4" name="Footer Placeholder 3">
            <a:extLst>
              <a:ext uri="{FF2B5EF4-FFF2-40B4-BE49-F238E27FC236}">
                <a16:creationId xmlns:a16="http://schemas.microsoft.com/office/drawing/2014/main" id="{B84807B6-E762-4810-A87F-98765855B0B9}"/>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158821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DB616-1033-4160-8302-887E33478A7C}"/>
              </a:ext>
            </a:extLst>
          </p:cNvPr>
          <p:cNvSpPr>
            <a:spLocks noGrp="1"/>
          </p:cNvSpPr>
          <p:nvPr>
            <p:ph type="title"/>
          </p:nvPr>
        </p:nvSpPr>
        <p:spPr/>
        <p:txBody>
          <a:bodyPr/>
          <a:lstStyle/>
          <a:p>
            <a:r>
              <a:rPr lang="en-US"/>
              <a:t>Convolution On RGB Images</a:t>
            </a:r>
          </a:p>
        </p:txBody>
      </p:sp>
      <p:sp>
        <p:nvSpPr>
          <p:cNvPr id="3" name="Content Placeholder 2">
            <a:extLst>
              <a:ext uri="{FF2B5EF4-FFF2-40B4-BE49-F238E27FC236}">
                <a16:creationId xmlns:a16="http://schemas.microsoft.com/office/drawing/2014/main" id="{9165BB0E-B6CC-4CDD-ACED-D20AF42181A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3C7E995-0478-4B50-950B-031257BA7129}"/>
              </a:ext>
            </a:extLst>
          </p:cNvPr>
          <p:cNvPicPr>
            <a:picLocks noChangeAspect="1"/>
          </p:cNvPicPr>
          <p:nvPr/>
        </p:nvPicPr>
        <p:blipFill>
          <a:blip r:embed="rId3"/>
          <a:stretch>
            <a:fillRect/>
          </a:stretch>
        </p:blipFill>
        <p:spPr>
          <a:xfrm>
            <a:off x="762000" y="1581150"/>
            <a:ext cx="7162800" cy="2575389"/>
          </a:xfrm>
          <a:prstGeom prst="rect">
            <a:avLst/>
          </a:prstGeom>
        </p:spPr>
      </p:pic>
      <p:sp>
        <p:nvSpPr>
          <p:cNvPr id="5" name="Footer Placeholder 4">
            <a:extLst>
              <a:ext uri="{FF2B5EF4-FFF2-40B4-BE49-F238E27FC236}">
                <a16:creationId xmlns:a16="http://schemas.microsoft.com/office/drawing/2014/main" id="{A09AC5E7-20C6-4037-B1BD-EB517AFF893C}"/>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11978572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1F3EE-CAE5-4394-8E55-3A64CB36417B}"/>
              </a:ext>
            </a:extLst>
          </p:cNvPr>
          <p:cNvSpPr>
            <a:spLocks noGrp="1"/>
          </p:cNvSpPr>
          <p:nvPr>
            <p:ph type="title"/>
          </p:nvPr>
        </p:nvSpPr>
        <p:spPr>
          <a:xfrm>
            <a:off x="628650" y="273844"/>
            <a:ext cx="7886700" cy="545306"/>
          </a:xfrm>
        </p:spPr>
        <p:txBody>
          <a:bodyPr>
            <a:normAutofit/>
          </a:bodyPr>
          <a:lstStyle/>
          <a:p>
            <a:r>
              <a:rPr lang="en-US" sz="2800"/>
              <a:t>Multiple filters</a:t>
            </a:r>
          </a:p>
        </p:txBody>
      </p:sp>
      <p:pic>
        <p:nvPicPr>
          <p:cNvPr id="4" name="Picture 3">
            <a:extLst>
              <a:ext uri="{FF2B5EF4-FFF2-40B4-BE49-F238E27FC236}">
                <a16:creationId xmlns:a16="http://schemas.microsoft.com/office/drawing/2014/main" id="{20BDD4D0-79A5-459F-AE07-E2265D5281B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8650" y="742950"/>
            <a:ext cx="8077200" cy="3564890"/>
          </a:xfrm>
          <a:prstGeom prst="rect">
            <a:avLst/>
          </a:prstGeom>
        </p:spPr>
      </p:pic>
      <p:sp>
        <p:nvSpPr>
          <p:cNvPr id="5" name="TextBox 4">
            <a:extLst>
              <a:ext uri="{FF2B5EF4-FFF2-40B4-BE49-F238E27FC236}">
                <a16:creationId xmlns:a16="http://schemas.microsoft.com/office/drawing/2014/main" id="{91C8693D-BC12-45E3-94D4-A560FE1FD11C}"/>
              </a:ext>
            </a:extLst>
          </p:cNvPr>
          <p:cNvSpPr txBox="1"/>
          <p:nvPr/>
        </p:nvSpPr>
        <p:spPr>
          <a:xfrm>
            <a:off x="628650" y="4544278"/>
            <a:ext cx="8370569" cy="338554"/>
          </a:xfrm>
          <a:prstGeom prst="rect">
            <a:avLst/>
          </a:prstGeom>
          <a:noFill/>
        </p:spPr>
        <p:txBody>
          <a:bodyPr wrap="square" rtlCol="0">
            <a:spAutoFit/>
          </a:bodyPr>
          <a:lstStyle/>
          <a:p>
            <a:r>
              <a:rPr lang="en-US" sz="1600" b="0" i="0">
                <a:solidFill>
                  <a:srgbClr val="000000"/>
                </a:solidFill>
                <a:effectLst/>
                <a:latin typeface="Open Sans"/>
              </a:rPr>
              <a:t>The number of output channels equal to the number of features we are  trying to detect.</a:t>
            </a:r>
            <a:endParaRPr lang="en-US" sz="1600"/>
          </a:p>
        </p:txBody>
      </p:sp>
      <p:sp>
        <p:nvSpPr>
          <p:cNvPr id="3" name="Footer Placeholder 2">
            <a:extLst>
              <a:ext uri="{FF2B5EF4-FFF2-40B4-BE49-F238E27FC236}">
                <a16:creationId xmlns:a16="http://schemas.microsoft.com/office/drawing/2014/main" id="{020AB885-40D8-478B-B2F9-350544F2B01C}"/>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7506870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69414-E033-4367-87A7-C8C65FD2E7AE}"/>
              </a:ext>
            </a:extLst>
          </p:cNvPr>
          <p:cNvSpPr>
            <a:spLocks noGrp="1"/>
          </p:cNvSpPr>
          <p:nvPr>
            <p:ph type="title"/>
          </p:nvPr>
        </p:nvSpPr>
        <p:spPr/>
        <p:txBody>
          <a:bodyPr/>
          <a:lstStyle/>
          <a:p>
            <a:r>
              <a:rPr lang="en-US"/>
              <a:t>One layer of a Convolutional Neural Network</a:t>
            </a:r>
          </a:p>
        </p:txBody>
      </p:sp>
      <p:pic>
        <p:nvPicPr>
          <p:cNvPr id="3074" name="Picture 2" descr="The result of convolution with two filters">
            <a:extLst>
              <a:ext uri="{FF2B5EF4-FFF2-40B4-BE49-F238E27FC236}">
                <a16:creationId xmlns:a16="http://schemas.microsoft.com/office/drawing/2014/main" id="{6E13032D-EAB7-483B-9CF2-0CE8E7AC2A7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3400" y="1504950"/>
            <a:ext cx="8077200" cy="3089249"/>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C30EB921-6F22-4DCD-B86B-5F49DC31576D}"/>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3370256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A </a:t>
            </a:r>
            <a:r>
              <a:rPr spc="-5" dirty="0"/>
              <a:t>bit of</a:t>
            </a:r>
            <a:r>
              <a:rPr spc="-100" dirty="0"/>
              <a:t> </a:t>
            </a:r>
            <a:r>
              <a:rPr spc="-5" dirty="0"/>
              <a:t>history:</a:t>
            </a:r>
          </a:p>
        </p:txBody>
      </p:sp>
      <p:sp>
        <p:nvSpPr>
          <p:cNvPr id="3" name="object 3"/>
          <p:cNvSpPr txBox="1"/>
          <p:nvPr/>
        </p:nvSpPr>
        <p:spPr>
          <a:xfrm>
            <a:off x="243025" y="1061660"/>
            <a:ext cx="3047365" cy="939800"/>
          </a:xfrm>
          <a:prstGeom prst="rect">
            <a:avLst/>
          </a:prstGeom>
        </p:spPr>
        <p:txBody>
          <a:bodyPr vert="horz" wrap="square" lIns="0" tIns="12700" rIns="0" bIns="0" rtlCol="0">
            <a:spAutoFit/>
          </a:bodyPr>
          <a:lstStyle/>
          <a:p>
            <a:pPr marL="12700">
              <a:lnSpc>
                <a:spcPct val="100000"/>
              </a:lnSpc>
              <a:spcBef>
                <a:spcPts val="100"/>
              </a:spcBef>
            </a:pPr>
            <a:r>
              <a:rPr sz="3000" b="1" spc="-5" dirty="0">
                <a:latin typeface="Arial"/>
                <a:cs typeface="Arial"/>
              </a:rPr>
              <a:t>Neocognitron</a:t>
            </a:r>
            <a:endParaRPr sz="3000">
              <a:latin typeface="Arial"/>
              <a:cs typeface="Arial"/>
            </a:endParaRPr>
          </a:p>
          <a:p>
            <a:pPr marL="12700">
              <a:lnSpc>
                <a:spcPct val="100000"/>
              </a:lnSpc>
            </a:pPr>
            <a:r>
              <a:rPr sz="3000" i="1" spc="-5" dirty="0">
                <a:latin typeface="Arial"/>
                <a:cs typeface="Arial"/>
              </a:rPr>
              <a:t>[Fukushima</a:t>
            </a:r>
            <a:r>
              <a:rPr sz="3000" i="1" spc="-95" dirty="0">
                <a:latin typeface="Arial"/>
                <a:cs typeface="Arial"/>
              </a:rPr>
              <a:t> </a:t>
            </a:r>
            <a:r>
              <a:rPr sz="3000" i="1" spc="-5" dirty="0">
                <a:latin typeface="Arial"/>
                <a:cs typeface="Arial"/>
              </a:rPr>
              <a:t>1980]</a:t>
            </a:r>
            <a:endParaRPr sz="3000">
              <a:latin typeface="Arial"/>
              <a:cs typeface="Arial"/>
            </a:endParaRPr>
          </a:p>
        </p:txBody>
      </p:sp>
      <p:sp>
        <p:nvSpPr>
          <p:cNvPr id="4" name="object 4"/>
          <p:cNvSpPr txBox="1"/>
          <p:nvPr/>
        </p:nvSpPr>
        <p:spPr>
          <a:xfrm>
            <a:off x="216325" y="2892988"/>
            <a:ext cx="2948940" cy="657860"/>
          </a:xfrm>
          <a:prstGeom prst="rect">
            <a:avLst/>
          </a:prstGeom>
        </p:spPr>
        <p:txBody>
          <a:bodyPr vert="horz" wrap="square" lIns="0" tIns="22860" rIns="0" bIns="0" rtlCol="0">
            <a:spAutoFit/>
          </a:bodyPr>
          <a:lstStyle/>
          <a:p>
            <a:pPr marL="12700" marR="5080">
              <a:lnSpc>
                <a:spcPts val="1650"/>
              </a:lnSpc>
              <a:spcBef>
                <a:spcPts val="180"/>
              </a:spcBef>
            </a:pPr>
            <a:r>
              <a:rPr sz="1400" dirty="0">
                <a:latin typeface="Arial"/>
                <a:cs typeface="Arial"/>
              </a:rPr>
              <a:t>“sandwich” </a:t>
            </a:r>
            <a:r>
              <a:rPr sz="1400" spc="-5" dirty="0">
                <a:latin typeface="Arial"/>
                <a:cs typeface="Arial"/>
              </a:rPr>
              <a:t>architecture </a:t>
            </a:r>
            <a:r>
              <a:rPr sz="1400" spc="-5" dirty="0">
                <a:solidFill>
                  <a:srgbClr val="0000FF"/>
                </a:solidFill>
                <a:latin typeface="Arial"/>
                <a:cs typeface="Arial"/>
              </a:rPr>
              <a:t>(</a:t>
            </a:r>
            <a:r>
              <a:rPr sz="1400" spc="-5" dirty="0">
                <a:solidFill>
                  <a:srgbClr val="FF0000"/>
                </a:solidFill>
                <a:latin typeface="Arial"/>
                <a:cs typeface="Arial"/>
              </a:rPr>
              <a:t>S</a:t>
            </a:r>
            <a:r>
              <a:rPr sz="1400" spc="-5" dirty="0">
                <a:solidFill>
                  <a:srgbClr val="0000FF"/>
                </a:solidFill>
                <a:latin typeface="Arial"/>
                <a:cs typeface="Arial"/>
              </a:rPr>
              <a:t>C</a:t>
            </a:r>
            <a:r>
              <a:rPr sz="1400" spc="-5" dirty="0">
                <a:solidFill>
                  <a:srgbClr val="FF0000"/>
                </a:solidFill>
                <a:latin typeface="Arial"/>
                <a:cs typeface="Arial"/>
              </a:rPr>
              <a:t>S</a:t>
            </a:r>
            <a:r>
              <a:rPr sz="1400" spc="-5" dirty="0">
                <a:solidFill>
                  <a:srgbClr val="0000FF"/>
                </a:solidFill>
                <a:latin typeface="Arial"/>
                <a:cs typeface="Arial"/>
              </a:rPr>
              <a:t>C</a:t>
            </a:r>
            <a:r>
              <a:rPr sz="1400" spc="-5" dirty="0">
                <a:solidFill>
                  <a:srgbClr val="FF0000"/>
                </a:solidFill>
                <a:latin typeface="Arial"/>
                <a:cs typeface="Arial"/>
              </a:rPr>
              <a:t>S</a:t>
            </a:r>
            <a:r>
              <a:rPr sz="1400" spc="-5" dirty="0">
                <a:solidFill>
                  <a:srgbClr val="0000FF"/>
                </a:solidFill>
                <a:latin typeface="Arial"/>
                <a:cs typeface="Arial"/>
              </a:rPr>
              <a:t>C…)  </a:t>
            </a:r>
            <a:r>
              <a:rPr sz="1400" dirty="0">
                <a:solidFill>
                  <a:srgbClr val="FF0000"/>
                </a:solidFill>
                <a:latin typeface="Arial"/>
                <a:cs typeface="Arial"/>
              </a:rPr>
              <a:t>simple cells: modifiable </a:t>
            </a:r>
            <a:r>
              <a:rPr sz="1400" spc="-5" dirty="0">
                <a:solidFill>
                  <a:srgbClr val="FF0000"/>
                </a:solidFill>
                <a:latin typeface="Arial"/>
                <a:cs typeface="Arial"/>
              </a:rPr>
              <a:t>parameters  </a:t>
            </a:r>
            <a:r>
              <a:rPr sz="1400" dirty="0">
                <a:solidFill>
                  <a:srgbClr val="0000FF"/>
                </a:solidFill>
                <a:latin typeface="Arial"/>
                <a:cs typeface="Arial"/>
              </a:rPr>
              <a:t>complex cells: </a:t>
            </a:r>
            <a:r>
              <a:rPr sz="1400" spc="-5" dirty="0">
                <a:solidFill>
                  <a:srgbClr val="0000FF"/>
                </a:solidFill>
                <a:latin typeface="Arial"/>
                <a:cs typeface="Arial"/>
              </a:rPr>
              <a:t>perform</a:t>
            </a:r>
            <a:r>
              <a:rPr sz="1400" spc="-40" dirty="0">
                <a:solidFill>
                  <a:srgbClr val="0000FF"/>
                </a:solidFill>
                <a:latin typeface="Arial"/>
                <a:cs typeface="Arial"/>
              </a:rPr>
              <a:t> </a:t>
            </a:r>
            <a:r>
              <a:rPr sz="1400" spc="-5" dirty="0">
                <a:solidFill>
                  <a:srgbClr val="0000FF"/>
                </a:solidFill>
                <a:latin typeface="Arial"/>
                <a:cs typeface="Arial"/>
              </a:rPr>
              <a:t>pooling</a:t>
            </a:r>
            <a:endParaRPr sz="1400">
              <a:latin typeface="Arial"/>
              <a:cs typeface="Arial"/>
            </a:endParaRPr>
          </a:p>
        </p:txBody>
      </p:sp>
      <p:grpSp>
        <p:nvGrpSpPr>
          <p:cNvPr id="5" name="object 5"/>
          <p:cNvGrpSpPr/>
          <p:nvPr/>
        </p:nvGrpSpPr>
        <p:grpSpPr>
          <a:xfrm>
            <a:off x="3717409" y="777620"/>
            <a:ext cx="4819650" cy="2957830"/>
            <a:chOff x="3717409" y="777620"/>
            <a:chExt cx="4819650" cy="2957830"/>
          </a:xfrm>
        </p:grpSpPr>
        <p:sp>
          <p:nvSpPr>
            <p:cNvPr id="6" name="object 6"/>
            <p:cNvSpPr/>
            <p:nvPr/>
          </p:nvSpPr>
          <p:spPr>
            <a:xfrm>
              <a:off x="7324781" y="1193389"/>
              <a:ext cx="300990" cy="2064385"/>
            </a:xfrm>
            <a:custGeom>
              <a:avLst/>
              <a:gdLst/>
              <a:ahLst/>
              <a:cxnLst/>
              <a:rect l="l" t="t" r="r" b="b"/>
              <a:pathLst>
                <a:path w="300990" h="2064385">
                  <a:moveTo>
                    <a:pt x="0" y="2064324"/>
                  </a:moveTo>
                  <a:lnTo>
                    <a:pt x="0" y="74124"/>
                  </a:lnTo>
                  <a:lnTo>
                    <a:pt x="300389" y="0"/>
                  </a:lnTo>
                  <a:lnTo>
                    <a:pt x="300389" y="1990200"/>
                  </a:lnTo>
                  <a:lnTo>
                    <a:pt x="0" y="2064324"/>
                  </a:lnTo>
                  <a:close/>
                </a:path>
              </a:pathLst>
            </a:custGeom>
            <a:solidFill>
              <a:srgbClr val="EEEEEE"/>
            </a:solidFill>
          </p:spPr>
          <p:txBody>
            <a:bodyPr wrap="square" lIns="0" tIns="0" rIns="0" bIns="0" rtlCol="0"/>
            <a:lstStyle/>
            <a:p>
              <a:endParaRPr/>
            </a:p>
          </p:txBody>
        </p:sp>
        <p:sp>
          <p:nvSpPr>
            <p:cNvPr id="7" name="object 7"/>
            <p:cNvSpPr/>
            <p:nvPr/>
          </p:nvSpPr>
          <p:spPr>
            <a:xfrm>
              <a:off x="7324781" y="1193389"/>
              <a:ext cx="300990" cy="2064385"/>
            </a:xfrm>
            <a:custGeom>
              <a:avLst/>
              <a:gdLst/>
              <a:ahLst/>
              <a:cxnLst/>
              <a:rect l="l" t="t" r="r" b="b"/>
              <a:pathLst>
                <a:path w="300990" h="2064385">
                  <a:moveTo>
                    <a:pt x="0" y="2064324"/>
                  </a:moveTo>
                  <a:lnTo>
                    <a:pt x="300389" y="1990200"/>
                  </a:lnTo>
                  <a:lnTo>
                    <a:pt x="300389" y="0"/>
                  </a:lnTo>
                  <a:lnTo>
                    <a:pt x="0" y="74124"/>
                  </a:lnTo>
                  <a:lnTo>
                    <a:pt x="0" y="2064324"/>
                  </a:lnTo>
                  <a:close/>
                </a:path>
              </a:pathLst>
            </a:custGeom>
            <a:ln w="28574">
              <a:solidFill>
                <a:srgbClr val="595959"/>
              </a:solidFill>
            </a:ln>
          </p:spPr>
          <p:txBody>
            <a:bodyPr wrap="square" lIns="0" tIns="0" rIns="0" bIns="0" rtlCol="0"/>
            <a:lstStyle/>
            <a:p>
              <a:endParaRPr/>
            </a:p>
          </p:txBody>
        </p:sp>
        <p:sp>
          <p:nvSpPr>
            <p:cNvPr id="8" name="object 8"/>
            <p:cNvSpPr/>
            <p:nvPr/>
          </p:nvSpPr>
          <p:spPr>
            <a:xfrm>
              <a:off x="7383280" y="2900829"/>
              <a:ext cx="194310" cy="262255"/>
            </a:xfrm>
            <a:custGeom>
              <a:avLst/>
              <a:gdLst/>
              <a:ahLst/>
              <a:cxnLst/>
              <a:rect l="l" t="t" r="r" b="b"/>
              <a:pathLst>
                <a:path w="194309" h="262255">
                  <a:moveTo>
                    <a:pt x="0" y="261752"/>
                  </a:moveTo>
                  <a:lnTo>
                    <a:pt x="0" y="47884"/>
                  </a:lnTo>
                  <a:lnTo>
                    <a:pt x="194055" y="0"/>
                  </a:lnTo>
                  <a:lnTo>
                    <a:pt x="194055" y="213867"/>
                  </a:lnTo>
                  <a:lnTo>
                    <a:pt x="0" y="261752"/>
                  </a:lnTo>
                  <a:close/>
                </a:path>
              </a:pathLst>
            </a:custGeom>
            <a:solidFill>
              <a:srgbClr val="EEEEEE"/>
            </a:solidFill>
          </p:spPr>
          <p:txBody>
            <a:bodyPr wrap="square" lIns="0" tIns="0" rIns="0" bIns="0" rtlCol="0"/>
            <a:lstStyle/>
            <a:p>
              <a:endParaRPr/>
            </a:p>
          </p:txBody>
        </p:sp>
        <p:sp>
          <p:nvSpPr>
            <p:cNvPr id="9" name="object 9"/>
            <p:cNvSpPr/>
            <p:nvPr/>
          </p:nvSpPr>
          <p:spPr>
            <a:xfrm>
              <a:off x="7383280" y="2900829"/>
              <a:ext cx="194310" cy="262255"/>
            </a:xfrm>
            <a:custGeom>
              <a:avLst/>
              <a:gdLst/>
              <a:ahLst/>
              <a:cxnLst/>
              <a:rect l="l" t="t" r="r" b="b"/>
              <a:pathLst>
                <a:path w="194309" h="262255">
                  <a:moveTo>
                    <a:pt x="0" y="261752"/>
                  </a:moveTo>
                  <a:lnTo>
                    <a:pt x="194055" y="213867"/>
                  </a:lnTo>
                  <a:lnTo>
                    <a:pt x="194055" y="0"/>
                  </a:lnTo>
                  <a:lnTo>
                    <a:pt x="0" y="47884"/>
                  </a:lnTo>
                  <a:lnTo>
                    <a:pt x="0" y="261752"/>
                  </a:lnTo>
                  <a:close/>
                </a:path>
              </a:pathLst>
            </a:custGeom>
            <a:ln w="28574">
              <a:solidFill>
                <a:srgbClr val="595959"/>
              </a:solidFill>
            </a:ln>
          </p:spPr>
          <p:txBody>
            <a:bodyPr wrap="square" lIns="0" tIns="0" rIns="0" bIns="0" rtlCol="0"/>
            <a:lstStyle/>
            <a:p>
              <a:endParaRPr/>
            </a:p>
          </p:txBody>
        </p:sp>
        <p:sp>
          <p:nvSpPr>
            <p:cNvPr id="10" name="object 10"/>
            <p:cNvSpPr/>
            <p:nvPr/>
          </p:nvSpPr>
          <p:spPr>
            <a:xfrm>
              <a:off x="7375892" y="1276791"/>
              <a:ext cx="194310" cy="262255"/>
            </a:xfrm>
            <a:custGeom>
              <a:avLst/>
              <a:gdLst/>
              <a:ahLst/>
              <a:cxnLst/>
              <a:rect l="l" t="t" r="r" b="b"/>
              <a:pathLst>
                <a:path w="194309" h="262255">
                  <a:moveTo>
                    <a:pt x="0" y="261752"/>
                  </a:moveTo>
                  <a:lnTo>
                    <a:pt x="0" y="47885"/>
                  </a:lnTo>
                  <a:lnTo>
                    <a:pt x="194055" y="0"/>
                  </a:lnTo>
                  <a:lnTo>
                    <a:pt x="194055" y="213867"/>
                  </a:lnTo>
                  <a:lnTo>
                    <a:pt x="0" y="261752"/>
                  </a:lnTo>
                  <a:close/>
                </a:path>
              </a:pathLst>
            </a:custGeom>
            <a:solidFill>
              <a:srgbClr val="EEEEEE"/>
            </a:solidFill>
          </p:spPr>
          <p:txBody>
            <a:bodyPr wrap="square" lIns="0" tIns="0" rIns="0" bIns="0" rtlCol="0"/>
            <a:lstStyle/>
            <a:p>
              <a:endParaRPr/>
            </a:p>
          </p:txBody>
        </p:sp>
        <p:sp>
          <p:nvSpPr>
            <p:cNvPr id="11" name="object 11"/>
            <p:cNvSpPr/>
            <p:nvPr/>
          </p:nvSpPr>
          <p:spPr>
            <a:xfrm>
              <a:off x="7375892" y="1276791"/>
              <a:ext cx="194310" cy="262255"/>
            </a:xfrm>
            <a:custGeom>
              <a:avLst/>
              <a:gdLst/>
              <a:ahLst/>
              <a:cxnLst/>
              <a:rect l="l" t="t" r="r" b="b"/>
              <a:pathLst>
                <a:path w="194309" h="262255">
                  <a:moveTo>
                    <a:pt x="0" y="261752"/>
                  </a:moveTo>
                  <a:lnTo>
                    <a:pt x="194055" y="213867"/>
                  </a:lnTo>
                  <a:lnTo>
                    <a:pt x="194055" y="0"/>
                  </a:lnTo>
                  <a:lnTo>
                    <a:pt x="0" y="47885"/>
                  </a:lnTo>
                  <a:lnTo>
                    <a:pt x="0" y="261752"/>
                  </a:lnTo>
                  <a:close/>
                </a:path>
              </a:pathLst>
            </a:custGeom>
            <a:ln w="28574">
              <a:solidFill>
                <a:srgbClr val="595959"/>
              </a:solidFill>
            </a:ln>
          </p:spPr>
          <p:txBody>
            <a:bodyPr wrap="square" lIns="0" tIns="0" rIns="0" bIns="0" rtlCol="0"/>
            <a:lstStyle/>
            <a:p>
              <a:endParaRPr/>
            </a:p>
          </p:txBody>
        </p:sp>
        <p:sp>
          <p:nvSpPr>
            <p:cNvPr id="12" name="object 12"/>
            <p:cNvSpPr/>
            <p:nvPr/>
          </p:nvSpPr>
          <p:spPr>
            <a:xfrm>
              <a:off x="7418956" y="2945524"/>
              <a:ext cx="124124" cy="172362"/>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3" name="object 13"/>
            <p:cNvSpPr/>
            <p:nvPr/>
          </p:nvSpPr>
          <p:spPr>
            <a:xfrm>
              <a:off x="7411298" y="1321486"/>
              <a:ext cx="124124" cy="172362"/>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4" name="object 14"/>
            <p:cNvSpPr/>
            <p:nvPr/>
          </p:nvSpPr>
          <p:spPr>
            <a:xfrm>
              <a:off x="5901709" y="1085829"/>
              <a:ext cx="467995" cy="2324100"/>
            </a:xfrm>
            <a:custGeom>
              <a:avLst/>
              <a:gdLst/>
              <a:ahLst/>
              <a:cxnLst/>
              <a:rect l="l" t="t" r="r" b="b"/>
              <a:pathLst>
                <a:path w="467995" h="2324100">
                  <a:moveTo>
                    <a:pt x="0" y="2323877"/>
                  </a:moveTo>
                  <a:lnTo>
                    <a:pt x="0" y="115348"/>
                  </a:lnTo>
                  <a:lnTo>
                    <a:pt x="467453" y="0"/>
                  </a:lnTo>
                  <a:lnTo>
                    <a:pt x="467453" y="2208528"/>
                  </a:lnTo>
                  <a:lnTo>
                    <a:pt x="0" y="2323877"/>
                  </a:lnTo>
                  <a:close/>
                </a:path>
              </a:pathLst>
            </a:custGeom>
            <a:solidFill>
              <a:srgbClr val="EEEEEE"/>
            </a:solidFill>
          </p:spPr>
          <p:txBody>
            <a:bodyPr wrap="square" lIns="0" tIns="0" rIns="0" bIns="0" rtlCol="0"/>
            <a:lstStyle/>
            <a:p>
              <a:endParaRPr/>
            </a:p>
          </p:txBody>
        </p:sp>
        <p:sp>
          <p:nvSpPr>
            <p:cNvPr id="15" name="object 15"/>
            <p:cNvSpPr/>
            <p:nvPr/>
          </p:nvSpPr>
          <p:spPr>
            <a:xfrm>
              <a:off x="5901709" y="1085829"/>
              <a:ext cx="467995" cy="2324100"/>
            </a:xfrm>
            <a:custGeom>
              <a:avLst/>
              <a:gdLst/>
              <a:ahLst/>
              <a:cxnLst/>
              <a:rect l="l" t="t" r="r" b="b"/>
              <a:pathLst>
                <a:path w="467995" h="2324100">
                  <a:moveTo>
                    <a:pt x="0" y="2323877"/>
                  </a:moveTo>
                  <a:lnTo>
                    <a:pt x="467453" y="2208528"/>
                  </a:lnTo>
                  <a:lnTo>
                    <a:pt x="467453" y="0"/>
                  </a:lnTo>
                  <a:lnTo>
                    <a:pt x="0" y="115348"/>
                  </a:lnTo>
                  <a:lnTo>
                    <a:pt x="0" y="2323877"/>
                  </a:lnTo>
                  <a:close/>
                </a:path>
              </a:pathLst>
            </a:custGeom>
            <a:ln w="28574">
              <a:solidFill>
                <a:srgbClr val="595959"/>
              </a:solidFill>
            </a:ln>
          </p:spPr>
          <p:txBody>
            <a:bodyPr wrap="square" lIns="0" tIns="0" rIns="0" bIns="0" rtlCol="0"/>
            <a:lstStyle/>
            <a:p>
              <a:endParaRPr/>
            </a:p>
          </p:txBody>
        </p:sp>
        <p:sp>
          <p:nvSpPr>
            <p:cNvPr id="16" name="object 16"/>
            <p:cNvSpPr/>
            <p:nvPr/>
          </p:nvSpPr>
          <p:spPr>
            <a:xfrm>
              <a:off x="5959705" y="1193334"/>
              <a:ext cx="344170" cy="492125"/>
            </a:xfrm>
            <a:custGeom>
              <a:avLst/>
              <a:gdLst/>
              <a:ahLst/>
              <a:cxnLst/>
              <a:rect l="l" t="t" r="r" b="b"/>
              <a:pathLst>
                <a:path w="344170" h="492125">
                  <a:moveTo>
                    <a:pt x="0" y="492050"/>
                  </a:moveTo>
                  <a:lnTo>
                    <a:pt x="0" y="84803"/>
                  </a:lnTo>
                  <a:lnTo>
                    <a:pt x="343668" y="0"/>
                  </a:lnTo>
                  <a:lnTo>
                    <a:pt x="343668" y="407246"/>
                  </a:lnTo>
                  <a:lnTo>
                    <a:pt x="0" y="492050"/>
                  </a:lnTo>
                  <a:close/>
                </a:path>
              </a:pathLst>
            </a:custGeom>
            <a:solidFill>
              <a:srgbClr val="EEEEEE"/>
            </a:solidFill>
          </p:spPr>
          <p:txBody>
            <a:bodyPr wrap="square" lIns="0" tIns="0" rIns="0" bIns="0" rtlCol="0"/>
            <a:lstStyle/>
            <a:p>
              <a:endParaRPr/>
            </a:p>
          </p:txBody>
        </p:sp>
        <p:sp>
          <p:nvSpPr>
            <p:cNvPr id="17" name="object 17"/>
            <p:cNvSpPr/>
            <p:nvPr/>
          </p:nvSpPr>
          <p:spPr>
            <a:xfrm>
              <a:off x="5959705" y="1193334"/>
              <a:ext cx="344170" cy="492125"/>
            </a:xfrm>
            <a:custGeom>
              <a:avLst/>
              <a:gdLst/>
              <a:ahLst/>
              <a:cxnLst/>
              <a:rect l="l" t="t" r="r" b="b"/>
              <a:pathLst>
                <a:path w="344170" h="492125">
                  <a:moveTo>
                    <a:pt x="0" y="492050"/>
                  </a:moveTo>
                  <a:lnTo>
                    <a:pt x="343668" y="407246"/>
                  </a:lnTo>
                  <a:lnTo>
                    <a:pt x="343668" y="0"/>
                  </a:lnTo>
                  <a:lnTo>
                    <a:pt x="0" y="84803"/>
                  </a:lnTo>
                  <a:lnTo>
                    <a:pt x="0" y="492050"/>
                  </a:lnTo>
                  <a:close/>
                </a:path>
              </a:pathLst>
            </a:custGeom>
            <a:ln w="28574">
              <a:solidFill>
                <a:srgbClr val="595959"/>
              </a:solidFill>
            </a:ln>
          </p:spPr>
          <p:txBody>
            <a:bodyPr wrap="square" lIns="0" tIns="0" rIns="0" bIns="0" rtlCol="0"/>
            <a:lstStyle/>
            <a:p>
              <a:endParaRPr/>
            </a:p>
          </p:txBody>
        </p:sp>
        <p:sp>
          <p:nvSpPr>
            <p:cNvPr id="18" name="object 18"/>
            <p:cNvSpPr/>
            <p:nvPr/>
          </p:nvSpPr>
          <p:spPr>
            <a:xfrm>
              <a:off x="5980956" y="2806118"/>
              <a:ext cx="344170" cy="492125"/>
            </a:xfrm>
            <a:custGeom>
              <a:avLst/>
              <a:gdLst/>
              <a:ahLst/>
              <a:cxnLst/>
              <a:rect l="l" t="t" r="r" b="b"/>
              <a:pathLst>
                <a:path w="344170" h="492125">
                  <a:moveTo>
                    <a:pt x="0" y="492050"/>
                  </a:moveTo>
                  <a:lnTo>
                    <a:pt x="0" y="84803"/>
                  </a:lnTo>
                  <a:lnTo>
                    <a:pt x="343668" y="0"/>
                  </a:lnTo>
                  <a:lnTo>
                    <a:pt x="343668" y="407246"/>
                  </a:lnTo>
                  <a:lnTo>
                    <a:pt x="0" y="492050"/>
                  </a:lnTo>
                  <a:close/>
                </a:path>
              </a:pathLst>
            </a:custGeom>
            <a:solidFill>
              <a:srgbClr val="EEEEEE"/>
            </a:solidFill>
          </p:spPr>
          <p:txBody>
            <a:bodyPr wrap="square" lIns="0" tIns="0" rIns="0" bIns="0" rtlCol="0"/>
            <a:lstStyle/>
            <a:p>
              <a:endParaRPr/>
            </a:p>
          </p:txBody>
        </p:sp>
        <p:sp>
          <p:nvSpPr>
            <p:cNvPr id="19" name="object 19"/>
            <p:cNvSpPr/>
            <p:nvPr/>
          </p:nvSpPr>
          <p:spPr>
            <a:xfrm>
              <a:off x="5980956" y="2806118"/>
              <a:ext cx="344170" cy="492125"/>
            </a:xfrm>
            <a:custGeom>
              <a:avLst/>
              <a:gdLst/>
              <a:ahLst/>
              <a:cxnLst/>
              <a:rect l="l" t="t" r="r" b="b"/>
              <a:pathLst>
                <a:path w="344170" h="492125">
                  <a:moveTo>
                    <a:pt x="0" y="492050"/>
                  </a:moveTo>
                  <a:lnTo>
                    <a:pt x="343668" y="407246"/>
                  </a:lnTo>
                  <a:lnTo>
                    <a:pt x="343668" y="0"/>
                  </a:lnTo>
                  <a:lnTo>
                    <a:pt x="0" y="84803"/>
                  </a:lnTo>
                  <a:lnTo>
                    <a:pt x="0" y="492050"/>
                  </a:lnTo>
                  <a:close/>
                </a:path>
              </a:pathLst>
            </a:custGeom>
            <a:ln w="28574">
              <a:solidFill>
                <a:srgbClr val="595959"/>
              </a:solidFill>
            </a:ln>
          </p:spPr>
          <p:txBody>
            <a:bodyPr wrap="square" lIns="0" tIns="0" rIns="0" bIns="0" rtlCol="0"/>
            <a:lstStyle/>
            <a:p>
              <a:endParaRPr/>
            </a:p>
          </p:txBody>
        </p:sp>
        <p:sp>
          <p:nvSpPr>
            <p:cNvPr id="20" name="object 20"/>
            <p:cNvSpPr/>
            <p:nvPr/>
          </p:nvSpPr>
          <p:spPr>
            <a:xfrm>
              <a:off x="6062001" y="1250365"/>
              <a:ext cx="154282" cy="193038"/>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1" name="object 21"/>
            <p:cNvSpPr/>
            <p:nvPr/>
          </p:nvSpPr>
          <p:spPr>
            <a:xfrm>
              <a:off x="6062001" y="2887344"/>
              <a:ext cx="154282" cy="193038"/>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2" name="object 22"/>
            <p:cNvSpPr/>
            <p:nvPr/>
          </p:nvSpPr>
          <p:spPr>
            <a:xfrm>
              <a:off x="3731697" y="1300730"/>
              <a:ext cx="657860" cy="1017905"/>
            </a:xfrm>
            <a:custGeom>
              <a:avLst/>
              <a:gdLst/>
              <a:ahLst/>
              <a:cxnLst/>
              <a:rect l="l" t="t" r="r" b="b"/>
              <a:pathLst>
                <a:path w="657860" h="1017905">
                  <a:moveTo>
                    <a:pt x="0" y="1017754"/>
                  </a:moveTo>
                  <a:lnTo>
                    <a:pt x="0" y="162315"/>
                  </a:lnTo>
                  <a:lnTo>
                    <a:pt x="657786" y="0"/>
                  </a:lnTo>
                  <a:lnTo>
                    <a:pt x="657786" y="855439"/>
                  </a:lnTo>
                  <a:lnTo>
                    <a:pt x="0" y="1017754"/>
                  </a:lnTo>
                  <a:close/>
                </a:path>
              </a:pathLst>
            </a:custGeom>
            <a:solidFill>
              <a:srgbClr val="EEEEEE"/>
            </a:solidFill>
          </p:spPr>
          <p:txBody>
            <a:bodyPr wrap="square" lIns="0" tIns="0" rIns="0" bIns="0" rtlCol="0"/>
            <a:lstStyle/>
            <a:p>
              <a:endParaRPr/>
            </a:p>
          </p:txBody>
        </p:sp>
        <p:sp>
          <p:nvSpPr>
            <p:cNvPr id="23" name="object 23"/>
            <p:cNvSpPr/>
            <p:nvPr/>
          </p:nvSpPr>
          <p:spPr>
            <a:xfrm>
              <a:off x="3731697" y="1300730"/>
              <a:ext cx="657860" cy="1017905"/>
            </a:xfrm>
            <a:custGeom>
              <a:avLst/>
              <a:gdLst/>
              <a:ahLst/>
              <a:cxnLst/>
              <a:rect l="l" t="t" r="r" b="b"/>
              <a:pathLst>
                <a:path w="657860" h="1017905">
                  <a:moveTo>
                    <a:pt x="0" y="1017754"/>
                  </a:moveTo>
                  <a:lnTo>
                    <a:pt x="657786" y="855439"/>
                  </a:lnTo>
                  <a:lnTo>
                    <a:pt x="657786" y="0"/>
                  </a:lnTo>
                  <a:lnTo>
                    <a:pt x="0" y="162315"/>
                  </a:lnTo>
                  <a:lnTo>
                    <a:pt x="0" y="1017754"/>
                  </a:lnTo>
                  <a:close/>
                </a:path>
              </a:pathLst>
            </a:custGeom>
            <a:ln w="28574">
              <a:solidFill>
                <a:srgbClr val="595959"/>
              </a:solidFill>
            </a:ln>
          </p:spPr>
          <p:txBody>
            <a:bodyPr wrap="square" lIns="0" tIns="0" rIns="0" bIns="0" rtlCol="0"/>
            <a:lstStyle/>
            <a:p>
              <a:endParaRPr/>
            </a:p>
          </p:txBody>
        </p:sp>
        <p:sp>
          <p:nvSpPr>
            <p:cNvPr id="24" name="object 24"/>
            <p:cNvSpPr/>
            <p:nvPr/>
          </p:nvSpPr>
          <p:spPr>
            <a:xfrm>
              <a:off x="4896551" y="791907"/>
              <a:ext cx="845185" cy="2929255"/>
            </a:xfrm>
            <a:custGeom>
              <a:avLst/>
              <a:gdLst/>
              <a:ahLst/>
              <a:cxnLst/>
              <a:rect l="l" t="t" r="r" b="b"/>
              <a:pathLst>
                <a:path w="845185" h="2929254">
                  <a:moveTo>
                    <a:pt x="0" y="2928767"/>
                  </a:moveTo>
                  <a:lnTo>
                    <a:pt x="0" y="208420"/>
                  </a:lnTo>
                  <a:lnTo>
                    <a:pt x="844627" y="0"/>
                  </a:lnTo>
                  <a:lnTo>
                    <a:pt x="844627" y="2720347"/>
                  </a:lnTo>
                  <a:lnTo>
                    <a:pt x="0" y="2928767"/>
                  </a:lnTo>
                  <a:close/>
                </a:path>
              </a:pathLst>
            </a:custGeom>
            <a:solidFill>
              <a:srgbClr val="EEEEEE"/>
            </a:solidFill>
          </p:spPr>
          <p:txBody>
            <a:bodyPr wrap="square" lIns="0" tIns="0" rIns="0" bIns="0" rtlCol="0"/>
            <a:lstStyle/>
            <a:p>
              <a:endParaRPr/>
            </a:p>
          </p:txBody>
        </p:sp>
        <p:sp>
          <p:nvSpPr>
            <p:cNvPr id="25" name="object 25"/>
            <p:cNvSpPr/>
            <p:nvPr/>
          </p:nvSpPr>
          <p:spPr>
            <a:xfrm>
              <a:off x="4896551" y="791907"/>
              <a:ext cx="845185" cy="2929255"/>
            </a:xfrm>
            <a:custGeom>
              <a:avLst/>
              <a:gdLst/>
              <a:ahLst/>
              <a:cxnLst/>
              <a:rect l="l" t="t" r="r" b="b"/>
              <a:pathLst>
                <a:path w="845185" h="2929254">
                  <a:moveTo>
                    <a:pt x="0" y="2928767"/>
                  </a:moveTo>
                  <a:lnTo>
                    <a:pt x="844627" y="2720347"/>
                  </a:lnTo>
                  <a:lnTo>
                    <a:pt x="844627" y="0"/>
                  </a:lnTo>
                  <a:lnTo>
                    <a:pt x="0" y="208420"/>
                  </a:lnTo>
                  <a:lnTo>
                    <a:pt x="0" y="2928767"/>
                  </a:lnTo>
                  <a:close/>
                </a:path>
              </a:pathLst>
            </a:custGeom>
            <a:ln w="28574">
              <a:solidFill>
                <a:srgbClr val="595959"/>
              </a:solidFill>
            </a:ln>
          </p:spPr>
          <p:txBody>
            <a:bodyPr wrap="square" lIns="0" tIns="0" rIns="0" bIns="0" rtlCol="0"/>
            <a:lstStyle/>
            <a:p>
              <a:endParaRPr/>
            </a:p>
          </p:txBody>
        </p:sp>
        <p:sp>
          <p:nvSpPr>
            <p:cNvPr id="26" name="object 26"/>
            <p:cNvSpPr/>
            <p:nvPr/>
          </p:nvSpPr>
          <p:spPr>
            <a:xfrm>
              <a:off x="4998233" y="2543265"/>
              <a:ext cx="657860" cy="1017905"/>
            </a:xfrm>
            <a:custGeom>
              <a:avLst/>
              <a:gdLst/>
              <a:ahLst/>
              <a:cxnLst/>
              <a:rect l="l" t="t" r="r" b="b"/>
              <a:pathLst>
                <a:path w="657860" h="1017904">
                  <a:moveTo>
                    <a:pt x="0" y="1017754"/>
                  </a:moveTo>
                  <a:lnTo>
                    <a:pt x="0" y="162315"/>
                  </a:lnTo>
                  <a:lnTo>
                    <a:pt x="657786" y="0"/>
                  </a:lnTo>
                  <a:lnTo>
                    <a:pt x="657786" y="855439"/>
                  </a:lnTo>
                  <a:lnTo>
                    <a:pt x="0" y="1017754"/>
                  </a:lnTo>
                  <a:close/>
                </a:path>
              </a:pathLst>
            </a:custGeom>
            <a:solidFill>
              <a:srgbClr val="EEEEEE"/>
            </a:solidFill>
          </p:spPr>
          <p:txBody>
            <a:bodyPr wrap="square" lIns="0" tIns="0" rIns="0" bIns="0" rtlCol="0"/>
            <a:lstStyle/>
            <a:p>
              <a:endParaRPr/>
            </a:p>
          </p:txBody>
        </p:sp>
        <p:sp>
          <p:nvSpPr>
            <p:cNvPr id="27" name="object 27"/>
            <p:cNvSpPr/>
            <p:nvPr/>
          </p:nvSpPr>
          <p:spPr>
            <a:xfrm>
              <a:off x="4998233" y="2543265"/>
              <a:ext cx="657860" cy="1017905"/>
            </a:xfrm>
            <a:custGeom>
              <a:avLst/>
              <a:gdLst/>
              <a:ahLst/>
              <a:cxnLst/>
              <a:rect l="l" t="t" r="r" b="b"/>
              <a:pathLst>
                <a:path w="657860" h="1017904">
                  <a:moveTo>
                    <a:pt x="0" y="1017754"/>
                  </a:moveTo>
                  <a:lnTo>
                    <a:pt x="657786" y="855439"/>
                  </a:lnTo>
                  <a:lnTo>
                    <a:pt x="657786" y="0"/>
                  </a:lnTo>
                  <a:lnTo>
                    <a:pt x="0" y="162315"/>
                  </a:lnTo>
                  <a:lnTo>
                    <a:pt x="0" y="1017754"/>
                  </a:lnTo>
                  <a:close/>
                </a:path>
              </a:pathLst>
            </a:custGeom>
            <a:ln w="28574">
              <a:solidFill>
                <a:srgbClr val="595959"/>
              </a:solidFill>
            </a:ln>
          </p:spPr>
          <p:txBody>
            <a:bodyPr wrap="square" lIns="0" tIns="0" rIns="0" bIns="0" rtlCol="0"/>
            <a:lstStyle/>
            <a:p>
              <a:endParaRPr/>
            </a:p>
          </p:txBody>
        </p:sp>
        <p:sp>
          <p:nvSpPr>
            <p:cNvPr id="28" name="object 28"/>
            <p:cNvSpPr/>
            <p:nvPr/>
          </p:nvSpPr>
          <p:spPr>
            <a:xfrm>
              <a:off x="4998233" y="964466"/>
              <a:ext cx="657860" cy="1017905"/>
            </a:xfrm>
            <a:custGeom>
              <a:avLst/>
              <a:gdLst/>
              <a:ahLst/>
              <a:cxnLst/>
              <a:rect l="l" t="t" r="r" b="b"/>
              <a:pathLst>
                <a:path w="657860" h="1017905">
                  <a:moveTo>
                    <a:pt x="0" y="1017754"/>
                  </a:moveTo>
                  <a:lnTo>
                    <a:pt x="0" y="162315"/>
                  </a:lnTo>
                  <a:lnTo>
                    <a:pt x="657786" y="0"/>
                  </a:lnTo>
                  <a:lnTo>
                    <a:pt x="657786" y="855439"/>
                  </a:lnTo>
                  <a:lnTo>
                    <a:pt x="0" y="1017754"/>
                  </a:lnTo>
                  <a:close/>
                </a:path>
              </a:pathLst>
            </a:custGeom>
            <a:solidFill>
              <a:srgbClr val="EEEEEE"/>
            </a:solidFill>
          </p:spPr>
          <p:txBody>
            <a:bodyPr wrap="square" lIns="0" tIns="0" rIns="0" bIns="0" rtlCol="0"/>
            <a:lstStyle/>
            <a:p>
              <a:endParaRPr/>
            </a:p>
          </p:txBody>
        </p:sp>
        <p:sp>
          <p:nvSpPr>
            <p:cNvPr id="29" name="object 29"/>
            <p:cNvSpPr/>
            <p:nvPr/>
          </p:nvSpPr>
          <p:spPr>
            <a:xfrm>
              <a:off x="4998233" y="964466"/>
              <a:ext cx="657860" cy="1017905"/>
            </a:xfrm>
            <a:custGeom>
              <a:avLst/>
              <a:gdLst/>
              <a:ahLst/>
              <a:cxnLst/>
              <a:rect l="l" t="t" r="r" b="b"/>
              <a:pathLst>
                <a:path w="657860" h="1017905">
                  <a:moveTo>
                    <a:pt x="0" y="1017754"/>
                  </a:moveTo>
                  <a:lnTo>
                    <a:pt x="657786" y="855439"/>
                  </a:lnTo>
                  <a:lnTo>
                    <a:pt x="657786" y="0"/>
                  </a:lnTo>
                  <a:lnTo>
                    <a:pt x="0" y="162315"/>
                  </a:lnTo>
                  <a:lnTo>
                    <a:pt x="0" y="1017754"/>
                  </a:lnTo>
                  <a:close/>
                </a:path>
              </a:pathLst>
            </a:custGeom>
            <a:ln w="28574">
              <a:solidFill>
                <a:srgbClr val="595959"/>
              </a:solidFill>
            </a:ln>
          </p:spPr>
          <p:txBody>
            <a:bodyPr wrap="square" lIns="0" tIns="0" rIns="0" bIns="0" rtlCol="0"/>
            <a:lstStyle/>
            <a:p>
              <a:endParaRPr/>
            </a:p>
          </p:txBody>
        </p:sp>
        <p:sp>
          <p:nvSpPr>
            <p:cNvPr id="30" name="object 30"/>
            <p:cNvSpPr/>
            <p:nvPr/>
          </p:nvSpPr>
          <p:spPr>
            <a:xfrm>
              <a:off x="5214135" y="1250365"/>
              <a:ext cx="154282" cy="193038"/>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1" name="object 31"/>
            <p:cNvSpPr/>
            <p:nvPr/>
          </p:nvSpPr>
          <p:spPr>
            <a:xfrm>
              <a:off x="5214135" y="2843462"/>
              <a:ext cx="154282" cy="193038"/>
            </a:xfrm>
            <a:prstGeom prst="rect">
              <a:avLst/>
            </a:prstGeom>
            <a:blipFill>
              <a:blip r:embed="rId6"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2" name="object 32"/>
            <p:cNvSpPr/>
            <p:nvPr/>
          </p:nvSpPr>
          <p:spPr>
            <a:xfrm>
              <a:off x="3975947" y="1365068"/>
              <a:ext cx="1316990" cy="1592580"/>
            </a:xfrm>
            <a:custGeom>
              <a:avLst/>
              <a:gdLst/>
              <a:ahLst/>
              <a:cxnLst/>
              <a:rect l="l" t="t" r="r" b="b"/>
              <a:pathLst>
                <a:path w="1316989" h="1592580">
                  <a:moveTo>
                    <a:pt x="0" y="528124"/>
                  </a:moveTo>
                  <a:lnTo>
                    <a:pt x="1316968" y="1592290"/>
                  </a:lnTo>
                </a:path>
                <a:path w="1316989" h="1592580">
                  <a:moveTo>
                    <a:pt x="108175" y="336530"/>
                  </a:moveTo>
                  <a:lnTo>
                    <a:pt x="1310898" y="1575125"/>
                  </a:lnTo>
                </a:path>
                <a:path w="1316989" h="1592580">
                  <a:moveTo>
                    <a:pt x="0" y="528124"/>
                  </a:moveTo>
                  <a:lnTo>
                    <a:pt x="1296958" y="219"/>
                  </a:lnTo>
                </a:path>
                <a:path w="1316989" h="1592580">
                  <a:moveTo>
                    <a:pt x="58402" y="288807"/>
                  </a:moveTo>
                  <a:lnTo>
                    <a:pt x="1296725" y="0"/>
                  </a:lnTo>
                </a:path>
              </a:pathLst>
            </a:custGeom>
            <a:ln w="19049">
              <a:solidFill>
                <a:srgbClr val="595959"/>
              </a:solidFill>
            </a:ln>
          </p:spPr>
          <p:txBody>
            <a:bodyPr wrap="square" lIns="0" tIns="0" rIns="0" bIns="0" rtlCol="0"/>
            <a:lstStyle/>
            <a:p>
              <a:endParaRPr/>
            </a:p>
          </p:txBody>
        </p:sp>
        <p:sp>
          <p:nvSpPr>
            <p:cNvPr id="33" name="object 33"/>
            <p:cNvSpPr/>
            <p:nvPr/>
          </p:nvSpPr>
          <p:spPr>
            <a:xfrm>
              <a:off x="3917779" y="1653875"/>
              <a:ext cx="174750" cy="239316"/>
            </a:xfrm>
            <a:prstGeom prst="rect">
              <a:avLst/>
            </a:prstGeom>
            <a:blipFill>
              <a:blip r:embed="rId7"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4" name="object 34"/>
            <p:cNvSpPr/>
            <p:nvPr/>
          </p:nvSpPr>
          <p:spPr>
            <a:xfrm>
              <a:off x="3917779" y="1259890"/>
              <a:ext cx="2220595" cy="1767205"/>
            </a:xfrm>
            <a:custGeom>
              <a:avLst/>
              <a:gdLst/>
              <a:ahLst/>
              <a:cxnLst/>
              <a:rect l="l" t="t" r="r" b="b"/>
              <a:pathLst>
                <a:path w="2220595" h="1767205">
                  <a:moveTo>
                    <a:pt x="4884" y="495716"/>
                  </a:moveTo>
                  <a:lnTo>
                    <a:pt x="22733" y="450548"/>
                  </a:lnTo>
                  <a:lnTo>
                    <a:pt x="49692" y="416355"/>
                  </a:lnTo>
                  <a:lnTo>
                    <a:pt x="82169" y="396410"/>
                  </a:lnTo>
                  <a:lnTo>
                    <a:pt x="116571" y="393984"/>
                  </a:lnTo>
                  <a:lnTo>
                    <a:pt x="157427" y="424034"/>
                  </a:lnTo>
                  <a:lnTo>
                    <a:pt x="172196" y="462171"/>
                  </a:lnTo>
                  <a:lnTo>
                    <a:pt x="174750" y="484414"/>
                  </a:lnTo>
                  <a:lnTo>
                    <a:pt x="173978" y="507769"/>
                  </a:lnTo>
                  <a:lnTo>
                    <a:pt x="169854" y="531569"/>
                  </a:lnTo>
                  <a:lnTo>
                    <a:pt x="152006" y="576737"/>
                  </a:lnTo>
                  <a:lnTo>
                    <a:pt x="125046" y="610930"/>
                  </a:lnTo>
                  <a:lnTo>
                    <a:pt x="92569" y="630875"/>
                  </a:lnTo>
                  <a:lnTo>
                    <a:pt x="58168" y="633301"/>
                  </a:lnTo>
                  <a:lnTo>
                    <a:pt x="28355" y="616920"/>
                  </a:lnTo>
                  <a:lnTo>
                    <a:pt x="8395" y="585578"/>
                  </a:lnTo>
                  <a:lnTo>
                    <a:pt x="0" y="543701"/>
                  </a:lnTo>
                  <a:lnTo>
                    <a:pt x="4884" y="495716"/>
                  </a:lnTo>
                  <a:close/>
                </a:path>
                <a:path w="2220595" h="1767205">
                  <a:moveTo>
                    <a:pt x="1360095" y="173988"/>
                  </a:moveTo>
                  <a:lnTo>
                    <a:pt x="2197743" y="99861"/>
                  </a:lnTo>
                </a:path>
                <a:path w="2220595" h="1767205">
                  <a:moveTo>
                    <a:pt x="1385690" y="0"/>
                  </a:moveTo>
                  <a:lnTo>
                    <a:pt x="2197743" y="63348"/>
                  </a:lnTo>
                </a:path>
                <a:path w="2220595" h="1767205">
                  <a:moveTo>
                    <a:pt x="1360095" y="1767085"/>
                  </a:moveTo>
                  <a:lnTo>
                    <a:pt x="2201233" y="1741789"/>
                  </a:lnTo>
                </a:path>
                <a:path w="2220595" h="1767205">
                  <a:moveTo>
                    <a:pt x="1385690" y="1593096"/>
                  </a:moveTo>
                  <a:lnTo>
                    <a:pt x="2220546" y="1697577"/>
                  </a:lnTo>
                </a:path>
              </a:pathLst>
            </a:custGeom>
            <a:ln w="19049">
              <a:solidFill>
                <a:srgbClr val="595959"/>
              </a:solidFill>
            </a:ln>
          </p:spPr>
          <p:txBody>
            <a:bodyPr wrap="square" lIns="0" tIns="0" rIns="0" bIns="0" rtlCol="0"/>
            <a:lstStyle/>
            <a:p>
              <a:endParaRPr/>
            </a:p>
          </p:txBody>
        </p:sp>
        <p:sp>
          <p:nvSpPr>
            <p:cNvPr id="35" name="object 35"/>
            <p:cNvSpPr/>
            <p:nvPr/>
          </p:nvSpPr>
          <p:spPr>
            <a:xfrm>
              <a:off x="6938371" y="2914271"/>
              <a:ext cx="154282" cy="193038"/>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6" name="object 36"/>
            <p:cNvSpPr/>
            <p:nvPr/>
          </p:nvSpPr>
          <p:spPr>
            <a:xfrm>
              <a:off x="6909868" y="1324162"/>
              <a:ext cx="154282" cy="193038"/>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7" name="object 37"/>
            <p:cNvSpPr/>
            <p:nvPr/>
          </p:nvSpPr>
          <p:spPr>
            <a:xfrm>
              <a:off x="6775888" y="1102876"/>
              <a:ext cx="424815" cy="2320290"/>
            </a:xfrm>
            <a:custGeom>
              <a:avLst/>
              <a:gdLst/>
              <a:ahLst/>
              <a:cxnLst/>
              <a:rect l="l" t="t" r="r" b="b"/>
              <a:pathLst>
                <a:path w="424815" h="2320290">
                  <a:moveTo>
                    <a:pt x="0" y="2320137"/>
                  </a:moveTo>
                  <a:lnTo>
                    <a:pt x="0" y="104784"/>
                  </a:lnTo>
                  <a:lnTo>
                    <a:pt x="424640" y="0"/>
                  </a:lnTo>
                  <a:lnTo>
                    <a:pt x="424640" y="2215353"/>
                  </a:lnTo>
                  <a:lnTo>
                    <a:pt x="0" y="2320137"/>
                  </a:lnTo>
                  <a:close/>
                </a:path>
              </a:pathLst>
            </a:custGeom>
            <a:solidFill>
              <a:srgbClr val="EEEEEE"/>
            </a:solidFill>
          </p:spPr>
          <p:txBody>
            <a:bodyPr wrap="square" lIns="0" tIns="0" rIns="0" bIns="0" rtlCol="0"/>
            <a:lstStyle/>
            <a:p>
              <a:endParaRPr/>
            </a:p>
          </p:txBody>
        </p:sp>
        <p:sp>
          <p:nvSpPr>
            <p:cNvPr id="38" name="object 38"/>
            <p:cNvSpPr/>
            <p:nvPr/>
          </p:nvSpPr>
          <p:spPr>
            <a:xfrm>
              <a:off x="6775888" y="1102876"/>
              <a:ext cx="424815" cy="2320290"/>
            </a:xfrm>
            <a:custGeom>
              <a:avLst/>
              <a:gdLst/>
              <a:ahLst/>
              <a:cxnLst/>
              <a:rect l="l" t="t" r="r" b="b"/>
              <a:pathLst>
                <a:path w="424815" h="2320290">
                  <a:moveTo>
                    <a:pt x="0" y="2320137"/>
                  </a:moveTo>
                  <a:lnTo>
                    <a:pt x="424640" y="2215353"/>
                  </a:lnTo>
                  <a:lnTo>
                    <a:pt x="424640" y="0"/>
                  </a:lnTo>
                  <a:lnTo>
                    <a:pt x="0" y="104784"/>
                  </a:lnTo>
                  <a:lnTo>
                    <a:pt x="0" y="2320137"/>
                  </a:lnTo>
                  <a:close/>
                </a:path>
              </a:pathLst>
            </a:custGeom>
            <a:ln w="28574">
              <a:solidFill>
                <a:srgbClr val="595959"/>
              </a:solidFill>
            </a:ln>
          </p:spPr>
          <p:txBody>
            <a:bodyPr wrap="square" lIns="0" tIns="0" rIns="0" bIns="0" rtlCol="0"/>
            <a:lstStyle/>
            <a:p>
              <a:endParaRPr/>
            </a:p>
          </p:txBody>
        </p:sp>
        <p:sp>
          <p:nvSpPr>
            <p:cNvPr id="39" name="object 39"/>
            <p:cNvSpPr/>
            <p:nvPr/>
          </p:nvSpPr>
          <p:spPr>
            <a:xfrm>
              <a:off x="6828455" y="1193389"/>
              <a:ext cx="312420" cy="474980"/>
            </a:xfrm>
            <a:custGeom>
              <a:avLst/>
              <a:gdLst/>
              <a:ahLst/>
              <a:cxnLst/>
              <a:rect l="l" t="t" r="r" b="b"/>
              <a:pathLst>
                <a:path w="312420" h="474980">
                  <a:moveTo>
                    <a:pt x="0" y="474893"/>
                  </a:moveTo>
                  <a:lnTo>
                    <a:pt x="0" y="77052"/>
                  </a:lnTo>
                  <a:lnTo>
                    <a:pt x="312256" y="0"/>
                  </a:lnTo>
                  <a:lnTo>
                    <a:pt x="312256" y="397841"/>
                  </a:lnTo>
                  <a:lnTo>
                    <a:pt x="0" y="474893"/>
                  </a:lnTo>
                  <a:close/>
                </a:path>
              </a:pathLst>
            </a:custGeom>
            <a:solidFill>
              <a:srgbClr val="EEEEEE"/>
            </a:solidFill>
          </p:spPr>
          <p:txBody>
            <a:bodyPr wrap="square" lIns="0" tIns="0" rIns="0" bIns="0" rtlCol="0"/>
            <a:lstStyle/>
            <a:p>
              <a:endParaRPr/>
            </a:p>
          </p:txBody>
        </p:sp>
        <p:sp>
          <p:nvSpPr>
            <p:cNvPr id="40" name="object 40"/>
            <p:cNvSpPr/>
            <p:nvPr/>
          </p:nvSpPr>
          <p:spPr>
            <a:xfrm>
              <a:off x="6828455" y="1193389"/>
              <a:ext cx="312420" cy="474980"/>
            </a:xfrm>
            <a:custGeom>
              <a:avLst/>
              <a:gdLst/>
              <a:ahLst/>
              <a:cxnLst/>
              <a:rect l="l" t="t" r="r" b="b"/>
              <a:pathLst>
                <a:path w="312420" h="474980">
                  <a:moveTo>
                    <a:pt x="0" y="474893"/>
                  </a:moveTo>
                  <a:lnTo>
                    <a:pt x="312256" y="397841"/>
                  </a:lnTo>
                  <a:lnTo>
                    <a:pt x="312256" y="0"/>
                  </a:lnTo>
                  <a:lnTo>
                    <a:pt x="0" y="77052"/>
                  </a:lnTo>
                  <a:lnTo>
                    <a:pt x="0" y="474893"/>
                  </a:lnTo>
                  <a:close/>
                </a:path>
              </a:pathLst>
            </a:custGeom>
            <a:ln w="28574">
              <a:solidFill>
                <a:srgbClr val="595959"/>
              </a:solidFill>
            </a:ln>
          </p:spPr>
          <p:txBody>
            <a:bodyPr wrap="square" lIns="0" tIns="0" rIns="0" bIns="0" rtlCol="0"/>
            <a:lstStyle/>
            <a:p>
              <a:endParaRPr/>
            </a:p>
          </p:txBody>
        </p:sp>
        <p:sp>
          <p:nvSpPr>
            <p:cNvPr id="41" name="object 41"/>
            <p:cNvSpPr/>
            <p:nvPr/>
          </p:nvSpPr>
          <p:spPr>
            <a:xfrm>
              <a:off x="6828455" y="2852987"/>
              <a:ext cx="312420" cy="474980"/>
            </a:xfrm>
            <a:custGeom>
              <a:avLst/>
              <a:gdLst/>
              <a:ahLst/>
              <a:cxnLst/>
              <a:rect l="l" t="t" r="r" b="b"/>
              <a:pathLst>
                <a:path w="312420" h="474979">
                  <a:moveTo>
                    <a:pt x="0" y="474893"/>
                  </a:moveTo>
                  <a:lnTo>
                    <a:pt x="0" y="77052"/>
                  </a:lnTo>
                  <a:lnTo>
                    <a:pt x="312256" y="0"/>
                  </a:lnTo>
                  <a:lnTo>
                    <a:pt x="312256" y="397841"/>
                  </a:lnTo>
                  <a:lnTo>
                    <a:pt x="0" y="474893"/>
                  </a:lnTo>
                  <a:close/>
                </a:path>
              </a:pathLst>
            </a:custGeom>
            <a:solidFill>
              <a:srgbClr val="EEEEEE"/>
            </a:solidFill>
          </p:spPr>
          <p:txBody>
            <a:bodyPr wrap="square" lIns="0" tIns="0" rIns="0" bIns="0" rtlCol="0"/>
            <a:lstStyle/>
            <a:p>
              <a:endParaRPr/>
            </a:p>
          </p:txBody>
        </p:sp>
        <p:sp>
          <p:nvSpPr>
            <p:cNvPr id="42" name="object 42"/>
            <p:cNvSpPr/>
            <p:nvPr/>
          </p:nvSpPr>
          <p:spPr>
            <a:xfrm>
              <a:off x="6828455" y="2852987"/>
              <a:ext cx="312420" cy="474980"/>
            </a:xfrm>
            <a:custGeom>
              <a:avLst/>
              <a:gdLst/>
              <a:ahLst/>
              <a:cxnLst/>
              <a:rect l="l" t="t" r="r" b="b"/>
              <a:pathLst>
                <a:path w="312420" h="474979">
                  <a:moveTo>
                    <a:pt x="0" y="474893"/>
                  </a:moveTo>
                  <a:lnTo>
                    <a:pt x="312256" y="397841"/>
                  </a:lnTo>
                  <a:lnTo>
                    <a:pt x="312256" y="0"/>
                  </a:lnTo>
                  <a:lnTo>
                    <a:pt x="0" y="77052"/>
                  </a:lnTo>
                  <a:lnTo>
                    <a:pt x="0" y="474893"/>
                  </a:lnTo>
                  <a:close/>
                </a:path>
              </a:pathLst>
            </a:custGeom>
            <a:ln w="28574">
              <a:solidFill>
                <a:srgbClr val="595959"/>
              </a:solidFill>
            </a:ln>
          </p:spPr>
          <p:txBody>
            <a:bodyPr wrap="square" lIns="0" tIns="0" rIns="0" bIns="0" rtlCol="0"/>
            <a:lstStyle/>
            <a:p>
              <a:endParaRPr/>
            </a:p>
          </p:txBody>
        </p:sp>
        <p:sp>
          <p:nvSpPr>
            <p:cNvPr id="43" name="object 43"/>
            <p:cNvSpPr/>
            <p:nvPr/>
          </p:nvSpPr>
          <p:spPr>
            <a:xfrm>
              <a:off x="6903663" y="1283011"/>
              <a:ext cx="154282" cy="193038"/>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4" name="object 44"/>
            <p:cNvSpPr/>
            <p:nvPr/>
          </p:nvSpPr>
          <p:spPr>
            <a:xfrm>
              <a:off x="6938265" y="2904501"/>
              <a:ext cx="154282" cy="193038"/>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5" name="object 45"/>
            <p:cNvSpPr/>
            <p:nvPr/>
          </p:nvSpPr>
          <p:spPr>
            <a:xfrm>
              <a:off x="6100203" y="1259890"/>
              <a:ext cx="1363980" cy="1828164"/>
            </a:xfrm>
            <a:custGeom>
              <a:avLst/>
              <a:gdLst/>
              <a:ahLst/>
              <a:cxnLst/>
              <a:rect l="l" t="t" r="r" b="b"/>
              <a:pathLst>
                <a:path w="1363979" h="1828164">
                  <a:moveTo>
                    <a:pt x="25537" y="1810967"/>
                  </a:moveTo>
                  <a:lnTo>
                    <a:pt x="893666" y="1758176"/>
                  </a:lnTo>
                </a:path>
                <a:path w="1363979" h="1828164">
                  <a:moveTo>
                    <a:pt x="51132" y="1636978"/>
                  </a:moveTo>
                  <a:lnTo>
                    <a:pt x="893434" y="1721663"/>
                  </a:lnTo>
                </a:path>
                <a:path w="1363979" h="1828164">
                  <a:moveTo>
                    <a:pt x="25537" y="173988"/>
                  </a:moveTo>
                  <a:lnTo>
                    <a:pt x="858997" y="137914"/>
                  </a:lnTo>
                </a:path>
                <a:path w="1363979" h="1828164">
                  <a:moveTo>
                    <a:pt x="51132" y="0"/>
                  </a:moveTo>
                  <a:lnTo>
                    <a:pt x="858997" y="101401"/>
                  </a:lnTo>
                </a:path>
                <a:path w="1363979" h="1828164">
                  <a:moveTo>
                    <a:pt x="76670" y="1791630"/>
                  </a:moveTo>
                  <a:lnTo>
                    <a:pt x="867084" y="206819"/>
                  </a:lnTo>
                </a:path>
                <a:path w="1363979" h="1828164">
                  <a:moveTo>
                    <a:pt x="0" y="1656315"/>
                  </a:moveTo>
                  <a:lnTo>
                    <a:pt x="867197" y="206778"/>
                  </a:lnTo>
                </a:path>
                <a:path w="1363979" h="1828164">
                  <a:moveTo>
                    <a:pt x="25537" y="173988"/>
                  </a:moveTo>
                  <a:lnTo>
                    <a:pt x="876448" y="1673455"/>
                  </a:lnTo>
                </a:path>
                <a:path w="1363979" h="1828164">
                  <a:moveTo>
                    <a:pt x="94768" y="31623"/>
                  </a:moveTo>
                  <a:lnTo>
                    <a:pt x="876340" y="1673624"/>
                  </a:lnTo>
                </a:path>
                <a:path w="1363979" h="1828164">
                  <a:moveTo>
                    <a:pt x="901801" y="1828124"/>
                  </a:moveTo>
                  <a:lnTo>
                    <a:pt x="1363903" y="1782152"/>
                  </a:lnTo>
                </a:path>
                <a:path w="1363979" h="1828164">
                  <a:moveTo>
                    <a:pt x="927395" y="1654135"/>
                  </a:moveTo>
                  <a:lnTo>
                    <a:pt x="1363903" y="1745639"/>
                  </a:lnTo>
                </a:path>
              </a:pathLst>
            </a:custGeom>
            <a:ln w="19049">
              <a:solidFill>
                <a:srgbClr val="595959"/>
              </a:solidFill>
            </a:ln>
          </p:spPr>
          <p:txBody>
            <a:bodyPr wrap="square" lIns="0" tIns="0" rIns="0" bIns="0" rtlCol="0"/>
            <a:lstStyle/>
            <a:p>
              <a:endParaRPr/>
            </a:p>
          </p:txBody>
        </p:sp>
        <p:sp>
          <p:nvSpPr>
            <p:cNvPr id="46" name="object 46"/>
            <p:cNvSpPr/>
            <p:nvPr/>
          </p:nvSpPr>
          <p:spPr>
            <a:xfrm>
              <a:off x="6967402" y="1432871"/>
              <a:ext cx="481965" cy="33655"/>
            </a:xfrm>
            <a:custGeom>
              <a:avLst/>
              <a:gdLst/>
              <a:ahLst/>
              <a:cxnLst/>
              <a:rect l="l" t="t" r="r" b="b"/>
              <a:pathLst>
                <a:path w="481965" h="33655">
                  <a:moveTo>
                    <a:pt x="-9524" y="16826"/>
                  </a:moveTo>
                  <a:lnTo>
                    <a:pt x="491405" y="16826"/>
                  </a:lnTo>
                </a:path>
              </a:pathLst>
            </a:custGeom>
            <a:ln w="52703">
              <a:solidFill>
                <a:srgbClr val="595959"/>
              </a:solidFill>
            </a:ln>
          </p:spPr>
          <p:txBody>
            <a:bodyPr wrap="square" lIns="0" tIns="0" rIns="0" bIns="0" rtlCol="0"/>
            <a:lstStyle/>
            <a:p>
              <a:endParaRPr/>
            </a:p>
          </p:txBody>
        </p:sp>
        <p:sp>
          <p:nvSpPr>
            <p:cNvPr id="47" name="object 47"/>
            <p:cNvSpPr/>
            <p:nvPr/>
          </p:nvSpPr>
          <p:spPr>
            <a:xfrm>
              <a:off x="6992998" y="1292536"/>
              <a:ext cx="456565" cy="104139"/>
            </a:xfrm>
            <a:custGeom>
              <a:avLst/>
              <a:gdLst/>
              <a:ahLst/>
              <a:cxnLst/>
              <a:rect l="l" t="t" r="r" b="b"/>
              <a:pathLst>
                <a:path w="456565" h="104140">
                  <a:moveTo>
                    <a:pt x="0" y="0"/>
                  </a:moveTo>
                  <a:lnTo>
                    <a:pt x="456284" y="103821"/>
                  </a:lnTo>
                </a:path>
              </a:pathLst>
            </a:custGeom>
            <a:ln w="19049">
              <a:solidFill>
                <a:srgbClr val="595959"/>
              </a:solidFill>
            </a:ln>
          </p:spPr>
          <p:txBody>
            <a:bodyPr wrap="square" lIns="0" tIns="0" rIns="0" bIns="0" rtlCol="0"/>
            <a:lstStyle/>
            <a:p>
              <a:endParaRPr/>
            </a:p>
          </p:txBody>
        </p:sp>
        <p:sp>
          <p:nvSpPr>
            <p:cNvPr id="48" name="object 48"/>
            <p:cNvSpPr/>
            <p:nvPr/>
          </p:nvSpPr>
          <p:spPr>
            <a:xfrm>
              <a:off x="7958058" y="1232982"/>
              <a:ext cx="301625" cy="2047239"/>
            </a:xfrm>
            <a:custGeom>
              <a:avLst/>
              <a:gdLst/>
              <a:ahLst/>
              <a:cxnLst/>
              <a:rect l="l" t="t" r="r" b="b"/>
              <a:pathLst>
                <a:path w="301625" h="2047239">
                  <a:moveTo>
                    <a:pt x="0" y="2046947"/>
                  </a:moveTo>
                  <a:lnTo>
                    <a:pt x="0" y="74296"/>
                  </a:lnTo>
                  <a:lnTo>
                    <a:pt x="301087" y="0"/>
                  </a:lnTo>
                  <a:lnTo>
                    <a:pt x="301087" y="1972651"/>
                  </a:lnTo>
                  <a:lnTo>
                    <a:pt x="0" y="2046947"/>
                  </a:lnTo>
                  <a:close/>
                </a:path>
              </a:pathLst>
            </a:custGeom>
            <a:solidFill>
              <a:srgbClr val="EEEEEE"/>
            </a:solidFill>
          </p:spPr>
          <p:txBody>
            <a:bodyPr wrap="square" lIns="0" tIns="0" rIns="0" bIns="0" rtlCol="0"/>
            <a:lstStyle/>
            <a:p>
              <a:endParaRPr/>
            </a:p>
          </p:txBody>
        </p:sp>
        <p:sp>
          <p:nvSpPr>
            <p:cNvPr id="49" name="object 49"/>
            <p:cNvSpPr/>
            <p:nvPr/>
          </p:nvSpPr>
          <p:spPr>
            <a:xfrm>
              <a:off x="7958058" y="1232982"/>
              <a:ext cx="301625" cy="2047239"/>
            </a:xfrm>
            <a:custGeom>
              <a:avLst/>
              <a:gdLst/>
              <a:ahLst/>
              <a:cxnLst/>
              <a:rect l="l" t="t" r="r" b="b"/>
              <a:pathLst>
                <a:path w="301625" h="2047239">
                  <a:moveTo>
                    <a:pt x="0" y="2046947"/>
                  </a:moveTo>
                  <a:lnTo>
                    <a:pt x="301087" y="1972651"/>
                  </a:lnTo>
                  <a:lnTo>
                    <a:pt x="301087" y="0"/>
                  </a:lnTo>
                  <a:lnTo>
                    <a:pt x="0" y="74296"/>
                  </a:lnTo>
                  <a:lnTo>
                    <a:pt x="0" y="2046947"/>
                  </a:lnTo>
                  <a:close/>
                </a:path>
              </a:pathLst>
            </a:custGeom>
            <a:ln w="28574">
              <a:solidFill>
                <a:srgbClr val="595959"/>
              </a:solidFill>
            </a:ln>
          </p:spPr>
          <p:txBody>
            <a:bodyPr wrap="square" lIns="0" tIns="0" rIns="0" bIns="0" rtlCol="0"/>
            <a:lstStyle/>
            <a:p>
              <a:endParaRPr/>
            </a:p>
          </p:txBody>
        </p:sp>
        <p:sp>
          <p:nvSpPr>
            <p:cNvPr id="50" name="object 50"/>
            <p:cNvSpPr/>
            <p:nvPr/>
          </p:nvSpPr>
          <p:spPr>
            <a:xfrm>
              <a:off x="8012815" y="2900829"/>
              <a:ext cx="194310" cy="262255"/>
            </a:xfrm>
            <a:custGeom>
              <a:avLst/>
              <a:gdLst/>
              <a:ahLst/>
              <a:cxnLst/>
              <a:rect l="l" t="t" r="r" b="b"/>
              <a:pathLst>
                <a:path w="194309" h="262255">
                  <a:moveTo>
                    <a:pt x="0" y="261752"/>
                  </a:moveTo>
                  <a:lnTo>
                    <a:pt x="0" y="47884"/>
                  </a:lnTo>
                  <a:lnTo>
                    <a:pt x="194055" y="0"/>
                  </a:lnTo>
                  <a:lnTo>
                    <a:pt x="194055" y="213867"/>
                  </a:lnTo>
                  <a:lnTo>
                    <a:pt x="0" y="261752"/>
                  </a:lnTo>
                  <a:close/>
                </a:path>
              </a:pathLst>
            </a:custGeom>
            <a:solidFill>
              <a:srgbClr val="EEEEEE"/>
            </a:solidFill>
          </p:spPr>
          <p:txBody>
            <a:bodyPr wrap="square" lIns="0" tIns="0" rIns="0" bIns="0" rtlCol="0"/>
            <a:lstStyle/>
            <a:p>
              <a:endParaRPr/>
            </a:p>
          </p:txBody>
        </p:sp>
        <p:sp>
          <p:nvSpPr>
            <p:cNvPr id="51" name="object 51"/>
            <p:cNvSpPr/>
            <p:nvPr/>
          </p:nvSpPr>
          <p:spPr>
            <a:xfrm>
              <a:off x="8012815" y="2900829"/>
              <a:ext cx="194310" cy="262255"/>
            </a:xfrm>
            <a:custGeom>
              <a:avLst/>
              <a:gdLst/>
              <a:ahLst/>
              <a:cxnLst/>
              <a:rect l="l" t="t" r="r" b="b"/>
              <a:pathLst>
                <a:path w="194309" h="262255">
                  <a:moveTo>
                    <a:pt x="0" y="261752"/>
                  </a:moveTo>
                  <a:lnTo>
                    <a:pt x="194055" y="213867"/>
                  </a:lnTo>
                  <a:lnTo>
                    <a:pt x="194055" y="0"/>
                  </a:lnTo>
                  <a:lnTo>
                    <a:pt x="0" y="47884"/>
                  </a:lnTo>
                  <a:lnTo>
                    <a:pt x="0" y="261752"/>
                  </a:lnTo>
                  <a:close/>
                </a:path>
              </a:pathLst>
            </a:custGeom>
            <a:ln w="28574">
              <a:solidFill>
                <a:srgbClr val="595959"/>
              </a:solidFill>
            </a:ln>
          </p:spPr>
          <p:txBody>
            <a:bodyPr wrap="square" lIns="0" tIns="0" rIns="0" bIns="0" rtlCol="0"/>
            <a:lstStyle/>
            <a:p>
              <a:endParaRPr/>
            </a:p>
          </p:txBody>
        </p:sp>
        <p:sp>
          <p:nvSpPr>
            <p:cNvPr id="52" name="object 52"/>
            <p:cNvSpPr/>
            <p:nvPr/>
          </p:nvSpPr>
          <p:spPr>
            <a:xfrm>
              <a:off x="8048492" y="2945524"/>
              <a:ext cx="124124" cy="172362"/>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53" name="object 53"/>
            <p:cNvSpPr/>
            <p:nvPr/>
          </p:nvSpPr>
          <p:spPr>
            <a:xfrm>
              <a:off x="8019369" y="1325505"/>
              <a:ext cx="194310" cy="262255"/>
            </a:xfrm>
            <a:custGeom>
              <a:avLst/>
              <a:gdLst/>
              <a:ahLst/>
              <a:cxnLst/>
              <a:rect l="l" t="t" r="r" b="b"/>
              <a:pathLst>
                <a:path w="194309" h="262255">
                  <a:moveTo>
                    <a:pt x="0" y="261752"/>
                  </a:moveTo>
                  <a:lnTo>
                    <a:pt x="0" y="47884"/>
                  </a:lnTo>
                  <a:lnTo>
                    <a:pt x="194055" y="0"/>
                  </a:lnTo>
                  <a:lnTo>
                    <a:pt x="194055" y="213867"/>
                  </a:lnTo>
                  <a:lnTo>
                    <a:pt x="0" y="261752"/>
                  </a:lnTo>
                  <a:close/>
                </a:path>
              </a:pathLst>
            </a:custGeom>
            <a:solidFill>
              <a:srgbClr val="EEEEEE"/>
            </a:solidFill>
          </p:spPr>
          <p:txBody>
            <a:bodyPr wrap="square" lIns="0" tIns="0" rIns="0" bIns="0" rtlCol="0"/>
            <a:lstStyle/>
            <a:p>
              <a:endParaRPr/>
            </a:p>
          </p:txBody>
        </p:sp>
        <p:sp>
          <p:nvSpPr>
            <p:cNvPr id="54" name="object 54"/>
            <p:cNvSpPr/>
            <p:nvPr/>
          </p:nvSpPr>
          <p:spPr>
            <a:xfrm>
              <a:off x="8019369" y="1325505"/>
              <a:ext cx="194310" cy="262255"/>
            </a:xfrm>
            <a:custGeom>
              <a:avLst/>
              <a:gdLst/>
              <a:ahLst/>
              <a:cxnLst/>
              <a:rect l="l" t="t" r="r" b="b"/>
              <a:pathLst>
                <a:path w="194309" h="262255">
                  <a:moveTo>
                    <a:pt x="0" y="261752"/>
                  </a:moveTo>
                  <a:lnTo>
                    <a:pt x="194055" y="213867"/>
                  </a:lnTo>
                  <a:lnTo>
                    <a:pt x="194055" y="0"/>
                  </a:lnTo>
                  <a:lnTo>
                    <a:pt x="0" y="47884"/>
                  </a:lnTo>
                  <a:lnTo>
                    <a:pt x="0" y="261752"/>
                  </a:lnTo>
                  <a:close/>
                </a:path>
              </a:pathLst>
            </a:custGeom>
            <a:ln w="28574">
              <a:solidFill>
                <a:srgbClr val="595959"/>
              </a:solidFill>
            </a:ln>
          </p:spPr>
          <p:txBody>
            <a:bodyPr wrap="square" lIns="0" tIns="0" rIns="0" bIns="0" rtlCol="0"/>
            <a:lstStyle/>
            <a:p>
              <a:endParaRPr/>
            </a:p>
          </p:txBody>
        </p:sp>
        <p:sp>
          <p:nvSpPr>
            <p:cNvPr id="55" name="object 55"/>
            <p:cNvSpPr/>
            <p:nvPr/>
          </p:nvSpPr>
          <p:spPr>
            <a:xfrm>
              <a:off x="8055045" y="1370200"/>
              <a:ext cx="124124" cy="172362"/>
            </a:xfrm>
            <a:prstGeom prst="rect">
              <a:avLst/>
            </a:prstGeom>
            <a:blipFill>
              <a:blip r:embed="rId8"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56" name="object 56"/>
            <p:cNvSpPr/>
            <p:nvPr/>
          </p:nvSpPr>
          <p:spPr>
            <a:xfrm>
              <a:off x="7428330" y="1331011"/>
              <a:ext cx="689610" cy="1777364"/>
            </a:xfrm>
            <a:custGeom>
              <a:avLst/>
              <a:gdLst/>
              <a:ahLst/>
              <a:cxnLst/>
              <a:rect l="l" t="t" r="r" b="b"/>
              <a:pathLst>
                <a:path w="689609" h="1777364">
                  <a:moveTo>
                    <a:pt x="40961" y="1777350"/>
                  </a:moveTo>
                  <a:lnTo>
                    <a:pt x="681529" y="1734237"/>
                  </a:lnTo>
                </a:path>
                <a:path w="689609" h="1777364">
                  <a:moveTo>
                    <a:pt x="63531" y="1624037"/>
                  </a:moveTo>
                  <a:lnTo>
                    <a:pt x="661984" y="1689806"/>
                  </a:lnTo>
                </a:path>
                <a:path w="689609" h="1777364">
                  <a:moveTo>
                    <a:pt x="104017" y="1707402"/>
                  </a:moveTo>
                  <a:lnTo>
                    <a:pt x="677109" y="201996"/>
                  </a:lnTo>
                </a:path>
                <a:path w="689609" h="1777364">
                  <a:moveTo>
                    <a:pt x="23618" y="1641746"/>
                  </a:moveTo>
                  <a:lnTo>
                    <a:pt x="676984" y="202108"/>
                  </a:lnTo>
                </a:path>
                <a:path w="689609" h="1777364">
                  <a:moveTo>
                    <a:pt x="0" y="126116"/>
                  </a:moveTo>
                  <a:lnTo>
                    <a:pt x="653132" y="1641640"/>
                  </a:lnTo>
                </a:path>
                <a:path w="689609" h="1777364">
                  <a:moveTo>
                    <a:pt x="89174" y="27195"/>
                  </a:moveTo>
                  <a:lnTo>
                    <a:pt x="653191" y="1641702"/>
                  </a:lnTo>
                </a:path>
                <a:path w="689609" h="1777364">
                  <a:moveTo>
                    <a:pt x="33302" y="153312"/>
                  </a:moveTo>
                  <a:lnTo>
                    <a:pt x="689459" y="146713"/>
                  </a:lnTo>
                </a:path>
                <a:path w="689609" h="1777364">
                  <a:moveTo>
                    <a:pt x="55872" y="0"/>
                  </a:moveTo>
                  <a:lnTo>
                    <a:pt x="689459" y="94802"/>
                  </a:lnTo>
                </a:path>
              </a:pathLst>
            </a:custGeom>
            <a:ln w="19049">
              <a:solidFill>
                <a:srgbClr val="595959"/>
              </a:solidFill>
            </a:ln>
          </p:spPr>
          <p:txBody>
            <a:bodyPr wrap="square" lIns="0" tIns="0" rIns="0" bIns="0" rtlCol="0"/>
            <a:lstStyle/>
            <a:p>
              <a:endParaRPr/>
            </a:p>
          </p:txBody>
        </p:sp>
        <p:sp>
          <p:nvSpPr>
            <p:cNvPr id="57" name="object 57"/>
            <p:cNvSpPr/>
            <p:nvPr/>
          </p:nvSpPr>
          <p:spPr>
            <a:xfrm>
              <a:off x="5263216" y="2914026"/>
              <a:ext cx="55244" cy="52069"/>
            </a:xfrm>
            <a:custGeom>
              <a:avLst/>
              <a:gdLst/>
              <a:ahLst/>
              <a:cxnLst/>
              <a:rect l="l" t="t" r="r" b="b"/>
              <a:pathLst>
                <a:path w="55245" h="52069">
                  <a:moveTo>
                    <a:pt x="27456" y="51910"/>
                  </a:moveTo>
                  <a:lnTo>
                    <a:pt x="16769" y="49870"/>
                  </a:lnTo>
                  <a:lnTo>
                    <a:pt x="8041" y="44308"/>
                  </a:lnTo>
                  <a:lnTo>
                    <a:pt x="2157" y="36058"/>
                  </a:lnTo>
                  <a:lnTo>
                    <a:pt x="0" y="25955"/>
                  </a:lnTo>
                  <a:lnTo>
                    <a:pt x="2157" y="15852"/>
                  </a:lnTo>
                  <a:lnTo>
                    <a:pt x="8041" y="7602"/>
                  </a:lnTo>
                  <a:lnTo>
                    <a:pt x="16769" y="2039"/>
                  </a:lnTo>
                  <a:lnTo>
                    <a:pt x="27456" y="0"/>
                  </a:lnTo>
                  <a:lnTo>
                    <a:pt x="34737" y="0"/>
                  </a:lnTo>
                  <a:lnTo>
                    <a:pt x="41721" y="2734"/>
                  </a:lnTo>
                  <a:lnTo>
                    <a:pt x="52019" y="12469"/>
                  </a:lnTo>
                  <a:lnTo>
                    <a:pt x="54912" y="19071"/>
                  </a:lnTo>
                  <a:lnTo>
                    <a:pt x="54912" y="25955"/>
                  </a:lnTo>
                  <a:lnTo>
                    <a:pt x="52754" y="36058"/>
                  </a:lnTo>
                  <a:lnTo>
                    <a:pt x="46870" y="44308"/>
                  </a:lnTo>
                  <a:lnTo>
                    <a:pt x="38143" y="49870"/>
                  </a:lnTo>
                  <a:lnTo>
                    <a:pt x="27456" y="51910"/>
                  </a:lnTo>
                  <a:close/>
                </a:path>
              </a:pathLst>
            </a:custGeom>
            <a:solidFill>
              <a:srgbClr val="434343"/>
            </a:solidFill>
          </p:spPr>
          <p:txBody>
            <a:bodyPr wrap="square" lIns="0" tIns="0" rIns="0" bIns="0" rtlCol="0"/>
            <a:lstStyle/>
            <a:p>
              <a:endParaRPr/>
            </a:p>
          </p:txBody>
        </p:sp>
        <p:sp>
          <p:nvSpPr>
            <p:cNvPr id="58" name="object 58"/>
            <p:cNvSpPr/>
            <p:nvPr/>
          </p:nvSpPr>
          <p:spPr>
            <a:xfrm>
              <a:off x="5263216" y="2914026"/>
              <a:ext cx="55244" cy="52069"/>
            </a:xfrm>
            <a:custGeom>
              <a:avLst/>
              <a:gdLst/>
              <a:ahLst/>
              <a:cxnLst/>
              <a:rect l="l" t="t" r="r" b="b"/>
              <a:pathLst>
                <a:path w="55245" h="52069">
                  <a:moveTo>
                    <a:pt x="0" y="25955"/>
                  </a:moveTo>
                  <a:lnTo>
                    <a:pt x="2157" y="15852"/>
                  </a:lnTo>
                  <a:lnTo>
                    <a:pt x="8041" y="7602"/>
                  </a:lnTo>
                  <a:lnTo>
                    <a:pt x="16769" y="2039"/>
                  </a:lnTo>
                  <a:lnTo>
                    <a:pt x="27456" y="0"/>
                  </a:lnTo>
                  <a:lnTo>
                    <a:pt x="34737" y="0"/>
                  </a:lnTo>
                  <a:lnTo>
                    <a:pt x="41721" y="2734"/>
                  </a:lnTo>
                  <a:lnTo>
                    <a:pt x="46870" y="7602"/>
                  </a:lnTo>
                  <a:lnTo>
                    <a:pt x="52019" y="12469"/>
                  </a:lnTo>
                  <a:lnTo>
                    <a:pt x="54912" y="19071"/>
                  </a:lnTo>
                  <a:lnTo>
                    <a:pt x="54912" y="25955"/>
                  </a:lnTo>
                  <a:lnTo>
                    <a:pt x="52754" y="36058"/>
                  </a:lnTo>
                  <a:lnTo>
                    <a:pt x="46870" y="44308"/>
                  </a:lnTo>
                  <a:lnTo>
                    <a:pt x="38143" y="49870"/>
                  </a:lnTo>
                  <a:lnTo>
                    <a:pt x="27456" y="51910"/>
                  </a:lnTo>
                  <a:lnTo>
                    <a:pt x="16769" y="49870"/>
                  </a:lnTo>
                  <a:lnTo>
                    <a:pt x="8041" y="44308"/>
                  </a:lnTo>
                  <a:lnTo>
                    <a:pt x="2157" y="36058"/>
                  </a:lnTo>
                  <a:lnTo>
                    <a:pt x="0" y="25955"/>
                  </a:lnTo>
                  <a:close/>
                </a:path>
              </a:pathLst>
            </a:custGeom>
            <a:ln w="9524">
              <a:solidFill>
                <a:srgbClr val="595959"/>
              </a:solidFill>
            </a:ln>
          </p:spPr>
          <p:txBody>
            <a:bodyPr wrap="square" lIns="0" tIns="0" rIns="0" bIns="0" rtlCol="0"/>
            <a:lstStyle/>
            <a:p>
              <a:endParaRPr/>
            </a:p>
          </p:txBody>
        </p:sp>
        <p:sp>
          <p:nvSpPr>
            <p:cNvPr id="59" name="object 59"/>
            <p:cNvSpPr/>
            <p:nvPr/>
          </p:nvSpPr>
          <p:spPr>
            <a:xfrm>
              <a:off x="5264767" y="1320801"/>
              <a:ext cx="55244" cy="52069"/>
            </a:xfrm>
            <a:custGeom>
              <a:avLst/>
              <a:gdLst/>
              <a:ahLst/>
              <a:cxnLst/>
              <a:rect l="l" t="t" r="r" b="b"/>
              <a:pathLst>
                <a:path w="55245" h="52069">
                  <a:moveTo>
                    <a:pt x="27456" y="51910"/>
                  </a:moveTo>
                  <a:lnTo>
                    <a:pt x="16769" y="49870"/>
                  </a:lnTo>
                  <a:lnTo>
                    <a:pt x="8041" y="44308"/>
                  </a:lnTo>
                  <a:lnTo>
                    <a:pt x="2157" y="36058"/>
                  </a:lnTo>
                  <a:lnTo>
                    <a:pt x="0" y="25955"/>
                  </a:lnTo>
                  <a:lnTo>
                    <a:pt x="2157" y="15852"/>
                  </a:lnTo>
                  <a:lnTo>
                    <a:pt x="8041" y="7602"/>
                  </a:lnTo>
                  <a:lnTo>
                    <a:pt x="16769" y="2039"/>
                  </a:lnTo>
                  <a:lnTo>
                    <a:pt x="27456" y="0"/>
                  </a:lnTo>
                  <a:lnTo>
                    <a:pt x="34737" y="0"/>
                  </a:lnTo>
                  <a:lnTo>
                    <a:pt x="41721" y="2734"/>
                  </a:lnTo>
                  <a:lnTo>
                    <a:pt x="52019" y="12469"/>
                  </a:lnTo>
                  <a:lnTo>
                    <a:pt x="54912" y="19071"/>
                  </a:lnTo>
                  <a:lnTo>
                    <a:pt x="54912" y="25955"/>
                  </a:lnTo>
                  <a:lnTo>
                    <a:pt x="52754" y="36058"/>
                  </a:lnTo>
                  <a:lnTo>
                    <a:pt x="46870" y="44308"/>
                  </a:lnTo>
                  <a:lnTo>
                    <a:pt x="38143" y="49870"/>
                  </a:lnTo>
                  <a:lnTo>
                    <a:pt x="27456" y="51910"/>
                  </a:lnTo>
                  <a:close/>
                </a:path>
              </a:pathLst>
            </a:custGeom>
            <a:solidFill>
              <a:srgbClr val="434343"/>
            </a:solidFill>
          </p:spPr>
          <p:txBody>
            <a:bodyPr wrap="square" lIns="0" tIns="0" rIns="0" bIns="0" rtlCol="0"/>
            <a:lstStyle/>
            <a:p>
              <a:endParaRPr/>
            </a:p>
          </p:txBody>
        </p:sp>
        <p:sp>
          <p:nvSpPr>
            <p:cNvPr id="60" name="object 60"/>
            <p:cNvSpPr/>
            <p:nvPr/>
          </p:nvSpPr>
          <p:spPr>
            <a:xfrm>
              <a:off x="5264767" y="1320801"/>
              <a:ext cx="55244" cy="52069"/>
            </a:xfrm>
            <a:custGeom>
              <a:avLst/>
              <a:gdLst/>
              <a:ahLst/>
              <a:cxnLst/>
              <a:rect l="l" t="t" r="r" b="b"/>
              <a:pathLst>
                <a:path w="55245" h="52069">
                  <a:moveTo>
                    <a:pt x="0" y="25955"/>
                  </a:moveTo>
                  <a:lnTo>
                    <a:pt x="2157" y="15852"/>
                  </a:lnTo>
                  <a:lnTo>
                    <a:pt x="8041" y="7602"/>
                  </a:lnTo>
                  <a:lnTo>
                    <a:pt x="16769" y="2039"/>
                  </a:lnTo>
                  <a:lnTo>
                    <a:pt x="27456" y="0"/>
                  </a:lnTo>
                  <a:lnTo>
                    <a:pt x="34737" y="0"/>
                  </a:lnTo>
                  <a:lnTo>
                    <a:pt x="41721" y="2734"/>
                  </a:lnTo>
                  <a:lnTo>
                    <a:pt x="46870" y="7601"/>
                  </a:lnTo>
                  <a:lnTo>
                    <a:pt x="52019" y="12469"/>
                  </a:lnTo>
                  <a:lnTo>
                    <a:pt x="54912" y="19071"/>
                  </a:lnTo>
                  <a:lnTo>
                    <a:pt x="54912" y="25955"/>
                  </a:lnTo>
                  <a:lnTo>
                    <a:pt x="52754" y="36058"/>
                  </a:lnTo>
                  <a:lnTo>
                    <a:pt x="46870" y="44308"/>
                  </a:lnTo>
                  <a:lnTo>
                    <a:pt x="38143" y="49870"/>
                  </a:lnTo>
                  <a:lnTo>
                    <a:pt x="27456" y="51910"/>
                  </a:lnTo>
                  <a:lnTo>
                    <a:pt x="16769" y="49870"/>
                  </a:lnTo>
                  <a:lnTo>
                    <a:pt x="8041" y="44308"/>
                  </a:lnTo>
                  <a:lnTo>
                    <a:pt x="2157" y="36058"/>
                  </a:lnTo>
                  <a:lnTo>
                    <a:pt x="0" y="25955"/>
                  </a:lnTo>
                  <a:close/>
                </a:path>
              </a:pathLst>
            </a:custGeom>
            <a:ln w="9524">
              <a:solidFill>
                <a:srgbClr val="595959"/>
              </a:solidFill>
            </a:ln>
          </p:spPr>
          <p:txBody>
            <a:bodyPr wrap="square" lIns="0" tIns="0" rIns="0" bIns="0" rtlCol="0"/>
            <a:lstStyle/>
            <a:p>
              <a:endParaRPr/>
            </a:p>
          </p:txBody>
        </p:sp>
        <p:sp>
          <p:nvSpPr>
            <p:cNvPr id="61" name="object 61"/>
            <p:cNvSpPr/>
            <p:nvPr/>
          </p:nvSpPr>
          <p:spPr>
            <a:xfrm>
              <a:off x="6107476" y="1315504"/>
              <a:ext cx="55244" cy="52069"/>
            </a:xfrm>
            <a:custGeom>
              <a:avLst/>
              <a:gdLst/>
              <a:ahLst/>
              <a:cxnLst/>
              <a:rect l="l" t="t" r="r" b="b"/>
              <a:pathLst>
                <a:path w="55245" h="52069">
                  <a:moveTo>
                    <a:pt x="27456" y="51910"/>
                  </a:moveTo>
                  <a:lnTo>
                    <a:pt x="16769" y="49870"/>
                  </a:lnTo>
                  <a:lnTo>
                    <a:pt x="8041" y="44308"/>
                  </a:lnTo>
                  <a:lnTo>
                    <a:pt x="2157" y="36058"/>
                  </a:lnTo>
                  <a:lnTo>
                    <a:pt x="0" y="25955"/>
                  </a:lnTo>
                  <a:lnTo>
                    <a:pt x="2157" y="15852"/>
                  </a:lnTo>
                  <a:lnTo>
                    <a:pt x="8041" y="7602"/>
                  </a:lnTo>
                  <a:lnTo>
                    <a:pt x="16769" y="2039"/>
                  </a:lnTo>
                  <a:lnTo>
                    <a:pt x="27456" y="0"/>
                  </a:lnTo>
                  <a:lnTo>
                    <a:pt x="34738" y="0"/>
                  </a:lnTo>
                  <a:lnTo>
                    <a:pt x="41721" y="2734"/>
                  </a:lnTo>
                  <a:lnTo>
                    <a:pt x="52019" y="12469"/>
                  </a:lnTo>
                  <a:lnTo>
                    <a:pt x="54912" y="19071"/>
                  </a:lnTo>
                  <a:lnTo>
                    <a:pt x="54912" y="25955"/>
                  </a:lnTo>
                  <a:lnTo>
                    <a:pt x="52754" y="36058"/>
                  </a:lnTo>
                  <a:lnTo>
                    <a:pt x="46870" y="44308"/>
                  </a:lnTo>
                  <a:lnTo>
                    <a:pt x="38143" y="49870"/>
                  </a:lnTo>
                  <a:lnTo>
                    <a:pt x="27456" y="51910"/>
                  </a:lnTo>
                  <a:close/>
                </a:path>
              </a:pathLst>
            </a:custGeom>
            <a:solidFill>
              <a:srgbClr val="434343"/>
            </a:solidFill>
          </p:spPr>
          <p:txBody>
            <a:bodyPr wrap="square" lIns="0" tIns="0" rIns="0" bIns="0" rtlCol="0"/>
            <a:lstStyle/>
            <a:p>
              <a:endParaRPr/>
            </a:p>
          </p:txBody>
        </p:sp>
        <p:sp>
          <p:nvSpPr>
            <p:cNvPr id="62" name="object 62"/>
            <p:cNvSpPr/>
            <p:nvPr/>
          </p:nvSpPr>
          <p:spPr>
            <a:xfrm>
              <a:off x="6107476" y="1315504"/>
              <a:ext cx="55244" cy="52069"/>
            </a:xfrm>
            <a:custGeom>
              <a:avLst/>
              <a:gdLst/>
              <a:ahLst/>
              <a:cxnLst/>
              <a:rect l="l" t="t" r="r" b="b"/>
              <a:pathLst>
                <a:path w="55245" h="52069">
                  <a:moveTo>
                    <a:pt x="0" y="25955"/>
                  </a:moveTo>
                  <a:lnTo>
                    <a:pt x="2157" y="15852"/>
                  </a:lnTo>
                  <a:lnTo>
                    <a:pt x="8041" y="7602"/>
                  </a:lnTo>
                  <a:lnTo>
                    <a:pt x="16769" y="2039"/>
                  </a:lnTo>
                  <a:lnTo>
                    <a:pt x="27456" y="0"/>
                  </a:lnTo>
                  <a:lnTo>
                    <a:pt x="34738" y="0"/>
                  </a:lnTo>
                  <a:lnTo>
                    <a:pt x="41721" y="2734"/>
                  </a:lnTo>
                  <a:lnTo>
                    <a:pt x="46870" y="7602"/>
                  </a:lnTo>
                  <a:lnTo>
                    <a:pt x="52019" y="12469"/>
                  </a:lnTo>
                  <a:lnTo>
                    <a:pt x="54912" y="19071"/>
                  </a:lnTo>
                  <a:lnTo>
                    <a:pt x="54912" y="25955"/>
                  </a:lnTo>
                  <a:lnTo>
                    <a:pt x="52754" y="36058"/>
                  </a:lnTo>
                  <a:lnTo>
                    <a:pt x="46870" y="44308"/>
                  </a:lnTo>
                  <a:lnTo>
                    <a:pt x="38143" y="49870"/>
                  </a:lnTo>
                  <a:lnTo>
                    <a:pt x="27456" y="51910"/>
                  </a:lnTo>
                  <a:lnTo>
                    <a:pt x="16769" y="49870"/>
                  </a:lnTo>
                  <a:lnTo>
                    <a:pt x="8041" y="44308"/>
                  </a:lnTo>
                  <a:lnTo>
                    <a:pt x="2157" y="36058"/>
                  </a:lnTo>
                  <a:lnTo>
                    <a:pt x="0" y="25955"/>
                  </a:lnTo>
                  <a:close/>
                </a:path>
              </a:pathLst>
            </a:custGeom>
            <a:ln w="9524">
              <a:solidFill>
                <a:srgbClr val="595959"/>
              </a:solidFill>
            </a:ln>
          </p:spPr>
          <p:txBody>
            <a:bodyPr wrap="square" lIns="0" tIns="0" rIns="0" bIns="0" rtlCol="0"/>
            <a:lstStyle/>
            <a:p>
              <a:endParaRPr/>
            </a:p>
          </p:txBody>
        </p:sp>
        <p:sp>
          <p:nvSpPr>
            <p:cNvPr id="63" name="object 63"/>
            <p:cNvSpPr/>
            <p:nvPr/>
          </p:nvSpPr>
          <p:spPr>
            <a:xfrm>
              <a:off x="6111024" y="2957413"/>
              <a:ext cx="55244" cy="52069"/>
            </a:xfrm>
            <a:custGeom>
              <a:avLst/>
              <a:gdLst/>
              <a:ahLst/>
              <a:cxnLst/>
              <a:rect l="l" t="t" r="r" b="b"/>
              <a:pathLst>
                <a:path w="55245" h="52069">
                  <a:moveTo>
                    <a:pt x="27456" y="51910"/>
                  </a:moveTo>
                  <a:lnTo>
                    <a:pt x="16769" y="49870"/>
                  </a:lnTo>
                  <a:lnTo>
                    <a:pt x="8041" y="44308"/>
                  </a:lnTo>
                  <a:lnTo>
                    <a:pt x="2157" y="36058"/>
                  </a:lnTo>
                  <a:lnTo>
                    <a:pt x="0" y="25955"/>
                  </a:lnTo>
                  <a:lnTo>
                    <a:pt x="2157" y="15852"/>
                  </a:lnTo>
                  <a:lnTo>
                    <a:pt x="8041" y="7602"/>
                  </a:lnTo>
                  <a:lnTo>
                    <a:pt x="16769" y="2039"/>
                  </a:lnTo>
                  <a:lnTo>
                    <a:pt x="27456" y="0"/>
                  </a:lnTo>
                  <a:lnTo>
                    <a:pt x="34738" y="0"/>
                  </a:lnTo>
                  <a:lnTo>
                    <a:pt x="41721" y="2734"/>
                  </a:lnTo>
                  <a:lnTo>
                    <a:pt x="52019" y="12469"/>
                  </a:lnTo>
                  <a:lnTo>
                    <a:pt x="54912" y="19071"/>
                  </a:lnTo>
                  <a:lnTo>
                    <a:pt x="54912" y="25955"/>
                  </a:lnTo>
                  <a:lnTo>
                    <a:pt x="52754" y="36058"/>
                  </a:lnTo>
                  <a:lnTo>
                    <a:pt x="46870" y="44308"/>
                  </a:lnTo>
                  <a:lnTo>
                    <a:pt x="38143" y="49870"/>
                  </a:lnTo>
                  <a:lnTo>
                    <a:pt x="27456" y="51910"/>
                  </a:lnTo>
                  <a:close/>
                </a:path>
              </a:pathLst>
            </a:custGeom>
            <a:solidFill>
              <a:srgbClr val="434343"/>
            </a:solidFill>
          </p:spPr>
          <p:txBody>
            <a:bodyPr wrap="square" lIns="0" tIns="0" rIns="0" bIns="0" rtlCol="0"/>
            <a:lstStyle/>
            <a:p>
              <a:endParaRPr/>
            </a:p>
          </p:txBody>
        </p:sp>
        <p:sp>
          <p:nvSpPr>
            <p:cNvPr id="64" name="object 64"/>
            <p:cNvSpPr/>
            <p:nvPr/>
          </p:nvSpPr>
          <p:spPr>
            <a:xfrm>
              <a:off x="6111024" y="2957413"/>
              <a:ext cx="55244" cy="52069"/>
            </a:xfrm>
            <a:custGeom>
              <a:avLst/>
              <a:gdLst/>
              <a:ahLst/>
              <a:cxnLst/>
              <a:rect l="l" t="t" r="r" b="b"/>
              <a:pathLst>
                <a:path w="55245" h="52069">
                  <a:moveTo>
                    <a:pt x="0" y="25955"/>
                  </a:moveTo>
                  <a:lnTo>
                    <a:pt x="2157" y="15852"/>
                  </a:lnTo>
                  <a:lnTo>
                    <a:pt x="8041" y="7602"/>
                  </a:lnTo>
                  <a:lnTo>
                    <a:pt x="16769" y="2039"/>
                  </a:lnTo>
                  <a:lnTo>
                    <a:pt x="27456" y="0"/>
                  </a:lnTo>
                  <a:lnTo>
                    <a:pt x="34738" y="0"/>
                  </a:lnTo>
                  <a:lnTo>
                    <a:pt x="41721" y="2734"/>
                  </a:lnTo>
                  <a:lnTo>
                    <a:pt x="46870" y="7602"/>
                  </a:lnTo>
                  <a:lnTo>
                    <a:pt x="52019" y="12469"/>
                  </a:lnTo>
                  <a:lnTo>
                    <a:pt x="54912" y="19071"/>
                  </a:lnTo>
                  <a:lnTo>
                    <a:pt x="54912" y="25955"/>
                  </a:lnTo>
                  <a:lnTo>
                    <a:pt x="52754" y="36058"/>
                  </a:lnTo>
                  <a:lnTo>
                    <a:pt x="46870" y="44308"/>
                  </a:lnTo>
                  <a:lnTo>
                    <a:pt x="38143" y="49870"/>
                  </a:lnTo>
                  <a:lnTo>
                    <a:pt x="27456" y="51910"/>
                  </a:lnTo>
                  <a:lnTo>
                    <a:pt x="16769" y="49870"/>
                  </a:lnTo>
                  <a:lnTo>
                    <a:pt x="8041" y="44308"/>
                  </a:lnTo>
                  <a:lnTo>
                    <a:pt x="2157" y="36058"/>
                  </a:lnTo>
                  <a:lnTo>
                    <a:pt x="0" y="25955"/>
                  </a:lnTo>
                  <a:close/>
                </a:path>
              </a:pathLst>
            </a:custGeom>
            <a:ln w="9524">
              <a:solidFill>
                <a:srgbClr val="595959"/>
              </a:solidFill>
            </a:ln>
          </p:spPr>
          <p:txBody>
            <a:bodyPr wrap="square" lIns="0" tIns="0" rIns="0" bIns="0" rtlCol="0"/>
            <a:lstStyle/>
            <a:p>
              <a:endParaRPr/>
            </a:p>
          </p:txBody>
        </p:sp>
        <p:sp>
          <p:nvSpPr>
            <p:cNvPr id="65" name="object 65"/>
            <p:cNvSpPr/>
            <p:nvPr/>
          </p:nvSpPr>
          <p:spPr>
            <a:xfrm>
              <a:off x="6985823" y="2973800"/>
              <a:ext cx="55244" cy="52069"/>
            </a:xfrm>
            <a:custGeom>
              <a:avLst/>
              <a:gdLst/>
              <a:ahLst/>
              <a:cxnLst/>
              <a:rect l="l" t="t" r="r" b="b"/>
              <a:pathLst>
                <a:path w="55245" h="52069">
                  <a:moveTo>
                    <a:pt x="27456" y="51910"/>
                  </a:moveTo>
                  <a:lnTo>
                    <a:pt x="16769" y="49870"/>
                  </a:lnTo>
                  <a:lnTo>
                    <a:pt x="8041" y="44308"/>
                  </a:lnTo>
                  <a:lnTo>
                    <a:pt x="2157" y="36058"/>
                  </a:lnTo>
                  <a:lnTo>
                    <a:pt x="0" y="25955"/>
                  </a:lnTo>
                  <a:lnTo>
                    <a:pt x="2157" y="15852"/>
                  </a:lnTo>
                  <a:lnTo>
                    <a:pt x="8041" y="7602"/>
                  </a:lnTo>
                  <a:lnTo>
                    <a:pt x="16769" y="2039"/>
                  </a:lnTo>
                  <a:lnTo>
                    <a:pt x="27456" y="0"/>
                  </a:lnTo>
                  <a:lnTo>
                    <a:pt x="34738" y="0"/>
                  </a:lnTo>
                  <a:lnTo>
                    <a:pt x="41721" y="2734"/>
                  </a:lnTo>
                  <a:lnTo>
                    <a:pt x="52019" y="12469"/>
                  </a:lnTo>
                  <a:lnTo>
                    <a:pt x="54912" y="19071"/>
                  </a:lnTo>
                  <a:lnTo>
                    <a:pt x="54912" y="25955"/>
                  </a:lnTo>
                  <a:lnTo>
                    <a:pt x="52754" y="36058"/>
                  </a:lnTo>
                  <a:lnTo>
                    <a:pt x="46870" y="44308"/>
                  </a:lnTo>
                  <a:lnTo>
                    <a:pt x="38143" y="49870"/>
                  </a:lnTo>
                  <a:lnTo>
                    <a:pt x="27456" y="51910"/>
                  </a:lnTo>
                  <a:close/>
                </a:path>
              </a:pathLst>
            </a:custGeom>
            <a:solidFill>
              <a:srgbClr val="434343"/>
            </a:solidFill>
          </p:spPr>
          <p:txBody>
            <a:bodyPr wrap="square" lIns="0" tIns="0" rIns="0" bIns="0" rtlCol="0"/>
            <a:lstStyle/>
            <a:p>
              <a:endParaRPr/>
            </a:p>
          </p:txBody>
        </p:sp>
        <p:sp>
          <p:nvSpPr>
            <p:cNvPr id="66" name="object 66"/>
            <p:cNvSpPr/>
            <p:nvPr/>
          </p:nvSpPr>
          <p:spPr>
            <a:xfrm>
              <a:off x="6985823" y="2973800"/>
              <a:ext cx="55244" cy="52069"/>
            </a:xfrm>
            <a:custGeom>
              <a:avLst/>
              <a:gdLst/>
              <a:ahLst/>
              <a:cxnLst/>
              <a:rect l="l" t="t" r="r" b="b"/>
              <a:pathLst>
                <a:path w="55245" h="52069">
                  <a:moveTo>
                    <a:pt x="0" y="25955"/>
                  </a:moveTo>
                  <a:lnTo>
                    <a:pt x="2157" y="15852"/>
                  </a:lnTo>
                  <a:lnTo>
                    <a:pt x="8041" y="7602"/>
                  </a:lnTo>
                  <a:lnTo>
                    <a:pt x="16769" y="2039"/>
                  </a:lnTo>
                  <a:lnTo>
                    <a:pt x="27456" y="0"/>
                  </a:lnTo>
                  <a:lnTo>
                    <a:pt x="34738" y="0"/>
                  </a:lnTo>
                  <a:lnTo>
                    <a:pt x="41721" y="2734"/>
                  </a:lnTo>
                  <a:lnTo>
                    <a:pt x="46870" y="7602"/>
                  </a:lnTo>
                  <a:lnTo>
                    <a:pt x="52019" y="12469"/>
                  </a:lnTo>
                  <a:lnTo>
                    <a:pt x="54912" y="19071"/>
                  </a:lnTo>
                  <a:lnTo>
                    <a:pt x="54912" y="25955"/>
                  </a:lnTo>
                  <a:lnTo>
                    <a:pt x="52754" y="36058"/>
                  </a:lnTo>
                  <a:lnTo>
                    <a:pt x="46870" y="44308"/>
                  </a:lnTo>
                  <a:lnTo>
                    <a:pt x="38143" y="49870"/>
                  </a:lnTo>
                  <a:lnTo>
                    <a:pt x="27456" y="51910"/>
                  </a:lnTo>
                  <a:lnTo>
                    <a:pt x="16769" y="49870"/>
                  </a:lnTo>
                  <a:lnTo>
                    <a:pt x="8041" y="44308"/>
                  </a:lnTo>
                  <a:lnTo>
                    <a:pt x="2157" y="36058"/>
                  </a:lnTo>
                  <a:lnTo>
                    <a:pt x="0" y="25955"/>
                  </a:lnTo>
                  <a:close/>
                </a:path>
              </a:pathLst>
            </a:custGeom>
            <a:ln w="9524">
              <a:solidFill>
                <a:srgbClr val="595959"/>
              </a:solidFill>
            </a:ln>
          </p:spPr>
          <p:txBody>
            <a:bodyPr wrap="square" lIns="0" tIns="0" rIns="0" bIns="0" rtlCol="0"/>
            <a:lstStyle/>
            <a:p>
              <a:endParaRPr/>
            </a:p>
          </p:txBody>
        </p:sp>
        <p:sp>
          <p:nvSpPr>
            <p:cNvPr id="67" name="object 67"/>
            <p:cNvSpPr/>
            <p:nvPr/>
          </p:nvSpPr>
          <p:spPr>
            <a:xfrm>
              <a:off x="6951193" y="1353575"/>
              <a:ext cx="55244" cy="52069"/>
            </a:xfrm>
            <a:custGeom>
              <a:avLst/>
              <a:gdLst/>
              <a:ahLst/>
              <a:cxnLst/>
              <a:rect l="l" t="t" r="r" b="b"/>
              <a:pathLst>
                <a:path w="55245" h="52069">
                  <a:moveTo>
                    <a:pt x="27456" y="51910"/>
                  </a:moveTo>
                  <a:lnTo>
                    <a:pt x="16769" y="49870"/>
                  </a:lnTo>
                  <a:lnTo>
                    <a:pt x="8041" y="44308"/>
                  </a:lnTo>
                  <a:lnTo>
                    <a:pt x="2157" y="36058"/>
                  </a:lnTo>
                  <a:lnTo>
                    <a:pt x="0" y="25955"/>
                  </a:lnTo>
                  <a:lnTo>
                    <a:pt x="2157" y="15852"/>
                  </a:lnTo>
                  <a:lnTo>
                    <a:pt x="8041" y="7602"/>
                  </a:lnTo>
                  <a:lnTo>
                    <a:pt x="16769" y="2039"/>
                  </a:lnTo>
                  <a:lnTo>
                    <a:pt x="27456" y="0"/>
                  </a:lnTo>
                  <a:lnTo>
                    <a:pt x="34738" y="0"/>
                  </a:lnTo>
                  <a:lnTo>
                    <a:pt x="41721" y="2734"/>
                  </a:lnTo>
                  <a:lnTo>
                    <a:pt x="52019" y="12469"/>
                  </a:lnTo>
                  <a:lnTo>
                    <a:pt x="54912" y="19071"/>
                  </a:lnTo>
                  <a:lnTo>
                    <a:pt x="54912" y="25955"/>
                  </a:lnTo>
                  <a:lnTo>
                    <a:pt x="52754" y="36058"/>
                  </a:lnTo>
                  <a:lnTo>
                    <a:pt x="46870" y="44308"/>
                  </a:lnTo>
                  <a:lnTo>
                    <a:pt x="38143" y="49870"/>
                  </a:lnTo>
                  <a:lnTo>
                    <a:pt x="27456" y="51910"/>
                  </a:lnTo>
                  <a:close/>
                </a:path>
              </a:pathLst>
            </a:custGeom>
            <a:solidFill>
              <a:srgbClr val="434343"/>
            </a:solidFill>
          </p:spPr>
          <p:txBody>
            <a:bodyPr wrap="square" lIns="0" tIns="0" rIns="0" bIns="0" rtlCol="0"/>
            <a:lstStyle/>
            <a:p>
              <a:endParaRPr/>
            </a:p>
          </p:txBody>
        </p:sp>
        <p:sp>
          <p:nvSpPr>
            <p:cNvPr id="68" name="object 68"/>
            <p:cNvSpPr/>
            <p:nvPr/>
          </p:nvSpPr>
          <p:spPr>
            <a:xfrm>
              <a:off x="6951193" y="1353575"/>
              <a:ext cx="55244" cy="52069"/>
            </a:xfrm>
            <a:custGeom>
              <a:avLst/>
              <a:gdLst/>
              <a:ahLst/>
              <a:cxnLst/>
              <a:rect l="l" t="t" r="r" b="b"/>
              <a:pathLst>
                <a:path w="55245" h="52069">
                  <a:moveTo>
                    <a:pt x="0" y="25955"/>
                  </a:moveTo>
                  <a:lnTo>
                    <a:pt x="2157" y="15852"/>
                  </a:lnTo>
                  <a:lnTo>
                    <a:pt x="8041" y="7602"/>
                  </a:lnTo>
                  <a:lnTo>
                    <a:pt x="16769" y="2039"/>
                  </a:lnTo>
                  <a:lnTo>
                    <a:pt x="27456" y="0"/>
                  </a:lnTo>
                  <a:lnTo>
                    <a:pt x="34738" y="0"/>
                  </a:lnTo>
                  <a:lnTo>
                    <a:pt x="41721" y="2734"/>
                  </a:lnTo>
                  <a:lnTo>
                    <a:pt x="46871" y="7602"/>
                  </a:lnTo>
                  <a:lnTo>
                    <a:pt x="52019" y="12469"/>
                  </a:lnTo>
                  <a:lnTo>
                    <a:pt x="54912" y="19071"/>
                  </a:lnTo>
                  <a:lnTo>
                    <a:pt x="54912" y="25955"/>
                  </a:lnTo>
                  <a:lnTo>
                    <a:pt x="52754" y="36058"/>
                  </a:lnTo>
                  <a:lnTo>
                    <a:pt x="46870" y="44308"/>
                  </a:lnTo>
                  <a:lnTo>
                    <a:pt x="38143" y="49870"/>
                  </a:lnTo>
                  <a:lnTo>
                    <a:pt x="27456" y="51910"/>
                  </a:lnTo>
                  <a:lnTo>
                    <a:pt x="16769" y="49870"/>
                  </a:lnTo>
                  <a:lnTo>
                    <a:pt x="8041" y="44308"/>
                  </a:lnTo>
                  <a:lnTo>
                    <a:pt x="2157" y="36058"/>
                  </a:lnTo>
                  <a:lnTo>
                    <a:pt x="0" y="25955"/>
                  </a:lnTo>
                  <a:close/>
                </a:path>
              </a:pathLst>
            </a:custGeom>
            <a:ln w="9524">
              <a:solidFill>
                <a:srgbClr val="595959"/>
              </a:solidFill>
            </a:ln>
          </p:spPr>
          <p:txBody>
            <a:bodyPr wrap="square" lIns="0" tIns="0" rIns="0" bIns="0" rtlCol="0"/>
            <a:lstStyle/>
            <a:p>
              <a:endParaRPr/>
            </a:p>
          </p:txBody>
        </p:sp>
        <p:sp>
          <p:nvSpPr>
            <p:cNvPr id="69" name="object 69"/>
            <p:cNvSpPr/>
            <p:nvPr/>
          </p:nvSpPr>
          <p:spPr>
            <a:xfrm>
              <a:off x="7456089" y="2997868"/>
              <a:ext cx="55244" cy="52069"/>
            </a:xfrm>
            <a:custGeom>
              <a:avLst/>
              <a:gdLst/>
              <a:ahLst/>
              <a:cxnLst/>
              <a:rect l="l" t="t" r="r" b="b"/>
              <a:pathLst>
                <a:path w="55245" h="52069">
                  <a:moveTo>
                    <a:pt x="27455" y="51910"/>
                  </a:moveTo>
                  <a:lnTo>
                    <a:pt x="16768" y="49870"/>
                  </a:lnTo>
                  <a:lnTo>
                    <a:pt x="8041" y="44308"/>
                  </a:lnTo>
                  <a:lnTo>
                    <a:pt x="2157" y="36058"/>
                  </a:lnTo>
                  <a:lnTo>
                    <a:pt x="0" y="25955"/>
                  </a:lnTo>
                  <a:lnTo>
                    <a:pt x="2157" y="15852"/>
                  </a:lnTo>
                  <a:lnTo>
                    <a:pt x="8041" y="7602"/>
                  </a:lnTo>
                  <a:lnTo>
                    <a:pt x="16768" y="2039"/>
                  </a:lnTo>
                  <a:lnTo>
                    <a:pt x="27455" y="0"/>
                  </a:lnTo>
                  <a:lnTo>
                    <a:pt x="34737" y="0"/>
                  </a:lnTo>
                  <a:lnTo>
                    <a:pt x="41721" y="2734"/>
                  </a:lnTo>
                  <a:lnTo>
                    <a:pt x="52019" y="12469"/>
                  </a:lnTo>
                  <a:lnTo>
                    <a:pt x="54912" y="19071"/>
                  </a:lnTo>
                  <a:lnTo>
                    <a:pt x="54912" y="25955"/>
                  </a:lnTo>
                  <a:lnTo>
                    <a:pt x="52754" y="36058"/>
                  </a:lnTo>
                  <a:lnTo>
                    <a:pt x="46870" y="44308"/>
                  </a:lnTo>
                  <a:lnTo>
                    <a:pt x="38143" y="49870"/>
                  </a:lnTo>
                  <a:lnTo>
                    <a:pt x="27455" y="51910"/>
                  </a:lnTo>
                  <a:close/>
                </a:path>
              </a:pathLst>
            </a:custGeom>
            <a:solidFill>
              <a:srgbClr val="434343"/>
            </a:solidFill>
          </p:spPr>
          <p:txBody>
            <a:bodyPr wrap="square" lIns="0" tIns="0" rIns="0" bIns="0" rtlCol="0"/>
            <a:lstStyle/>
            <a:p>
              <a:endParaRPr/>
            </a:p>
          </p:txBody>
        </p:sp>
        <p:sp>
          <p:nvSpPr>
            <p:cNvPr id="70" name="object 70"/>
            <p:cNvSpPr/>
            <p:nvPr/>
          </p:nvSpPr>
          <p:spPr>
            <a:xfrm>
              <a:off x="7456089" y="2997868"/>
              <a:ext cx="55244" cy="52069"/>
            </a:xfrm>
            <a:custGeom>
              <a:avLst/>
              <a:gdLst/>
              <a:ahLst/>
              <a:cxnLst/>
              <a:rect l="l" t="t" r="r" b="b"/>
              <a:pathLst>
                <a:path w="55245" h="52069">
                  <a:moveTo>
                    <a:pt x="0" y="25955"/>
                  </a:moveTo>
                  <a:lnTo>
                    <a:pt x="2157" y="15852"/>
                  </a:lnTo>
                  <a:lnTo>
                    <a:pt x="8041" y="7602"/>
                  </a:lnTo>
                  <a:lnTo>
                    <a:pt x="16768" y="2039"/>
                  </a:lnTo>
                  <a:lnTo>
                    <a:pt x="27455" y="0"/>
                  </a:lnTo>
                  <a:lnTo>
                    <a:pt x="34737" y="0"/>
                  </a:lnTo>
                  <a:lnTo>
                    <a:pt x="41721" y="2734"/>
                  </a:lnTo>
                  <a:lnTo>
                    <a:pt x="46870" y="7601"/>
                  </a:lnTo>
                  <a:lnTo>
                    <a:pt x="52019" y="12469"/>
                  </a:lnTo>
                  <a:lnTo>
                    <a:pt x="54912" y="19071"/>
                  </a:lnTo>
                  <a:lnTo>
                    <a:pt x="54912" y="25955"/>
                  </a:lnTo>
                  <a:lnTo>
                    <a:pt x="52754" y="36058"/>
                  </a:lnTo>
                  <a:lnTo>
                    <a:pt x="46870" y="44308"/>
                  </a:lnTo>
                  <a:lnTo>
                    <a:pt x="38143" y="49870"/>
                  </a:lnTo>
                  <a:lnTo>
                    <a:pt x="27455" y="51910"/>
                  </a:lnTo>
                  <a:lnTo>
                    <a:pt x="16768" y="49870"/>
                  </a:lnTo>
                  <a:lnTo>
                    <a:pt x="8041" y="44308"/>
                  </a:lnTo>
                  <a:lnTo>
                    <a:pt x="2157" y="36058"/>
                  </a:lnTo>
                  <a:lnTo>
                    <a:pt x="0" y="25955"/>
                  </a:lnTo>
                  <a:close/>
                </a:path>
              </a:pathLst>
            </a:custGeom>
            <a:ln w="9524">
              <a:solidFill>
                <a:srgbClr val="595959"/>
              </a:solidFill>
            </a:ln>
          </p:spPr>
          <p:txBody>
            <a:bodyPr wrap="square" lIns="0" tIns="0" rIns="0" bIns="0" rtlCol="0"/>
            <a:lstStyle/>
            <a:p>
              <a:endParaRPr/>
            </a:p>
          </p:txBody>
        </p:sp>
        <p:sp>
          <p:nvSpPr>
            <p:cNvPr id="71" name="object 71"/>
            <p:cNvSpPr/>
            <p:nvPr/>
          </p:nvSpPr>
          <p:spPr>
            <a:xfrm>
              <a:off x="7441295" y="1388732"/>
              <a:ext cx="55244" cy="52069"/>
            </a:xfrm>
            <a:custGeom>
              <a:avLst/>
              <a:gdLst/>
              <a:ahLst/>
              <a:cxnLst/>
              <a:rect l="l" t="t" r="r" b="b"/>
              <a:pathLst>
                <a:path w="55245" h="52069">
                  <a:moveTo>
                    <a:pt x="27456" y="51910"/>
                  </a:moveTo>
                  <a:lnTo>
                    <a:pt x="16769" y="49870"/>
                  </a:lnTo>
                  <a:lnTo>
                    <a:pt x="8042" y="44308"/>
                  </a:lnTo>
                  <a:lnTo>
                    <a:pt x="2157" y="36058"/>
                  </a:lnTo>
                  <a:lnTo>
                    <a:pt x="0" y="25955"/>
                  </a:lnTo>
                  <a:lnTo>
                    <a:pt x="2157" y="15852"/>
                  </a:lnTo>
                  <a:lnTo>
                    <a:pt x="8042" y="7602"/>
                  </a:lnTo>
                  <a:lnTo>
                    <a:pt x="16769" y="2039"/>
                  </a:lnTo>
                  <a:lnTo>
                    <a:pt x="27456" y="0"/>
                  </a:lnTo>
                  <a:lnTo>
                    <a:pt x="34738" y="0"/>
                  </a:lnTo>
                  <a:lnTo>
                    <a:pt x="41722" y="2734"/>
                  </a:lnTo>
                  <a:lnTo>
                    <a:pt x="52019" y="12469"/>
                  </a:lnTo>
                  <a:lnTo>
                    <a:pt x="54912" y="19071"/>
                  </a:lnTo>
                  <a:lnTo>
                    <a:pt x="54912" y="25955"/>
                  </a:lnTo>
                  <a:lnTo>
                    <a:pt x="52754" y="36058"/>
                  </a:lnTo>
                  <a:lnTo>
                    <a:pt x="46870" y="44308"/>
                  </a:lnTo>
                  <a:lnTo>
                    <a:pt x="38143" y="49870"/>
                  </a:lnTo>
                  <a:lnTo>
                    <a:pt x="27456" y="51910"/>
                  </a:lnTo>
                  <a:close/>
                </a:path>
              </a:pathLst>
            </a:custGeom>
            <a:solidFill>
              <a:srgbClr val="434343"/>
            </a:solidFill>
          </p:spPr>
          <p:txBody>
            <a:bodyPr wrap="square" lIns="0" tIns="0" rIns="0" bIns="0" rtlCol="0"/>
            <a:lstStyle/>
            <a:p>
              <a:endParaRPr/>
            </a:p>
          </p:txBody>
        </p:sp>
        <p:sp>
          <p:nvSpPr>
            <p:cNvPr id="72" name="object 72"/>
            <p:cNvSpPr/>
            <p:nvPr/>
          </p:nvSpPr>
          <p:spPr>
            <a:xfrm>
              <a:off x="7441295" y="1388732"/>
              <a:ext cx="55244" cy="52069"/>
            </a:xfrm>
            <a:custGeom>
              <a:avLst/>
              <a:gdLst/>
              <a:ahLst/>
              <a:cxnLst/>
              <a:rect l="l" t="t" r="r" b="b"/>
              <a:pathLst>
                <a:path w="55245" h="52069">
                  <a:moveTo>
                    <a:pt x="0" y="25955"/>
                  </a:moveTo>
                  <a:lnTo>
                    <a:pt x="2157" y="15852"/>
                  </a:lnTo>
                  <a:lnTo>
                    <a:pt x="8042" y="7602"/>
                  </a:lnTo>
                  <a:lnTo>
                    <a:pt x="16769" y="2039"/>
                  </a:lnTo>
                  <a:lnTo>
                    <a:pt x="27456" y="0"/>
                  </a:lnTo>
                  <a:lnTo>
                    <a:pt x="34738" y="0"/>
                  </a:lnTo>
                  <a:lnTo>
                    <a:pt x="41722" y="2734"/>
                  </a:lnTo>
                  <a:lnTo>
                    <a:pt x="46871" y="7602"/>
                  </a:lnTo>
                  <a:lnTo>
                    <a:pt x="52019" y="12469"/>
                  </a:lnTo>
                  <a:lnTo>
                    <a:pt x="54912" y="19071"/>
                  </a:lnTo>
                  <a:lnTo>
                    <a:pt x="54912" y="25955"/>
                  </a:lnTo>
                  <a:lnTo>
                    <a:pt x="52754" y="36058"/>
                  </a:lnTo>
                  <a:lnTo>
                    <a:pt x="46870" y="44308"/>
                  </a:lnTo>
                  <a:lnTo>
                    <a:pt x="38143" y="49870"/>
                  </a:lnTo>
                  <a:lnTo>
                    <a:pt x="27456" y="51910"/>
                  </a:lnTo>
                  <a:lnTo>
                    <a:pt x="16769" y="49870"/>
                  </a:lnTo>
                  <a:lnTo>
                    <a:pt x="8042" y="44308"/>
                  </a:lnTo>
                  <a:lnTo>
                    <a:pt x="2157" y="36058"/>
                  </a:lnTo>
                  <a:lnTo>
                    <a:pt x="0" y="25955"/>
                  </a:lnTo>
                  <a:close/>
                </a:path>
              </a:pathLst>
            </a:custGeom>
            <a:ln w="9524">
              <a:solidFill>
                <a:srgbClr val="595959"/>
              </a:solidFill>
            </a:ln>
          </p:spPr>
          <p:txBody>
            <a:bodyPr wrap="square" lIns="0" tIns="0" rIns="0" bIns="0" rtlCol="0"/>
            <a:lstStyle/>
            <a:p>
              <a:endParaRPr/>
            </a:p>
          </p:txBody>
        </p:sp>
        <p:sp>
          <p:nvSpPr>
            <p:cNvPr id="73" name="object 73"/>
            <p:cNvSpPr/>
            <p:nvPr/>
          </p:nvSpPr>
          <p:spPr>
            <a:xfrm>
              <a:off x="8082231" y="3013283"/>
              <a:ext cx="55244" cy="52069"/>
            </a:xfrm>
            <a:custGeom>
              <a:avLst/>
              <a:gdLst/>
              <a:ahLst/>
              <a:cxnLst/>
              <a:rect l="l" t="t" r="r" b="b"/>
              <a:pathLst>
                <a:path w="55245" h="52069">
                  <a:moveTo>
                    <a:pt x="27456" y="51910"/>
                  </a:moveTo>
                  <a:lnTo>
                    <a:pt x="16768" y="49870"/>
                  </a:lnTo>
                  <a:lnTo>
                    <a:pt x="8041" y="44308"/>
                  </a:lnTo>
                  <a:lnTo>
                    <a:pt x="2157" y="36058"/>
                  </a:lnTo>
                  <a:lnTo>
                    <a:pt x="0" y="25955"/>
                  </a:lnTo>
                  <a:lnTo>
                    <a:pt x="2157" y="15852"/>
                  </a:lnTo>
                  <a:lnTo>
                    <a:pt x="8041" y="7602"/>
                  </a:lnTo>
                  <a:lnTo>
                    <a:pt x="16768" y="2039"/>
                  </a:lnTo>
                  <a:lnTo>
                    <a:pt x="27456" y="0"/>
                  </a:lnTo>
                  <a:lnTo>
                    <a:pt x="34737" y="0"/>
                  </a:lnTo>
                  <a:lnTo>
                    <a:pt x="41721" y="2734"/>
                  </a:lnTo>
                  <a:lnTo>
                    <a:pt x="52019" y="12469"/>
                  </a:lnTo>
                  <a:lnTo>
                    <a:pt x="54912" y="19071"/>
                  </a:lnTo>
                  <a:lnTo>
                    <a:pt x="54912" y="25955"/>
                  </a:lnTo>
                  <a:lnTo>
                    <a:pt x="52754" y="36058"/>
                  </a:lnTo>
                  <a:lnTo>
                    <a:pt x="46870" y="44308"/>
                  </a:lnTo>
                  <a:lnTo>
                    <a:pt x="38143" y="49870"/>
                  </a:lnTo>
                  <a:lnTo>
                    <a:pt x="27456" y="51910"/>
                  </a:lnTo>
                  <a:close/>
                </a:path>
              </a:pathLst>
            </a:custGeom>
            <a:solidFill>
              <a:srgbClr val="434343"/>
            </a:solidFill>
          </p:spPr>
          <p:txBody>
            <a:bodyPr wrap="square" lIns="0" tIns="0" rIns="0" bIns="0" rtlCol="0"/>
            <a:lstStyle/>
            <a:p>
              <a:endParaRPr/>
            </a:p>
          </p:txBody>
        </p:sp>
        <p:sp>
          <p:nvSpPr>
            <p:cNvPr id="74" name="object 74"/>
            <p:cNvSpPr/>
            <p:nvPr/>
          </p:nvSpPr>
          <p:spPr>
            <a:xfrm>
              <a:off x="8082231" y="3013283"/>
              <a:ext cx="55244" cy="52069"/>
            </a:xfrm>
            <a:custGeom>
              <a:avLst/>
              <a:gdLst/>
              <a:ahLst/>
              <a:cxnLst/>
              <a:rect l="l" t="t" r="r" b="b"/>
              <a:pathLst>
                <a:path w="55245" h="52069">
                  <a:moveTo>
                    <a:pt x="0" y="25955"/>
                  </a:moveTo>
                  <a:lnTo>
                    <a:pt x="2157" y="15852"/>
                  </a:lnTo>
                  <a:lnTo>
                    <a:pt x="8041" y="7602"/>
                  </a:lnTo>
                  <a:lnTo>
                    <a:pt x="16768" y="2039"/>
                  </a:lnTo>
                  <a:lnTo>
                    <a:pt x="27456" y="0"/>
                  </a:lnTo>
                  <a:lnTo>
                    <a:pt x="34737" y="0"/>
                  </a:lnTo>
                  <a:lnTo>
                    <a:pt x="41721" y="2734"/>
                  </a:lnTo>
                  <a:lnTo>
                    <a:pt x="46870" y="7602"/>
                  </a:lnTo>
                  <a:lnTo>
                    <a:pt x="52019" y="12469"/>
                  </a:lnTo>
                  <a:lnTo>
                    <a:pt x="54912" y="19071"/>
                  </a:lnTo>
                  <a:lnTo>
                    <a:pt x="54912" y="25955"/>
                  </a:lnTo>
                  <a:lnTo>
                    <a:pt x="52754" y="36058"/>
                  </a:lnTo>
                  <a:lnTo>
                    <a:pt x="46870" y="44308"/>
                  </a:lnTo>
                  <a:lnTo>
                    <a:pt x="38143" y="49870"/>
                  </a:lnTo>
                  <a:lnTo>
                    <a:pt x="27456" y="51910"/>
                  </a:lnTo>
                  <a:lnTo>
                    <a:pt x="16768" y="49870"/>
                  </a:lnTo>
                  <a:lnTo>
                    <a:pt x="8041" y="44308"/>
                  </a:lnTo>
                  <a:lnTo>
                    <a:pt x="2157" y="36058"/>
                  </a:lnTo>
                  <a:lnTo>
                    <a:pt x="0" y="25955"/>
                  </a:lnTo>
                  <a:close/>
                </a:path>
              </a:pathLst>
            </a:custGeom>
            <a:ln w="9524">
              <a:solidFill>
                <a:srgbClr val="595959"/>
              </a:solidFill>
            </a:ln>
          </p:spPr>
          <p:txBody>
            <a:bodyPr wrap="square" lIns="0" tIns="0" rIns="0" bIns="0" rtlCol="0"/>
            <a:lstStyle/>
            <a:p>
              <a:endParaRPr/>
            </a:p>
          </p:txBody>
        </p:sp>
        <p:sp>
          <p:nvSpPr>
            <p:cNvPr id="75" name="object 75"/>
            <p:cNvSpPr/>
            <p:nvPr/>
          </p:nvSpPr>
          <p:spPr>
            <a:xfrm>
              <a:off x="8090394" y="1425813"/>
              <a:ext cx="55244" cy="52069"/>
            </a:xfrm>
            <a:custGeom>
              <a:avLst/>
              <a:gdLst/>
              <a:ahLst/>
              <a:cxnLst/>
              <a:rect l="l" t="t" r="r" b="b"/>
              <a:pathLst>
                <a:path w="55245" h="52069">
                  <a:moveTo>
                    <a:pt x="27456" y="51910"/>
                  </a:moveTo>
                  <a:lnTo>
                    <a:pt x="16769" y="49870"/>
                  </a:lnTo>
                  <a:lnTo>
                    <a:pt x="8041" y="44308"/>
                  </a:lnTo>
                  <a:lnTo>
                    <a:pt x="2157" y="36058"/>
                  </a:lnTo>
                  <a:lnTo>
                    <a:pt x="0" y="25955"/>
                  </a:lnTo>
                  <a:lnTo>
                    <a:pt x="2157" y="15852"/>
                  </a:lnTo>
                  <a:lnTo>
                    <a:pt x="8041" y="7602"/>
                  </a:lnTo>
                  <a:lnTo>
                    <a:pt x="16769" y="2039"/>
                  </a:lnTo>
                  <a:lnTo>
                    <a:pt x="27456" y="0"/>
                  </a:lnTo>
                  <a:lnTo>
                    <a:pt x="34737" y="0"/>
                  </a:lnTo>
                  <a:lnTo>
                    <a:pt x="41721" y="2734"/>
                  </a:lnTo>
                  <a:lnTo>
                    <a:pt x="52019" y="12469"/>
                  </a:lnTo>
                  <a:lnTo>
                    <a:pt x="54912" y="19071"/>
                  </a:lnTo>
                  <a:lnTo>
                    <a:pt x="54912" y="25955"/>
                  </a:lnTo>
                  <a:lnTo>
                    <a:pt x="52754" y="36058"/>
                  </a:lnTo>
                  <a:lnTo>
                    <a:pt x="46870" y="44308"/>
                  </a:lnTo>
                  <a:lnTo>
                    <a:pt x="38143" y="49870"/>
                  </a:lnTo>
                  <a:lnTo>
                    <a:pt x="27456" y="51910"/>
                  </a:lnTo>
                  <a:close/>
                </a:path>
              </a:pathLst>
            </a:custGeom>
            <a:solidFill>
              <a:srgbClr val="434343"/>
            </a:solidFill>
          </p:spPr>
          <p:txBody>
            <a:bodyPr wrap="square" lIns="0" tIns="0" rIns="0" bIns="0" rtlCol="0"/>
            <a:lstStyle/>
            <a:p>
              <a:endParaRPr/>
            </a:p>
          </p:txBody>
        </p:sp>
        <p:sp>
          <p:nvSpPr>
            <p:cNvPr id="76" name="object 76"/>
            <p:cNvSpPr/>
            <p:nvPr/>
          </p:nvSpPr>
          <p:spPr>
            <a:xfrm>
              <a:off x="8090394" y="1425813"/>
              <a:ext cx="55244" cy="52069"/>
            </a:xfrm>
            <a:custGeom>
              <a:avLst/>
              <a:gdLst/>
              <a:ahLst/>
              <a:cxnLst/>
              <a:rect l="l" t="t" r="r" b="b"/>
              <a:pathLst>
                <a:path w="55245" h="52069">
                  <a:moveTo>
                    <a:pt x="0" y="25955"/>
                  </a:moveTo>
                  <a:lnTo>
                    <a:pt x="2157" y="15852"/>
                  </a:lnTo>
                  <a:lnTo>
                    <a:pt x="8041" y="7602"/>
                  </a:lnTo>
                  <a:lnTo>
                    <a:pt x="16769" y="2039"/>
                  </a:lnTo>
                  <a:lnTo>
                    <a:pt x="27456" y="0"/>
                  </a:lnTo>
                  <a:lnTo>
                    <a:pt x="34737" y="0"/>
                  </a:lnTo>
                  <a:lnTo>
                    <a:pt x="41721" y="2734"/>
                  </a:lnTo>
                  <a:lnTo>
                    <a:pt x="46870" y="7602"/>
                  </a:lnTo>
                  <a:lnTo>
                    <a:pt x="52019" y="12469"/>
                  </a:lnTo>
                  <a:lnTo>
                    <a:pt x="54912" y="19071"/>
                  </a:lnTo>
                  <a:lnTo>
                    <a:pt x="54912" y="25955"/>
                  </a:lnTo>
                  <a:lnTo>
                    <a:pt x="52754" y="36058"/>
                  </a:lnTo>
                  <a:lnTo>
                    <a:pt x="46870" y="44308"/>
                  </a:lnTo>
                  <a:lnTo>
                    <a:pt x="38143" y="49870"/>
                  </a:lnTo>
                  <a:lnTo>
                    <a:pt x="27456" y="51910"/>
                  </a:lnTo>
                  <a:lnTo>
                    <a:pt x="16769" y="49870"/>
                  </a:lnTo>
                  <a:lnTo>
                    <a:pt x="8041" y="44308"/>
                  </a:lnTo>
                  <a:lnTo>
                    <a:pt x="2157" y="36058"/>
                  </a:lnTo>
                  <a:lnTo>
                    <a:pt x="0" y="25955"/>
                  </a:lnTo>
                  <a:close/>
                </a:path>
              </a:pathLst>
            </a:custGeom>
            <a:ln w="9524">
              <a:solidFill>
                <a:srgbClr val="595959"/>
              </a:solidFill>
            </a:ln>
          </p:spPr>
          <p:txBody>
            <a:bodyPr wrap="square" lIns="0" tIns="0" rIns="0" bIns="0" rtlCol="0"/>
            <a:lstStyle/>
            <a:p>
              <a:endParaRPr/>
            </a:p>
          </p:txBody>
        </p:sp>
        <p:sp>
          <p:nvSpPr>
            <p:cNvPr id="77" name="object 77"/>
            <p:cNvSpPr/>
            <p:nvPr/>
          </p:nvSpPr>
          <p:spPr>
            <a:xfrm>
              <a:off x="8346885" y="1283848"/>
              <a:ext cx="175895" cy="1900555"/>
            </a:xfrm>
            <a:custGeom>
              <a:avLst/>
              <a:gdLst/>
              <a:ahLst/>
              <a:cxnLst/>
              <a:rect l="l" t="t" r="r" b="b"/>
              <a:pathLst>
                <a:path w="175895" h="1900555">
                  <a:moveTo>
                    <a:pt x="0" y="1900014"/>
                  </a:moveTo>
                  <a:lnTo>
                    <a:pt x="0" y="43291"/>
                  </a:lnTo>
                  <a:lnTo>
                    <a:pt x="175440" y="0"/>
                  </a:lnTo>
                  <a:lnTo>
                    <a:pt x="175440" y="1856722"/>
                  </a:lnTo>
                  <a:lnTo>
                    <a:pt x="0" y="1900014"/>
                  </a:lnTo>
                  <a:close/>
                </a:path>
              </a:pathLst>
            </a:custGeom>
            <a:solidFill>
              <a:srgbClr val="EEEEEE"/>
            </a:solidFill>
          </p:spPr>
          <p:txBody>
            <a:bodyPr wrap="square" lIns="0" tIns="0" rIns="0" bIns="0" rtlCol="0"/>
            <a:lstStyle/>
            <a:p>
              <a:endParaRPr/>
            </a:p>
          </p:txBody>
        </p:sp>
        <p:sp>
          <p:nvSpPr>
            <p:cNvPr id="78" name="object 78"/>
            <p:cNvSpPr/>
            <p:nvPr/>
          </p:nvSpPr>
          <p:spPr>
            <a:xfrm>
              <a:off x="8346885" y="1283848"/>
              <a:ext cx="175895" cy="1900555"/>
            </a:xfrm>
            <a:custGeom>
              <a:avLst/>
              <a:gdLst/>
              <a:ahLst/>
              <a:cxnLst/>
              <a:rect l="l" t="t" r="r" b="b"/>
              <a:pathLst>
                <a:path w="175895" h="1900555">
                  <a:moveTo>
                    <a:pt x="0" y="1900014"/>
                  </a:moveTo>
                  <a:lnTo>
                    <a:pt x="175440" y="1856722"/>
                  </a:lnTo>
                  <a:lnTo>
                    <a:pt x="175440" y="0"/>
                  </a:lnTo>
                  <a:lnTo>
                    <a:pt x="0" y="43291"/>
                  </a:lnTo>
                  <a:lnTo>
                    <a:pt x="0" y="1900014"/>
                  </a:lnTo>
                  <a:close/>
                </a:path>
              </a:pathLst>
            </a:custGeom>
            <a:ln w="28574">
              <a:solidFill>
                <a:srgbClr val="595959"/>
              </a:solidFill>
            </a:ln>
          </p:spPr>
          <p:txBody>
            <a:bodyPr wrap="square" lIns="0" tIns="0" rIns="0" bIns="0" rtlCol="0"/>
            <a:lstStyle/>
            <a:p>
              <a:endParaRPr/>
            </a:p>
          </p:txBody>
        </p:sp>
        <p:sp>
          <p:nvSpPr>
            <p:cNvPr id="79" name="object 79"/>
            <p:cNvSpPr/>
            <p:nvPr/>
          </p:nvSpPr>
          <p:spPr>
            <a:xfrm>
              <a:off x="8407150" y="3026187"/>
              <a:ext cx="55244" cy="52069"/>
            </a:xfrm>
            <a:custGeom>
              <a:avLst/>
              <a:gdLst/>
              <a:ahLst/>
              <a:cxnLst/>
              <a:rect l="l" t="t" r="r" b="b"/>
              <a:pathLst>
                <a:path w="55245" h="52069">
                  <a:moveTo>
                    <a:pt x="27456" y="51910"/>
                  </a:moveTo>
                  <a:lnTo>
                    <a:pt x="16769" y="49870"/>
                  </a:lnTo>
                  <a:lnTo>
                    <a:pt x="8041" y="44308"/>
                  </a:lnTo>
                  <a:lnTo>
                    <a:pt x="2157" y="36058"/>
                  </a:lnTo>
                  <a:lnTo>
                    <a:pt x="0" y="25955"/>
                  </a:lnTo>
                  <a:lnTo>
                    <a:pt x="2157" y="15852"/>
                  </a:lnTo>
                  <a:lnTo>
                    <a:pt x="8041" y="7602"/>
                  </a:lnTo>
                  <a:lnTo>
                    <a:pt x="16769" y="2039"/>
                  </a:lnTo>
                  <a:lnTo>
                    <a:pt x="27456" y="0"/>
                  </a:lnTo>
                  <a:lnTo>
                    <a:pt x="34738" y="0"/>
                  </a:lnTo>
                  <a:lnTo>
                    <a:pt x="41721" y="2734"/>
                  </a:lnTo>
                  <a:lnTo>
                    <a:pt x="52019" y="12469"/>
                  </a:lnTo>
                  <a:lnTo>
                    <a:pt x="54912" y="19071"/>
                  </a:lnTo>
                  <a:lnTo>
                    <a:pt x="54912" y="25955"/>
                  </a:lnTo>
                  <a:lnTo>
                    <a:pt x="52754" y="36058"/>
                  </a:lnTo>
                  <a:lnTo>
                    <a:pt x="46870" y="44308"/>
                  </a:lnTo>
                  <a:lnTo>
                    <a:pt x="38143" y="49870"/>
                  </a:lnTo>
                  <a:lnTo>
                    <a:pt x="27456" y="51910"/>
                  </a:lnTo>
                  <a:close/>
                </a:path>
              </a:pathLst>
            </a:custGeom>
            <a:solidFill>
              <a:srgbClr val="434343"/>
            </a:solidFill>
          </p:spPr>
          <p:txBody>
            <a:bodyPr wrap="square" lIns="0" tIns="0" rIns="0" bIns="0" rtlCol="0"/>
            <a:lstStyle/>
            <a:p>
              <a:endParaRPr/>
            </a:p>
          </p:txBody>
        </p:sp>
        <p:sp>
          <p:nvSpPr>
            <p:cNvPr id="80" name="object 80"/>
            <p:cNvSpPr/>
            <p:nvPr/>
          </p:nvSpPr>
          <p:spPr>
            <a:xfrm>
              <a:off x="8407150" y="3026187"/>
              <a:ext cx="55244" cy="52069"/>
            </a:xfrm>
            <a:custGeom>
              <a:avLst/>
              <a:gdLst/>
              <a:ahLst/>
              <a:cxnLst/>
              <a:rect l="l" t="t" r="r" b="b"/>
              <a:pathLst>
                <a:path w="55245" h="52069">
                  <a:moveTo>
                    <a:pt x="0" y="25955"/>
                  </a:moveTo>
                  <a:lnTo>
                    <a:pt x="2157" y="15852"/>
                  </a:lnTo>
                  <a:lnTo>
                    <a:pt x="8041" y="7602"/>
                  </a:lnTo>
                  <a:lnTo>
                    <a:pt x="16769" y="2039"/>
                  </a:lnTo>
                  <a:lnTo>
                    <a:pt x="27456" y="0"/>
                  </a:lnTo>
                  <a:lnTo>
                    <a:pt x="34738" y="0"/>
                  </a:lnTo>
                  <a:lnTo>
                    <a:pt x="41721" y="2734"/>
                  </a:lnTo>
                  <a:lnTo>
                    <a:pt x="46870" y="7602"/>
                  </a:lnTo>
                  <a:lnTo>
                    <a:pt x="52019" y="12469"/>
                  </a:lnTo>
                  <a:lnTo>
                    <a:pt x="54912" y="19071"/>
                  </a:lnTo>
                  <a:lnTo>
                    <a:pt x="54912" y="25955"/>
                  </a:lnTo>
                  <a:lnTo>
                    <a:pt x="52754" y="36058"/>
                  </a:lnTo>
                  <a:lnTo>
                    <a:pt x="46870" y="44308"/>
                  </a:lnTo>
                  <a:lnTo>
                    <a:pt x="38143" y="49870"/>
                  </a:lnTo>
                  <a:lnTo>
                    <a:pt x="27456" y="51910"/>
                  </a:lnTo>
                  <a:lnTo>
                    <a:pt x="16769" y="49870"/>
                  </a:lnTo>
                  <a:lnTo>
                    <a:pt x="8041" y="44308"/>
                  </a:lnTo>
                  <a:lnTo>
                    <a:pt x="2157" y="36058"/>
                  </a:lnTo>
                  <a:lnTo>
                    <a:pt x="0" y="25955"/>
                  </a:lnTo>
                  <a:close/>
                </a:path>
              </a:pathLst>
            </a:custGeom>
            <a:ln w="9524">
              <a:solidFill>
                <a:srgbClr val="595959"/>
              </a:solidFill>
            </a:ln>
          </p:spPr>
          <p:txBody>
            <a:bodyPr wrap="square" lIns="0" tIns="0" rIns="0" bIns="0" rtlCol="0"/>
            <a:lstStyle/>
            <a:p>
              <a:endParaRPr/>
            </a:p>
          </p:txBody>
        </p:sp>
        <p:sp>
          <p:nvSpPr>
            <p:cNvPr id="81" name="object 81"/>
            <p:cNvSpPr/>
            <p:nvPr/>
          </p:nvSpPr>
          <p:spPr>
            <a:xfrm>
              <a:off x="8401468" y="1394726"/>
              <a:ext cx="55244" cy="52069"/>
            </a:xfrm>
            <a:custGeom>
              <a:avLst/>
              <a:gdLst/>
              <a:ahLst/>
              <a:cxnLst/>
              <a:rect l="l" t="t" r="r" b="b"/>
              <a:pathLst>
                <a:path w="55245" h="52069">
                  <a:moveTo>
                    <a:pt x="27456" y="51910"/>
                  </a:moveTo>
                  <a:lnTo>
                    <a:pt x="16769" y="49870"/>
                  </a:lnTo>
                  <a:lnTo>
                    <a:pt x="8041" y="44308"/>
                  </a:lnTo>
                  <a:lnTo>
                    <a:pt x="2157" y="36058"/>
                  </a:lnTo>
                  <a:lnTo>
                    <a:pt x="0" y="25955"/>
                  </a:lnTo>
                  <a:lnTo>
                    <a:pt x="2157" y="15852"/>
                  </a:lnTo>
                  <a:lnTo>
                    <a:pt x="8041" y="7602"/>
                  </a:lnTo>
                  <a:lnTo>
                    <a:pt x="16769" y="2039"/>
                  </a:lnTo>
                  <a:lnTo>
                    <a:pt x="27456" y="0"/>
                  </a:lnTo>
                  <a:lnTo>
                    <a:pt x="34738" y="0"/>
                  </a:lnTo>
                  <a:lnTo>
                    <a:pt x="41721" y="2734"/>
                  </a:lnTo>
                  <a:lnTo>
                    <a:pt x="52019" y="12469"/>
                  </a:lnTo>
                  <a:lnTo>
                    <a:pt x="54912" y="19071"/>
                  </a:lnTo>
                  <a:lnTo>
                    <a:pt x="54912" y="25955"/>
                  </a:lnTo>
                  <a:lnTo>
                    <a:pt x="52754" y="36058"/>
                  </a:lnTo>
                  <a:lnTo>
                    <a:pt x="46870" y="44308"/>
                  </a:lnTo>
                  <a:lnTo>
                    <a:pt x="38143" y="49870"/>
                  </a:lnTo>
                  <a:lnTo>
                    <a:pt x="27456" y="51910"/>
                  </a:lnTo>
                  <a:close/>
                </a:path>
              </a:pathLst>
            </a:custGeom>
            <a:solidFill>
              <a:srgbClr val="434343"/>
            </a:solidFill>
          </p:spPr>
          <p:txBody>
            <a:bodyPr wrap="square" lIns="0" tIns="0" rIns="0" bIns="0" rtlCol="0"/>
            <a:lstStyle/>
            <a:p>
              <a:endParaRPr/>
            </a:p>
          </p:txBody>
        </p:sp>
        <p:sp>
          <p:nvSpPr>
            <p:cNvPr id="82" name="object 82"/>
            <p:cNvSpPr/>
            <p:nvPr/>
          </p:nvSpPr>
          <p:spPr>
            <a:xfrm>
              <a:off x="8401468" y="1394726"/>
              <a:ext cx="55244" cy="52069"/>
            </a:xfrm>
            <a:custGeom>
              <a:avLst/>
              <a:gdLst/>
              <a:ahLst/>
              <a:cxnLst/>
              <a:rect l="l" t="t" r="r" b="b"/>
              <a:pathLst>
                <a:path w="55245" h="52069">
                  <a:moveTo>
                    <a:pt x="0" y="25955"/>
                  </a:moveTo>
                  <a:lnTo>
                    <a:pt x="2157" y="15852"/>
                  </a:lnTo>
                  <a:lnTo>
                    <a:pt x="8041" y="7602"/>
                  </a:lnTo>
                  <a:lnTo>
                    <a:pt x="16769" y="2039"/>
                  </a:lnTo>
                  <a:lnTo>
                    <a:pt x="27456" y="0"/>
                  </a:lnTo>
                  <a:lnTo>
                    <a:pt x="34738" y="0"/>
                  </a:lnTo>
                  <a:lnTo>
                    <a:pt x="41721" y="2734"/>
                  </a:lnTo>
                  <a:lnTo>
                    <a:pt x="46871" y="7602"/>
                  </a:lnTo>
                  <a:lnTo>
                    <a:pt x="52019" y="12469"/>
                  </a:lnTo>
                  <a:lnTo>
                    <a:pt x="54912" y="19071"/>
                  </a:lnTo>
                  <a:lnTo>
                    <a:pt x="54912" y="25955"/>
                  </a:lnTo>
                  <a:lnTo>
                    <a:pt x="52754" y="36058"/>
                  </a:lnTo>
                  <a:lnTo>
                    <a:pt x="46870" y="44308"/>
                  </a:lnTo>
                  <a:lnTo>
                    <a:pt x="38143" y="49870"/>
                  </a:lnTo>
                  <a:lnTo>
                    <a:pt x="27456" y="51910"/>
                  </a:lnTo>
                  <a:lnTo>
                    <a:pt x="16769" y="49870"/>
                  </a:lnTo>
                  <a:lnTo>
                    <a:pt x="8041" y="44308"/>
                  </a:lnTo>
                  <a:lnTo>
                    <a:pt x="2157" y="36058"/>
                  </a:lnTo>
                  <a:lnTo>
                    <a:pt x="0" y="25955"/>
                  </a:lnTo>
                  <a:close/>
                </a:path>
              </a:pathLst>
            </a:custGeom>
            <a:ln w="9524">
              <a:solidFill>
                <a:srgbClr val="595959"/>
              </a:solidFill>
            </a:ln>
          </p:spPr>
          <p:txBody>
            <a:bodyPr wrap="square" lIns="0" tIns="0" rIns="0" bIns="0" rtlCol="0"/>
            <a:lstStyle/>
            <a:p>
              <a:endParaRPr/>
            </a:p>
          </p:txBody>
        </p:sp>
        <p:sp>
          <p:nvSpPr>
            <p:cNvPr id="83" name="object 83"/>
            <p:cNvSpPr/>
            <p:nvPr/>
          </p:nvSpPr>
          <p:spPr>
            <a:xfrm>
              <a:off x="8098827" y="3078006"/>
              <a:ext cx="335915" cy="30480"/>
            </a:xfrm>
            <a:custGeom>
              <a:avLst/>
              <a:gdLst/>
              <a:ahLst/>
              <a:cxnLst/>
              <a:rect l="l" t="t" r="r" b="b"/>
              <a:pathLst>
                <a:path w="335915" h="30480">
                  <a:moveTo>
                    <a:pt x="-9524" y="15177"/>
                  </a:moveTo>
                  <a:lnTo>
                    <a:pt x="345281" y="15177"/>
                  </a:lnTo>
                </a:path>
              </a:pathLst>
            </a:custGeom>
            <a:ln w="49404">
              <a:solidFill>
                <a:srgbClr val="595959"/>
              </a:solidFill>
            </a:ln>
          </p:spPr>
          <p:txBody>
            <a:bodyPr wrap="square" lIns="0" tIns="0" rIns="0" bIns="0" rtlCol="0"/>
            <a:lstStyle/>
            <a:p>
              <a:endParaRPr/>
            </a:p>
          </p:txBody>
        </p:sp>
        <p:sp>
          <p:nvSpPr>
            <p:cNvPr id="84" name="object 84"/>
            <p:cNvSpPr/>
            <p:nvPr/>
          </p:nvSpPr>
          <p:spPr>
            <a:xfrm>
              <a:off x="8105381" y="1446593"/>
              <a:ext cx="323850" cy="1587500"/>
            </a:xfrm>
            <a:custGeom>
              <a:avLst/>
              <a:gdLst/>
              <a:ahLst/>
              <a:cxnLst/>
              <a:rect l="l" t="t" r="r" b="b"/>
              <a:pathLst>
                <a:path w="323850" h="1587500">
                  <a:moveTo>
                    <a:pt x="16016" y="1508455"/>
                  </a:moveTo>
                  <a:lnTo>
                    <a:pt x="309658" y="1586981"/>
                  </a:lnTo>
                </a:path>
                <a:path w="323850" h="1587500">
                  <a:moveTo>
                    <a:pt x="0" y="86444"/>
                  </a:moveTo>
                  <a:lnTo>
                    <a:pt x="323424" y="0"/>
                  </a:lnTo>
                </a:path>
              </a:pathLst>
            </a:custGeom>
            <a:ln w="19049">
              <a:solidFill>
                <a:srgbClr val="595959"/>
              </a:solidFill>
            </a:ln>
          </p:spPr>
          <p:txBody>
            <a:bodyPr wrap="square" lIns="0" tIns="0" rIns="0" bIns="0" rtlCol="0"/>
            <a:lstStyle/>
            <a:p>
              <a:endParaRPr/>
            </a:p>
          </p:txBody>
        </p:sp>
        <p:sp>
          <p:nvSpPr>
            <p:cNvPr id="85" name="object 85"/>
            <p:cNvSpPr/>
            <p:nvPr/>
          </p:nvSpPr>
          <p:spPr>
            <a:xfrm>
              <a:off x="8127951" y="1379725"/>
              <a:ext cx="300990" cy="15240"/>
            </a:xfrm>
            <a:custGeom>
              <a:avLst/>
              <a:gdLst/>
              <a:ahLst/>
              <a:cxnLst/>
              <a:rect l="l" t="t" r="r" b="b"/>
              <a:pathLst>
                <a:path w="300990" h="15240">
                  <a:moveTo>
                    <a:pt x="-9524" y="7478"/>
                  </a:moveTo>
                  <a:lnTo>
                    <a:pt x="310379" y="7478"/>
                  </a:lnTo>
                </a:path>
              </a:pathLst>
            </a:custGeom>
            <a:ln w="34007">
              <a:solidFill>
                <a:srgbClr val="595959"/>
              </a:solidFill>
            </a:ln>
          </p:spPr>
          <p:txBody>
            <a:bodyPr wrap="square" lIns="0" tIns="0" rIns="0" bIns="0" rtlCol="0"/>
            <a:lstStyle/>
            <a:p>
              <a:endParaRPr/>
            </a:p>
          </p:txBody>
        </p:sp>
      </p:grpSp>
      <p:sp>
        <p:nvSpPr>
          <p:cNvPr id="86" name="object 86"/>
          <p:cNvSpPr txBox="1"/>
          <p:nvPr/>
        </p:nvSpPr>
        <p:spPr>
          <a:xfrm>
            <a:off x="5399125" y="4704900"/>
            <a:ext cx="1238885" cy="309245"/>
          </a:xfrm>
          <a:prstGeom prst="rect">
            <a:avLst/>
          </a:prstGeom>
        </p:spPr>
        <p:txBody>
          <a:bodyPr vert="horz" wrap="square" lIns="0" tIns="0" rIns="0" bIns="0" rtlCol="0">
            <a:spAutoFit/>
          </a:bodyPr>
          <a:lstStyle/>
          <a:p>
            <a:pPr marL="12700">
              <a:lnSpc>
                <a:spcPts val="2310"/>
              </a:lnSpc>
            </a:pPr>
            <a:r>
              <a:rPr sz="2000" spc="-5" dirty="0">
                <a:solidFill>
                  <a:srgbClr val="FFFFFF"/>
                </a:solidFill>
                <a:latin typeface="Arial"/>
                <a:cs typeface="Arial"/>
              </a:rPr>
              <a:t>Lecture </a:t>
            </a:r>
            <a:r>
              <a:rPr sz="2000" dirty="0">
                <a:solidFill>
                  <a:srgbClr val="FFFFFF"/>
                </a:solidFill>
                <a:latin typeface="Arial"/>
                <a:cs typeface="Arial"/>
              </a:rPr>
              <a:t>5</a:t>
            </a:r>
            <a:r>
              <a:rPr sz="2000" spc="-90"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89" name="object 89"/>
          <p:cNvSpPr txBox="1"/>
          <p:nvPr/>
        </p:nvSpPr>
        <p:spPr>
          <a:xfrm>
            <a:off x="6728714" y="4713450"/>
            <a:ext cx="327025" cy="309245"/>
          </a:xfrm>
          <a:prstGeom prst="rect">
            <a:avLst/>
          </a:prstGeom>
        </p:spPr>
        <p:txBody>
          <a:bodyPr vert="horz" wrap="square" lIns="0" tIns="0" rIns="0" bIns="0" rtlCol="0">
            <a:spAutoFit/>
          </a:bodyPr>
          <a:lstStyle/>
          <a:p>
            <a:pPr marL="12700">
              <a:lnSpc>
                <a:spcPts val="2050"/>
              </a:lnSpc>
            </a:pPr>
            <a:r>
              <a:rPr sz="3000" spc="-284" baseline="-6944" dirty="0">
                <a:solidFill>
                  <a:srgbClr val="FFFFFF"/>
                </a:solidFill>
                <a:latin typeface="Arial"/>
                <a:cs typeface="Arial"/>
              </a:rPr>
              <a:t>1</a:t>
            </a:r>
            <a:r>
              <a:rPr sz="1300" spc="-540" dirty="0">
                <a:latin typeface="Arial"/>
                <a:cs typeface="Arial"/>
              </a:rPr>
              <a:t>1</a:t>
            </a:r>
            <a:r>
              <a:rPr sz="3000" spc="-869" baseline="-6944" dirty="0">
                <a:solidFill>
                  <a:srgbClr val="FFFFFF"/>
                </a:solidFill>
                <a:latin typeface="Arial"/>
                <a:cs typeface="Arial"/>
              </a:rPr>
              <a:t>3</a:t>
            </a:r>
            <a:r>
              <a:rPr sz="1300" spc="-5" dirty="0">
                <a:latin typeface="Arial"/>
                <a:cs typeface="Arial"/>
              </a:rPr>
              <a:t>3</a:t>
            </a:r>
            <a:endParaRPr sz="1300">
              <a:latin typeface="Arial"/>
              <a:cs typeface="Arial"/>
            </a:endParaRPr>
          </a:p>
        </p:txBody>
      </p:sp>
      <p:sp>
        <p:nvSpPr>
          <p:cNvPr id="87" name="Footer Placeholder 86">
            <a:extLst>
              <a:ext uri="{FF2B5EF4-FFF2-40B4-BE49-F238E27FC236}">
                <a16:creationId xmlns:a16="http://schemas.microsoft.com/office/drawing/2014/main" id="{BCA5DAAD-E17D-40BA-88EE-67E2F1824C6E}"/>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69414-E033-4367-87A7-C8C65FD2E7AE}"/>
              </a:ext>
            </a:extLst>
          </p:cNvPr>
          <p:cNvSpPr>
            <a:spLocks noGrp="1"/>
          </p:cNvSpPr>
          <p:nvPr>
            <p:ph type="title"/>
          </p:nvPr>
        </p:nvSpPr>
        <p:spPr>
          <a:xfrm>
            <a:off x="628650" y="273844"/>
            <a:ext cx="7886700" cy="469106"/>
          </a:xfrm>
        </p:spPr>
        <p:txBody>
          <a:bodyPr>
            <a:normAutofit fontScale="90000"/>
          </a:bodyPr>
          <a:lstStyle/>
          <a:p>
            <a:r>
              <a:rPr lang="en-US"/>
              <a:t>One layer of a Convolutional Neural Network</a:t>
            </a:r>
          </a:p>
        </p:txBody>
      </p:sp>
      <p:pic>
        <p:nvPicPr>
          <p:cNvPr id="4098" name="Picture 2" descr="The result of a convolution of  \(6\times  6\times 3\) with  two \(3\times 3\times 3 \) is a volume of dimension \(4\times 4\times 2\)">
            <a:extLst>
              <a:ext uri="{FF2B5EF4-FFF2-40B4-BE49-F238E27FC236}">
                <a16:creationId xmlns:a16="http://schemas.microsoft.com/office/drawing/2014/main" id="{7102131A-BC0A-4197-AA9E-FF619A8E36F6}"/>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r="2500"/>
          <a:stretch/>
        </p:blipFill>
        <p:spPr bwMode="auto">
          <a:xfrm>
            <a:off x="685800" y="834628"/>
            <a:ext cx="8097802" cy="271224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8FBA1B9-58C7-4297-B668-071A00636B88}"/>
                  </a:ext>
                </a:extLst>
              </p:cNvPr>
              <p:cNvSpPr txBox="1"/>
              <p:nvPr/>
            </p:nvSpPr>
            <p:spPr>
              <a:xfrm>
                <a:off x="198120" y="3638550"/>
                <a:ext cx="8763000" cy="180171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t>In neural networks: </a:t>
                </a:r>
                <a14:m>
                  <m:oMath xmlns:m="http://schemas.openxmlformats.org/officeDocument/2006/math">
                    <m:sSup>
                      <m:sSupPr>
                        <m:ctrlPr>
                          <a:rPr lang="en-US" b="0" i="1" smtClean="0">
                            <a:latin typeface="Cambria Math" panose="02040503050406030204" pitchFamily="18" charset="0"/>
                          </a:rPr>
                        </m:ctrlPr>
                      </m:sSupPr>
                      <m:e>
                        <m:r>
                          <a:rPr lang="en-US" i="1" smtClean="0">
                            <a:latin typeface="Cambria Math" panose="02040503050406030204" pitchFamily="18" charset="0"/>
                          </a:rPr>
                          <m:t>𝑍</m:t>
                        </m:r>
                      </m:e>
                      <m:sup>
                        <m:r>
                          <a:rPr lang="en-US" b="0" i="1" smtClean="0">
                            <a:latin typeface="Cambria Math" panose="02040503050406030204" pitchFamily="18" charset="0"/>
                          </a:rPr>
                          <m:t>[1]</m:t>
                        </m:r>
                      </m:sup>
                    </m:sSup>
                    <m:r>
                      <a:rPr lang="en-US" i="1" smtClean="0">
                        <a:latin typeface="Cambria Math" panose="02040503050406030204" pitchFamily="18" charset="0"/>
                      </a:rPr>
                      <m:t>=</m:t>
                    </m:r>
                    <m:sSup>
                      <m:sSupPr>
                        <m:ctrlPr>
                          <a:rPr lang="en-US" b="0" i="1" smtClean="0">
                            <a:latin typeface="Cambria Math" panose="02040503050406030204" pitchFamily="18" charset="0"/>
                          </a:rPr>
                        </m:ctrlPr>
                      </m:sSupPr>
                      <m:e>
                        <m:r>
                          <a:rPr lang="en-US" i="1" smtClean="0">
                            <a:latin typeface="Cambria Math" panose="02040503050406030204" pitchFamily="18" charset="0"/>
                          </a:rPr>
                          <m:t>𝑊</m:t>
                        </m:r>
                      </m:e>
                      <m:sup>
                        <m:d>
                          <m:dPr>
                            <m:begChr m:val="["/>
                            <m:endChr m:val="]"/>
                            <m:ctrlPr>
                              <a:rPr lang="en-US" i="1" smtClean="0">
                                <a:latin typeface="Cambria Math" panose="02040503050406030204" pitchFamily="18" charset="0"/>
                              </a:rPr>
                            </m:ctrlPr>
                          </m:dPr>
                          <m:e>
                            <m:r>
                              <a:rPr lang="en-US" i="1" smtClean="0">
                                <a:latin typeface="Cambria Math" panose="02040503050406030204" pitchFamily="18" charset="0"/>
                              </a:rPr>
                              <m:t>1</m:t>
                            </m:r>
                          </m:e>
                        </m:d>
                      </m:sup>
                    </m:sSup>
                    <m:r>
                      <a:rPr lang="en-US" i="1" smtClean="0">
                        <a:latin typeface="Cambria Math" panose="02040503050406030204" pitchFamily="18" charset="0"/>
                      </a:rPr>
                      <m:t>×</m:t>
                    </m:r>
                    <m:sSup>
                      <m:sSupPr>
                        <m:ctrlPr>
                          <a:rPr lang="en-US" b="0" i="1" smtClean="0">
                            <a:latin typeface="Cambria Math" panose="02040503050406030204" pitchFamily="18" charset="0"/>
                          </a:rPr>
                        </m:ctrlPr>
                      </m:sSupPr>
                      <m:e>
                        <m:r>
                          <a:rPr lang="en-US" i="1" smtClean="0">
                            <a:latin typeface="Cambria Math" panose="02040503050406030204" pitchFamily="18" charset="0"/>
                          </a:rPr>
                          <m:t>𝑎</m:t>
                        </m:r>
                      </m:e>
                      <m:sup>
                        <m:d>
                          <m:dPr>
                            <m:begChr m:val="["/>
                            <m:endChr m:val="]"/>
                            <m:ctrlPr>
                              <a:rPr lang="en-US" i="1" smtClean="0">
                                <a:latin typeface="Cambria Math" panose="02040503050406030204" pitchFamily="18" charset="0"/>
                              </a:rPr>
                            </m:ctrlPr>
                          </m:dPr>
                          <m:e>
                            <m:r>
                              <a:rPr lang="en-US" i="1" smtClean="0">
                                <a:latin typeface="Cambria Math" panose="02040503050406030204" pitchFamily="18" charset="0"/>
                              </a:rPr>
                              <m:t>0</m:t>
                            </m:r>
                          </m:e>
                        </m:d>
                      </m:sup>
                    </m:sSup>
                    <m:r>
                      <a:rPr lang="en-US" i="1" smtClean="0">
                        <a:latin typeface="Cambria Math" panose="02040503050406030204" pitchFamily="18" charset="0"/>
                      </a:rPr>
                      <m:t>+</m:t>
                    </m:r>
                    <m:sSup>
                      <m:sSupPr>
                        <m:ctrlPr>
                          <a:rPr lang="en-US" b="0" i="1" smtClean="0">
                            <a:latin typeface="Cambria Math" panose="02040503050406030204" pitchFamily="18" charset="0"/>
                          </a:rPr>
                        </m:ctrlPr>
                      </m:sSupPr>
                      <m:e>
                        <m:r>
                          <a:rPr lang="en-US" i="1" smtClean="0">
                            <a:latin typeface="Cambria Math" panose="02040503050406030204" pitchFamily="18" charset="0"/>
                          </a:rPr>
                          <m:t>𝑏</m:t>
                        </m:r>
                      </m:e>
                      <m:sup>
                        <m:d>
                          <m:dPr>
                            <m:begChr m:val="["/>
                            <m:endChr m:val="]"/>
                            <m:ctrlPr>
                              <a:rPr lang="en-US" i="1" smtClean="0">
                                <a:latin typeface="Cambria Math" panose="02040503050406030204" pitchFamily="18" charset="0"/>
                              </a:rPr>
                            </m:ctrlPr>
                          </m:dPr>
                          <m:e>
                            <m:r>
                              <a:rPr lang="en-US" i="1" smtClean="0">
                                <a:latin typeface="Cambria Math" panose="02040503050406030204" pitchFamily="18" charset="0"/>
                              </a:rPr>
                              <m:t>1</m:t>
                            </m:r>
                          </m:e>
                        </m:d>
                      </m:sup>
                    </m:sSup>
                  </m:oMath>
                </a14:m>
                <a:r>
                  <a:rPr lang="en-US"/>
                  <a:t>,  where </a:t>
                </a:r>
                <a14:m>
                  <m:oMath xmlns:m="http://schemas.openxmlformats.org/officeDocument/2006/math">
                    <m:sSup>
                      <m:sSupPr>
                        <m:ctrlPr>
                          <a:rPr lang="en-US" b="0" i="1" smtClean="0">
                            <a:latin typeface="Cambria Math" panose="02040503050406030204" pitchFamily="18" charset="0"/>
                          </a:rPr>
                        </m:ctrlPr>
                      </m:sSupPr>
                      <m:e>
                        <m:r>
                          <a:rPr lang="en-US" i="1" smtClean="0">
                            <a:latin typeface="Cambria Math" panose="02040503050406030204" pitchFamily="18" charset="0"/>
                          </a:rPr>
                          <m:t>𝑎</m:t>
                        </m:r>
                      </m:e>
                      <m:sup>
                        <m:d>
                          <m:dPr>
                            <m:begChr m:val="["/>
                            <m:endChr m:val="]"/>
                            <m:ctrlPr>
                              <a:rPr lang="en-US" i="1" smtClean="0">
                                <a:latin typeface="Cambria Math" panose="02040503050406030204" pitchFamily="18" charset="0"/>
                              </a:rPr>
                            </m:ctrlPr>
                          </m:dPr>
                          <m:e>
                            <m:r>
                              <a:rPr lang="en-US" i="1" smtClean="0">
                                <a:latin typeface="Cambria Math" panose="02040503050406030204" pitchFamily="18" charset="0"/>
                              </a:rPr>
                              <m:t>0</m:t>
                            </m:r>
                          </m:e>
                        </m:d>
                      </m:sup>
                    </m:sSup>
                    <m:r>
                      <a:rPr lang="en-US" i="1" smtClean="0">
                        <a:latin typeface="Cambria Math" panose="02040503050406030204" pitchFamily="18" charset="0"/>
                      </a:rPr>
                      <m:t>=</m:t>
                    </m:r>
                    <m:r>
                      <a:rPr lang="en-US" i="1" smtClean="0">
                        <a:latin typeface="Cambria Math" panose="02040503050406030204" pitchFamily="18" charset="0"/>
                      </a:rPr>
                      <m:t>𝑥</m:t>
                    </m:r>
                  </m:oMath>
                </a14:m>
                <a:r>
                  <a:rPr lang="en-US"/>
                  <a:t>. Then </a:t>
                </a:r>
                <a14:m>
                  <m:oMath xmlns:m="http://schemas.openxmlformats.org/officeDocument/2006/math">
                    <m:sSup>
                      <m:sSupPr>
                        <m:ctrlPr>
                          <a:rPr lang="en-US" b="0" i="1" smtClean="0">
                            <a:latin typeface="Cambria Math" panose="02040503050406030204" pitchFamily="18" charset="0"/>
                          </a:rPr>
                        </m:ctrlPr>
                      </m:sSupPr>
                      <m:e>
                        <m:r>
                          <a:rPr lang="en-US" i="1" smtClean="0">
                            <a:latin typeface="Cambria Math" panose="02040503050406030204" pitchFamily="18" charset="0"/>
                          </a:rPr>
                          <m:t>𝑎</m:t>
                        </m:r>
                      </m:e>
                      <m:sup>
                        <m:d>
                          <m:dPr>
                            <m:begChr m:val="["/>
                            <m:endChr m:val="]"/>
                            <m:ctrlPr>
                              <a:rPr lang="en-US" i="1" smtClean="0">
                                <a:latin typeface="Cambria Math" panose="02040503050406030204" pitchFamily="18" charset="0"/>
                              </a:rPr>
                            </m:ctrlPr>
                          </m:dPr>
                          <m:e>
                            <m:r>
                              <a:rPr lang="en-US" i="1" smtClean="0">
                                <a:latin typeface="Cambria Math" panose="02040503050406030204" pitchFamily="18" charset="0"/>
                              </a:rPr>
                              <m:t>1</m:t>
                            </m:r>
                          </m:e>
                        </m:d>
                      </m:sup>
                    </m:sSup>
                    <m:r>
                      <a:rPr lang="en-US" i="1" smtClean="0">
                        <a:latin typeface="Cambria Math" panose="02040503050406030204" pitchFamily="18" charset="0"/>
                      </a:rPr>
                      <m:t>=</m:t>
                    </m:r>
                    <m:r>
                      <a:rPr lang="en-US" i="1" smtClean="0">
                        <a:latin typeface="Cambria Math" panose="02040503050406030204" pitchFamily="18" charset="0"/>
                      </a:rPr>
                      <m:t>𝑔</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i="1" smtClean="0">
                                <a:latin typeface="Cambria Math" panose="02040503050406030204" pitchFamily="18" charset="0"/>
                              </a:rPr>
                              <m:t>𝑍</m:t>
                            </m:r>
                          </m:e>
                          <m:sup>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1</m:t>
                                </m:r>
                              </m:e>
                            </m:d>
                          </m:sup>
                        </m:sSup>
                      </m:e>
                    </m:d>
                  </m:oMath>
                </a14:m>
                <a:r>
                  <a:rPr lang="en-US"/>
                  <a:t>. </a:t>
                </a:r>
              </a:p>
              <a:p>
                <a:pPr marL="285750" indent="-285750">
                  <a:lnSpc>
                    <a:spcPct val="150000"/>
                  </a:lnSpc>
                  <a:buFont typeface="Arial" panose="020B0604020202020204" pitchFamily="34" charset="0"/>
                  <a:buChar char="•"/>
                </a:pPr>
                <a:r>
                  <a:rPr lang="en-US"/>
                  <a:t>The same idea is applied for a layer of  CNN. </a:t>
                </a:r>
                <a:r>
                  <a:rPr lang="en-US">
                    <a:effectLst/>
                  </a:rPr>
                  <a:t>The convolution operation corresponds to the product operation, and the filter corresponds to the weight </a:t>
                </a:r>
                <a14:m>
                  <m:oMath xmlns:m="http://schemas.openxmlformats.org/officeDocument/2006/math">
                    <m:sSup>
                      <m:sSupPr>
                        <m:ctrlPr>
                          <a:rPr lang="en-US" b="0" i="1" smtClean="0">
                            <a:solidFill>
                              <a:srgbClr val="3B454E"/>
                            </a:solidFill>
                            <a:effectLst/>
                            <a:latin typeface="Cambria Math" panose="02040503050406030204" pitchFamily="18" charset="0"/>
                          </a:rPr>
                        </m:ctrlPr>
                      </m:sSupPr>
                      <m:e>
                        <m:r>
                          <a:rPr lang="en-US" b="0" i="1" smtClean="0">
                            <a:solidFill>
                              <a:srgbClr val="3B454E"/>
                            </a:solidFill>
                            <a:effectLst/>
                            <a:latin typeface="Cambria Math" panose="02040503050406030204" pitchFamily="18" charset="0"/>
                          </a:rPr>
                          <m:t>𝑊</m:t>
                        </m:r>
                      </m:e>
                      <m:sup>
                        <m:r>
                          <a:rPr lang="en-US" b="0" i="1" smtClean="0">
                            <a:solidFill>
                              <a:srgbClr val="3B454E"/>
                            </a:solidFill>
                            <a:effectLst/>
                            <a:latin typeface="Cambria Math" panose="02040503050406030204" pitchFamily="18" charset="0"/>
                          </a:rPr>
                          <m:t>[1]</m:t>
                        </m:r>
                      </m:sup>
                    </m:sSup>
                  </m:oMath>
                </a14:m>
                <a:r>
                  <a:rPr lang="en-US" b="0" i="0">
                    <a:solidFill>
                      <a:srgbClr val="3B454E"/>
                    </a:solidFill>
                    <a:effectLst/>
                    <a:latin typeface="KaTeX_Main"/>
                  </a:rPr>
                  <a:t>.</a:t>
                </a:r>
                <a:br>
                  <a:rPr lang="en-US" b="0" i="0">
                    <a:solidFill>
                      <a:srgbClr val="3B454E"/>
                    </a:solidFill>
                    <a:effectLst/>
                    <a:latin typeface="KaTeX_Main"/>
                  </a:rPr>
                </a:br>
                <a:endParaRPr lang="en-US"/>
              </a:p>
            </p:txBody>
          </p:sp>
        </mc:Choice>
        <mc:Fallback xmlns="">
          <p:sp>
            <p:nvSpPr>
              <p:cNvPr id="3" name="TextBox 2">
                <a:extLst>
                  <a:ext uri="{FF2B5EF4-FFF2-40B4-BE49-F238E27FC236}">
                    <a16:creationId xmlns:a16="http://schemas.microsoft.com/office/drawing/2014/main" id="{48FBA1B9-58C7-4297-B668-071A00636B88}"/>
                  </a:ext>
                </a:extLst>
              </p:cNvPr>
              <p:cNvSpPr txBox="1">
                <a:spLocks noRot="1" noChangeAspect="1" noMove="1" noResize="1" noEditPoints="1" noAdjustHandles="1" noChangeArrowheads="1" noChangeShapeType="1" noTextEdit="1"/>
              </p:cNvSpPr>
              <p:nvPr/>
            </p:nvSpPr>
            <p:spPr>
              <a:xfrm>
                <a:off x="198120" y="3638550"/>
                <a:ext cx="8763000" cy="1801712"/>
              </a:xfrm>
              <a:prstGeom prst="rect">
                <a:avLst/>
              </a:prstGeom>
              <a:blipFill>
                <a:blip r:embed="rId4"/>
                <a:stretch>
                  <a:fillRect l="-48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24DF52EE-88E4-439B-B0A1-B9CC2769DB05}"/>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29398406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D957A-CD0D-404D-9BC3-0F3E37FF7B77}"/>
              </a:ext>
            </a:extLst>
          </p:cNvPr>
          <p:cNvSpPr>
            <a:spLocks noGrp="1"/>
          </p:cNvSpPr>
          <p:nvPr>
            <p:ph type="title"/>
          </p:nvPr>
        </p:nvSpPr>
        <p:spPr>
          <a:xfrm>
            <a:off x="628650" y="273844"/>
            <a:ext cx="7886700" cy="392906"/>
          </a:xfrm>
        </p:spPr>
        <p:txBody>
          <a:bodyPr>
            <a:normAutofit fontScale="90000"/>
          </a:bodyPr>
          <a:lstStyle/>
          <a:p>
            <a:r>
              <a:rPr lang="en-US"/>
              <a:t>Number of parameters in one layer</a:t>
            </a:r>
          </a:p>
        </p:txBody>
      </p:sp>
      <p:sp>
        <p:nvSpPr>
          <p:cNvPr id="3" name="Content Placeholder 2">
            <a:extLst>
              <a:ext uri="{FF2B5EF4-FFF2-40B4-BE49-F238E27FC236}">
                <a16:creationId xmlns:a16="http://schemas.microsoft.com/office/drawing/2014/main" id="{0F9CA280-1275-4912-AC70-BA058023EF36}"/>
              </a:ext>
            </a:extLst>
          </p:cNvPr>
          <p:cNvSpPr>
            <a:spLocks noGrp="1"/>
          </p:cNvSpPr>
          <p:nvPr>
            <p:ph idx="1"/>
          </p:nvPr>
        </p:nvSpPr>
        <p:spPr>
          <a:xfrm>
            <a:off x="381000" y="895350"/>
            <a:ext cx="8458200" cy="3974306"/>
          </a:xfrm>
        </p:spPr>
        <p:txBody>
          <a:bodyPr>
            <a:normAutofit lnSpcReduction="10000"/>
          </a:bodyPr>
          <a:lstStyle/>
          <a:p>
            <a:pPr>
              <a:lnSpc>
                <a:spcPct val="160000"/>
              </a:lnSpc>
            </a:pPr>
            <a:r>
              <a:rPr lang="en-US" sz="1800"/>
              <a:t>If you have 10 filters that are 3×3×3 in one layer of neural network, how many parameters does that layer have?</a:t>
            </a:r>
          </a:p>
          <a:p>
            <a:pPr>
              <a:lnSpc>
                <a:spcPct val="160000"/>
              </a:lnSpc>
            </a:pPr>
            <a:endParaRPr lang="en-US" sz="1800"/>
          </a:p>
          <a:p>
            <a:pPr>
              <a:lnSpc>
                <a:spcPct val="160000"/>
              </a:lnSpc>
            </a:pPr>
            <a:endParaRPr lang="en-US" sz="1800"/>
          </a:p>
          <a:p>
            <a:pPr>
              <a:lnSpc>
                <a:spcPct val="160000"/>
              </a:lnSpc>
            </a:pPr>
            <a:endParaRPr lang="en-US" sz="1800"/>
          </a:p>
          <a:p>
            <a:pPr>
              <a:lnSpc>
                <a:spcPct val="160000"/>
              </a:lnSpc>
            </a:pPr>
            <a:endParaRPr lang="en-US" sz="1800"/>
          </a:p>
          <a:p>
            <a:pPr>
              <a:lnSpc>
                <a:spcPct val="160000"/>
              </a:lnSpc>
            </a:pPr>
            <a:endParaRPr lang="en-US" sz="1800"/>
          </a:p>
          <a:p>
            <a:pPr>
              <a:lnSpc>
                <a:spcPct val="160000"/>
              </a:lnSpc>
            </a:pPr>
            <a:r>
              <a:rPr lang="en-US" sz="1800">
                <a:solidFill>
                  <a:srgbClr val="000000"/>
                </a:solidFill>
              </a:rPr>
              <a:t>N</a:t>
            </a:r>
            <a:r>
              <a:rPr lang="en-US" sz="1800" b="0" i="0">
                <a:solidFill>
                  <a:srgbClr val="000000"/>
                </a:solidFill>
                <a:effectLst/>
              </a:rPr>
              <a:t>o matter how big the input images are the number of parameters will remain fixed</a:t>
            </a:r>
            <a:endParaRPr lang="en-US" sz="1800"/>
          </a:p>
        </p:txBody>
      </p:sp>
      <p:pic>
        <p:nvPicPr>
          <p:cNvPr id="5122" name="Picture 2" descr="Number of parameters in one convolutional layer ">
            <a:extLst>
              <a:ext uri="{FF2B5EF4-FFF2-40B4-BE49-F238E27FC236}">
                <a16:creationId xmlns:a16="http://schemas.microsoft.com/office/drawing/2014/main" id="{7D17A2E5-43C2-4B86-8166-5EA2CA09FCF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752600" y="2038350"/>
            <a:ext cx="5456219" cy="220980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D5695CB0-9B40-429A-8148-2FD0665BC3FA}"/>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37395457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1898A-439D-49A1-B803-05215366AA88}"/>
              </a:ext>
            </a:extLst>
          </p:cNvPr>
          <p:cNvSpPr>
            <a:spLocks noGrp="1"/>
          </p:cNvSpPr>
          <p:nvPr>
            <p:ph type="title"/>
          </p:nvPr>
        </p:nvSpPr>
        <p:spPr>
          <a:xfrm>
            <a:off x="628650" y="133350"/>
            <a:ext cx="7886700" cy="486850"/>
          </a:xfrm>
        </p:spPr>
        <p:txBody>
          <a:bodyPr>
            <a:normAutofit fontScale="90000"/>
          </a:bodyPr>
          <a:lstStyle/>
          <a:p>
            <a:r>
              <a:rPr lang="en-US"/>
              <a:t>Dimension of layers and parameters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7FE6F1-3C63-46D3-B68D-449BCF34B634}"/>
                  </a:ext>
                </a:extLst>
              </p:cNvPr>
              <p:cNvSpPr>
                <a:spLocks noGrp="1"/>
              </p:cNvSpPr>
              <p:nvPr>
                <p:ph idx="1"/>
              </p:nvPr>
            </p:nvSpPr>
            <p:spPr>
              <a:xfrm>
                <a:off x="641139" y="874277"/>
                <a:ext cx="7886700" cy="3263504"/>
              </a:xfrm>
            </p:spPr>
            <p:txBody>
              <a:bodyPr>
                <a:normAutofit/>
              </a:bodyPr>
              <a:lstStyle/>
              <a:p>
                <a:pPr marL="0" indent="0">
                  <a:buNone/>
                </a:pPr>
                <a:r>
                  <a:rPr lang="en-US" sz="2000"/>
                  <a:t>Let the number of layers be </a:t>
                </a:r>
                <a14:m>
                  <m:oMath xmlns:m="http://schemas.openxmlformats.org/officeDocument/2006/math">
                    <m:r>
                      <a:rPr lang="en-US" sz="2000" i="1" smtClean="0">
                        <a:latin typeface="Cambria Math" panose="02040503050406030204" pitchFamily="18" charset="0"/>
                      </a:rPr>
                      <m:t>𝑙</m:t>
                    </m:r>
                  </m:oMath>
                </a14:m>
                <a:endParaRPr lang="en-US" sz="2000"/>
              </a:p>
              <a:p>
                <a:endParaRPr lang="en-US" sz="2000"/>
              </a:p>
            </p:txBody>
          </p:sp>
        </mc:Choice>
        <mc:Fallback xmlns="">
          <p:sp>
            <p:nvSpPr>
              <p:cNvPr id="3" name="Content Placeholder 2">
                <a:extLst>
                  <a:ext uri="{FF2B5EF4-FFF2-40B4-BE49-F238E27FC236}">
                    <a16:creationId xmlns:a16="http://schemas.microsoft.com/office/drawing/2014/main" id="{737FE6F1-3C63-46D3-B68D-449BCF34B634}"/>
                  </a:ext>
                </a:extLst>
              </p:cNvPr>
              <p:cNvSpPr>
                <a:spLocks noGrp="1" noRot="1" noChangeAspect="1" noMove="1" noResize="1" noEditPoints="1" noAdjustHandles="1" noChangeArrowheads="1" noChangeShapeType="1" noTextEdit="1"/>
              </p:cNvSpPr>
              <p:nvPr>
                <p:ph idx="1"/>
              </p:nvPr>
            </p:nvSpPr>
            <p:spPr>
              <a:xfrm>
                <a:off x="641139" y="874277"/>
                <a:ext cx="7886700" cy="3263504"/>
              </a:xfrm>
              <a:blipFill>
                <a:blip r:embed="rId3"/>
                <a:stretch>
                  <a:fillRect l="-773" t="-186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214878D-BCED-45E8-83FA-F81EDFCEFB7F}"/>
              </a:ext>
            </a:extLst>
          </p:cNvPr>
          <p:cNvPicPr>
            <a:picLocks noChangeAspect="1"/>
          </p:cNvPicPr>
          <p:nvPr/>
        </p:nvPicPr>
        <p:blipFill>
          <a:blip r:embed="rId4"/>
          <a:stretch>
            <a:fillRect/>
          </a:stretch>
        </p:blipFill>
        <p:spPr>
          <a:xfrm>
            <a:off x="642105" y="1305757"/>
            <a:ext cx="2634496" cy="1406619"/>
          </a:xfrm>
          <a:prstGeom prst="rect">
            <a:avLst/>
          </a:prstGeom>
        </p:spPr>
      </p:pic>
      <p:sp>
        <p:nvSpPr>
          <p:cNvPr id="5" name="TextBox 4">
            <a:extLst>
              <a:ext uri="{FF2B5EF4-FFF2-40B4-BE49-F238E27FC236}">
                <a16:creationId xmlns:a16="http://schemas.microsoft.com/office/drawing/2014/main" id="{D4D17F28-37E8-41AF-90CA-DB5A309DF1D4}"/>
              </a:ext>
            </a:extLst>
          </p:cNvPr>
          <p:cNvSpPr txBox="1"/>
          <p:nvPr/>
        </p:nvSpPr>
        <p:spPr>
          <a:xfrm>
            <a:off x="5018283" y="666750"/>
            <a:ext cx="4125717" cy="3083921"/>
          </a:xfrm>
          <a:prstGeom prst="rect">
            <a:avLst/>
          </a:prstGeom>
          <a:noFill/>
        </p:spPr>
        <p:txBody>
          <a:bodyPr wrap="square" rtlCol="0">
            <a:spAutoFit/>
          </a:bodyPr>
          <a:lstStyle/>
          <a:p>
            <a:pPr>
              <a:lnSpc>
                <a:spcPct val="200000"/>
              </a:lnSpc>
            </a:pPr>
            <a:r>
              <a:rPr lang="en-US" sz="2000"/>
              <a:t>Input:</a:t>
            </a:r>
          </a:p>
          <a:p>
            <a:pPr>
              <a:lnSpc>
                <a:spcPct val="200000"/>
              </a:lnSpc>
            </a:pPr>
            <a:r>
              <a:rPr lang="en-US" sz="2000"/>
              <a:t>Each filter: </a:t>
            </a:r>
          </a:p>
          <a:p>
            <a:pPr>
              <a:lnSpc>
                <a:spcPct val="200000"/>
              </a:lnSpc>
            </a:pPr>
            <a:r>
              <a:rPr lang="en-US" sz="2000"/>
              <a:t>Weight: </a:t>
            </a:r>
          </a:p>
          <a:p>
            <a:pPr>
              <a:lnSpc>
                <a:spcPct val="200000"/>
              </a:lnSpc>
            </a:pPr>
            <a:r>
              <a:rPr lang="en-US" sz="2000"/>
              <a:t>Bias:</a:t>
            </a:r>
          </a:p>
          <a:p>
            <a:pPr>
              <a:lnSpc>
                <a:spcPct val="200000"/>
              </a:lnSpc>
            </a:pPr>
            <a:r>
              <a:rPr lang="en-US" sz="2000"/>
              <a:t>Output:  </a:t>
            </a:r>
          </a:p>
        </p:txBody>
      </p:sp>
      <p:pic>
        <p:nvPicPr>
          <p:cNvPr id="6" name="Picture 5">
            <a:extLst>
              <a:ext uri="{FF2B5EF4-FFF2-40B4-BE49-F238E27FC236}">
                <a16:creationId xmlns:a16="http://schemas.microsoft.com/office/drawing/2014/main" id="{ECD33EBC-0E9C-4DD7-B557-3039174872EA}"/>
              </a:ext>
            </a:extLst>
          </p:cNvPr>
          <p:cNvPicPr>
            <a:picLocks noChangeAspect="1"/>
          </p:cNvPicPr>
          <p:nvPr/>
        </p:nvPicPr>
        <p:blipFill>
          <a:blip r:embed="rId5"/>
          <a:stretch>
            <a:fillRect/>
          </a:stretch>
        </p:blipFill>
        <p:spPr>
          <a:xfrm>
            <a:off x="6198593" y="876155"/>
            <a:ext cx="2412007" cy="400550"/>
          </a:xfrm>
          <a:prstGeom prst="rect">
            <a:avLst/>
          </a:prstGeom>
        </p:spPr>
      </p:pic>
      <p:pic>
        <p:nvPicPr>
          <p:cNvPr id="7" name="Picture 6">
            <a:extLst>
              <a:ext uri="{FF2B5EF4-FFF2-40B4-BE49-F238E27FC236}">
                <a16:creationId xmlns:a16="http://schemas.microsoft.com/office/drawing/2014/main" id="{CDDDCCB1-5E39-4A07-9954-6BBFB37B65C1}"/>
              </a:ext>
            </a:extLst>
          </p:cNvPr>
          <p:cNvPicPr>
            <a:picLocks noChangeAspect="1"/>
          </p:cNvPicPr>
          <p:nvPr/>
        </p:nvPicPr>
        <p:blipFill>
          <a:blip r:embed="rId6"/>
          <a:stretch>
            <a:fillRect/>
          </a:stretch>
        </p:blipFill>
        <p:spPr>
          <a:xfrm>
            <a:off x="6246219" y="1446554"/>
            <a:ext cx="1906966" cy="435380"/>
          </a:xfrm>
          <a:prstGeom prst="rect">
            <a:avLst/>
          </a:prstGeom>
        </p:spPr>
      </p:pic>
      <p:pic>
        <p:nvPicPr>
          <p:cNvPr id="8" name="Picture 7">
            <a:extLst>
              <a:ext uri="{FF2B5EF4-FFF2-40B4-BE49-F238E27FC236}">
                <a16:creationId xmlns:a16="http://schemas.microsoft.com/office/drawing/2014/main" id="{3C93A009-A3B3-4A2B-AE11-4AB8A3488C40}"/>
              </a:ext>
            </a:extLst>
          </p:cNvPr>
          <p:cNvPicPr>
            <a:picLocks noChangeAspect="1"/>
          </p:cNvPicPr>
          <p:nvPr/>
        </p:nvPicPr>
        <p:blipFill>
          <a:blip r:embed="rId7"/>
          <a:stretch>
            <a:fillRect/>
          </a:stretch>
        </p:blipFill>
        <p:spPr>
          <a:xfrm>
            <a:off x="6261748" y="2096989"/>
            <a:ext cx="2577452" cy="417965"/>
          </a:xfrm>
          <a:prstGeom prst="rect">
            <a:avLst/>
          </a:prstGeom>
        </p:spPr>
      </p:pic>
      <p:pic>
        <p:nvPicPr>
          <p:cNvPr id="9" name="Picture 8">
            <a:extLst>
              <a:ext uri="{FF2B5EF4-FFF2-40B4-BE49-F238E27FC236}">
                <a16:creationId xmlns:a16="http://schemas.microsoft.com/office/drawing/2014/main" id="{DFE82462-A213-4024-B46A-A5B06060CD49}"/>
              </a:ext>
            </a:extLst>
          </p:cNvPr>
          <p:cNvPicPr>
            <a:picLocks noChangeAspect="1"/>
          </p:cNvPicPr>
          <p:nvPr/>
        </p:nvPicPr>
        <p:blipFill>
          <a:blip r:embed="rId8"/>
          <a:stretch>
            <a:fillRect/>
          </a:stretch>
        </p:blipFill>
        <p:spPr>
          <a:xfrm>
            <a:off x="6281963" y="2668951"/>
            <a:ext cx="1750229" cy="461503"/>
          </a:xfrm>
          <a:prstGeom prst="rect">
            <a:avLst/>
          </a:prstGeom>
        </p:spPr>
      </p:pic>
      <p:pic>
        <p:nvPicPr>
          <p:cNvPr id="10" name="Picture 9">
            <a:extLst>
              <a:ext uri="{FF2B5EF4-FFF2-40B4-BE49-F238E27FC236}">
                <a16:creationId xmlns:a16="http://schemas.microsoft.com/office/drawing/2014/main" id="{32F6F9B9-0DA0-43A0-96BF-4B2AB1A1B32B}"/>
              </a:ext>
            </a:extLst>
          </p:cNvPr>
          <p:cNvPicPr>
            <a:picLocks noChangeAspect="1"/>
          </p:cNvPicPr>
          <p:nvPr/>
        </p:nvPicPr>
        <p:blipFill>
          <a:blip r:embed="rId9"/>
          <a:stretch>
            <a:fillRect/>
          </a:stretch>
        </p:blipFill>
        <p:spPr>
          <a:xfrm>
            <a:off x="6318263" y="3263422"/>
            <a:ext cx="1758937" cy="435380"/>
          </a:xfrm>
          <a:prstGeom prst="rect">
            <a:avLst/>
          </a:prstGeom>
        </p:spPr>
      </p:pic>
      <p:pic>
        <p:nvPicPr>
          <p:cNvPr id="13" name="Picture 12">
            <a:extLst>
              <a:ext uri="{FF2B5EF4-FFF2-40B4-BE49-F238E27FC236}">
                <a16:creationId xmlns:a16="http://schemas.microsoft.com/office/drawing/2014/main" id="{86E07507-8A92-4546-85DA-8C5BB2250975}"/>
              </a:ext>
            </a:extLst>
          </p:cNvPr>
          <p:cNvPicPr>
            <a:picLocks noChangeAspect="1"/>
          </p:cNvPicPr>
          <p:nvPr/>
        </p:nvPicPr>
        <p:blipFill>
          <a:blip r:embed="rId10"/>
          <a:stretch>
            <a:fillRect/>
          </a:stretch>
        </p:blipFill>
        <p:spPr>
          <a:xfrm>
            <a:off x="381000" y="2848363"/>
            <a:ext cx="4125716" cy="2161787"/>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D65E86A-E23E-4D9E-9E7D-5F4896F324E0}"/>
                  </a:ext>
                </a:extLst>
              </p:cNvPr>
              <p:cNvSpPr txBox="1"/>
              <p:nvPr/>
            </p:nvSpPr>
            <p:spPr>
              <a:xfrm>
                <a:off x="4980665" y="4010620"/>
                <a:ext cx="2703625" cy="923330"/>
              </a:xfrm>
              <a:prstGeom prst="rect">
                <a:avLst/>
              </a:prstGeom>
              <a:noFill/>
            </p:spPr>
            <p:txBody>
              <a:bodyPr wrap="none" rtlCol="0">
                <a:spAutoFit/>
              </a:bodyPr>
              <a:lstStyle/>
              <a:p>
                <a:pPr marL="285750" indent="-285750">
                  <a:buFont typeface="Arial" panose="020B0604020202020204" pitchFamily="34" charset="0"/>
                  <a:buChar char="•"/>
                </a:pPr>
                <a:r>
                  <a:rPr lang="en-US">
                    <a:solidFill>
                      <a:schemeClr val="tx1">
                        <a:lumMod val="65000"/>
                        <a:lumOff val="35000"/>
                      </a:schemeClr>
                    </a:solidFill>
                  </a:rPr>
                  <a:t>Each filter: </a:t>
                </a:r>
                <a14:m>
                  <m:oMath xmlns:m="http://schemas.openxmlformats.org/officeDocument/2006/math">
                    <m:r>
                      <a:rPr lang="en-US" b="0" i="1" smtClean="0">
                        <a:solidFill>
                          <a:schemeClr val="tx1">
                            <a:lumMod val="65000"/>
                            <a:lumOff val="35000"/>
                          </a:schemeClr>
                        </a:solidFill>
                        <a:latin typeface="Cambria Math" panose="02040503050406030204" pitchFamily="18" charset="0"/>
                      </a:rPr>
                      <m:t>3×3×3</m:t>
                    </m:r>
                  </m:oMath>
                </a14:m>
                <a:endParaRPr lang="en-US" b="0">
                  <a:solidFill>
                    <a:schemeClr val="tx1">
                      <a:lumMod val="65000"/>
                      <a:lumOff val="35000"/>
                    </a:schemeClr>
                  </a:solidFill>
                </a:endParaRPr>
              </a:p>
              <a:p>
                <a:pPr marL="285750" indent="-285750">
                  <a:buFont typeface="Arial" panose="020B0604020202020204" pitchFamily="34" charset="0"/>
                  <a:buChar char="•"/>
                </a:pPr>
                <a:r>
                  <a:rPr lang="en-US">
                    <a:solidFill>
                      <a:schemeClr val="tx1">
                        <a:lumMod val="65000"/>
                        <a:lumOff val="35000"/>
                      </a:schemeClr>
                    </a:solidFill>
                  </a:rPr>
                  <a:t>Weight: </a:t>
                </a:r>
                <a14:m>
                  <m:oMath xmlns:m="http://schemas.openxmlformats.org/officeDocument/2006/math">
                    <m:r>
                      <a:rPr lang="en-US" b="0" i="1" smtClean="0">
                        <a:solidFill>
                          <a:schemeClr val="tx1">
                            <a:lumMod val="65000"/>
                            <a:lumOff val="35000"/>
                          </a:schemeClr>
                        </a:solidFill>
                        <a:latin typeface="Cambria Math" panose="02040503050406030204" pitchFamily="18" charset="0"/>
                      </a:rPr>
                      <m:t>3×3×3×10</m:t>
                    </m:r>
                  </m:oMath>
                </a14:m>
                <a:endParaRPr lang="en-US" b="0">
                  <a:solidFill>
                    <a:schemeClr val="tx1">
                      <a:lumMod val="65000"/>
                      <a:lumOff val="35000"/>
                    </a:schemeClr>
                  </a:solidFill>
                </a:endParaRPr>
              </a:p>
              <a:p>
                <a:pPr marL="285750" indent="-285750">
                  <a:buFont typeface="Arial" panose="020B0604020202020204" pitchFamily="34" charset="0"/>
                  <a:buChar char="•"/>
                </a:pPr>
                <a:r>
                  <a:rPr lang="en-US">
                    <a:solidFill>
                      <a:schemeClr val="tx1">
                        <a:lumMod val="65000"/>
                        <a:lumOff val="35000"/>
                      </a:schemeClr>
                    </a:solidFill>
                  </a:rPr>
                  <a:t>Bias: </a:t>
                </a:r>
                <a14:m>
                  <m:oMath xmlns:m="http://schemas.openxmlformats.org/officeDocument/2006/math">
                    <m:r>
                      <a:rPr lang="en-US" b="0" i="1" smtClean="0">
                        <a:solidFill>
                          <a:schemeClr val="tx1">
                            <a:lumMod val="65000"/>
                            <a:lumOff val="35000"/>
                          </a:schemeClr>
                        </a:solidFill>
                        <a:latin typeface="Cambria Math" panose="02040503050406030204" pitchFamily="18" charset="0"/>
                      </a:rPr>
                      <m:t>10</m:t>
                    </m:r>
                  </m:oMath>
                </a14:m>
                <a:endParaRPr lang="en-US">
                  <a:solidFill>
                    <a:schemeClr val="tx1">
                      <a:lumMod val="65000"/>
                      <a:lumOff val="35000"/>
                    </a:schemeClr>
                  </a:solidFill>
                </a:endParaRPr>
              </a:p>
            </p:txBody>
          </p:sp>
        </mc:Choice>
        <mc:Fallback xmlns="">
          <p:sp>
            <p:nvSpPr>
              <p:cNvPr id="16" name="TextBox 15">
                <a:extLst>
                  <a:ext uri="{FF2B5EF4-FFF2-40B4-BE49-F238E27FC236}">
                    <a16:creationId xmlns:a16="http://schemas.microsoft.com/office/drawing/2014/main" id="{4D65E86A-E23E-4D9E-9E7D-5F4896F324E0}"/>
                  </a:ext>
                </a:extLst>
              </p:cNvPr>
              <p:cNvSpPr txBox="1">
                <a:spLocks noRot="1" noChangeAspect="1" noMove="1" noResize="1" noEditPoints="1" noAdjustHandles="1" noChangeArrowheads="1" noChangeShapeType="1" noTextEdit="1"/>
              </p:cNvSpPr>
              <p:nvPr/>
            </p:nvSpPr>
            <p:spPr>
              <a:xfrm>
                <a:off x="4980665" y="4010620"/>
                <a:ext cx="2703625" cy="923330"/>
              </a:xfrm>
              <a:prstGeom prst="rect">
                <a:avLst/>
              </a:prstGeom>
              <a:blipFill>
                <a:blip r:embed="rId11"/>
                <a:stretch>
                  <a:fillRect l="-1351" t="-3974" b="-9934"/>
                </a:stretch>
              </a:blipFill>
            </p:spPr>
            <p:txBody>
              <a:bodyPr/>
              <a:lstStyle/>
              <a:p>
                <a:r>
                  <a:rPr lang="en-US">
                    <a:noFill/>
                  </a:rPr>
                  <a:t> </a:t>
                </a:r>
              </a:p>
            </p:txBody>
          </p:sp>
        </mc:Fallback>
      </mc:AlternateContent>
      <p:sp>
        <p:nvSpPr>
          <p:cNvPr id="11" name="Footer Placeholder 10">
            <a:extLst>
              <a:ext uri="{FF2B5EF4-FFF2-40B4-BE49-F238E27FC236}">
                <a16:creationId xmlns:a16="http://schemas.microsoft.com/office/drawing/2014/main" id="{B06B6485-0730-40F7-8955-C2F2D5E2847E}"/>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1725878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06D3C-5A2D-4FDD-A47D-AE2BB257D397}"/>
              </a:ext>
            </a:extLst>
          </p:cNvPr>
          <p:cNvSpPr>
            <a:spLocks noGrp="1"/>
          </p:cNvSpPr>
          <p:nvPr>
            <p:ph type="title"/>
          </p:nvPr>
        </p:nvSpPr>
        <p:spPr>
          <a:xfrm>
            <a:off x="628650" y="273844"/>
            <a:ext cx="7886700" cy="469106"/>
          </a:xfrm>
        </p:spPr>
        <p:txBody>
          <a:bodyPr>
            <a:normAutofit fontScale="90000"/>
          </a:bodyPr>
          <a:lstStyle/>
          <a:p>
            <a:r>
              <a:rPr lang="en-US" sz="2800"/>
              <a:t>An Example of A Convolutional Neural Network</a:t>
            </a:r>
          </a:p>
        </p:txBody>
      </p:sp>
      <p:sp>
        <p:nvSpPr>
          <p:cNvPr id="3" name="Content Placeholder 2">
            <a:extLst>
              <a:ext uri="{FF2B5EF4-FFF2-40B4-BE49-F238E27FC236}">
                <a16:creationId xmlns:a16="http://schemas.microsoft.com/office/drawing/2014/main" id="{9B5CD69C-0115-433F-9DCA-675DCE5C2D3F}"/>
              </a:ext>
            </a:extLst>
          </p:cNvPr>
          <p:cNvSpPr>
            <a:spLocks noGrp="1"/>
          </p:cNvSpPr>
          <p:nvPr>
            <p:ph idx="1"/>
          </p:nvPr>
        </p:nvSpPr>
        <p:spPr/>
        <p:txBody>
          <a:bodyPr/>
          <a:lstStyle/>
          <a:p>
            <a:endParaRPr lang="en-US"/>
          </a:p>
        </p:txBody>
      </p:sp>
      <p:pic>
        <p:nvPicPr>
          <p:cNvPr id="6146" name="Picture 2" descr="An example of a convolution - build convolutional neural network">
            <a:extLst>
              <a:ext uri="{FF2B5EF4-FFF2-40B4-BE49-F238E27FC236}">
                <a16:creationId xmlns:a16="http://schemas.microsoft.com/office/drawing/2014/main" id="{7EDC7FB7-8960-4D49-916F-A7EFCCA70149}"/>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r="2500"/>
          <a:stretch/>
        </p:blipFill>
        <p:spPr bwMode="auto">
          <a:xfrm>
            <a:off x="228600" y="1123950"/>
            <a:ext cx="8915400" cy="328930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DEB95BD6-8E06-4E10-B383-49A7DB7F0861}"/>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2474528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03E9D5-E5F0-408B-AB58-CA9A4AB47BF0}"/>
              </a:ext>
            </a:extLst>
          </p:cNvPr>
          <p:cNvSpPr>
            <a:spLocks noGrp="1"/>
          </p:cNvSpPr>
          <p:nvPr>
            <p:ph idx="1"/>
          </p:nvPr>
        </p:nvSpPr>
        <p:spPr>
          <a:xfrm>
            <a:off x="628650" y="895350"/>
            <a:ext cx="7886700" cy="3737373"/>
          </a:xfrm>
        </p:spPr>
        <p:txBody>
          <a:bodyPr>
            <a:normAutofit/>
          </a:bodyPr>
          <a:lstStyle/>
          <a:p>
            <a:pPr marL="0" indent="0">
              <a:lnSpc>
                <a:spcPct val="200000"/>
              </a:lnSpc>
              <a:buNone/>
            </a:pPr>
            <a:r>
              <a:rPr lang="en-US"/>
              <a:t>There are three types of layers in a convolutional network:</a:t>
            </a:r>
          </a:p>
          <a:p>
            <a:pPr>
              <a:lnSpc>
                <a:spcPct val="200000"/>
              </a:lnSpc>
            </a:pPr>
            <a:r>
              <a:rPr lang="en-US"/>
              <a:t>Convolution(conv)</a:t>
            </a:r>
          </a:p>
          <a:p>
            <a:pPr>
              <a:lnSpc>
                <a:spcPct val="200000"/>
              </a:lnSpc>
            </a:pPr>
            <a:r>
              <a:rPr lang="en-US"/>
              <a:t>Pooling(pool)</a:t>
            </a:r>
          </a:p>
          <a:p>
            <a:pPr>
              <a:lnSpc>
                <a:spcPct val="200000"/>
              </a:lnSpc>
            </a:pPr>
            <a:r>
              <a:rPr lang="en-US"/>
              <a:t>Fullyconnected(FC)</a:t>
            </a:r>
          </a:p>
        </p:txBody>
      </p:sp>
      <p:sp>
        <p:nvSpPr>
          <p:cNvPr id="2" name="Footer Placeholder 1">
            <a:extLst>
              <a:ext uri="{FF2B5EF4-FFF2-40B4-BE49-F238E27FC236}">
                <a16:creationId xmlns:a16="http://schemas.microsoft.com/office/drawing/2014/main" id="{3210A944-0316-45F6-81DF-B17EBF8EA17E}"/>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25503815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4FD90-E37A-457E-B6C7-A3A496622272}"/>
              </a:ext>
            </a:extLst>
          </p:cNvPr>
          <p:cNvSpPr>
            <a:spLocks noGrp="1"/>
          </p:cNvSpPr>
          <p:nvPr>
            <p:ph type="title"/>
          </p:nvPr>
        </p:nvSpPr>
        <p:spPr>
          <a:xfrm>
            <a:off x="628650" y="273844"/>
            <a:ext cx="7886700" cy="697706"/>
          </a:xfrm>
        </p:spPr>
        <p:txBody>
          <a:bodyPr/>
          <a:lstStyle/>
          <a:p>
            <a:r>
              <a:rPr lang="en-US"/>
              <a:t>Pooling layers</a:t>
            </a:r>
          </a:p>
        </p:txBody>
      </p:sp>
      <p:sp>
        <p:nvSpPr>
          <p:cNvPr id="3" name="Content Placeholder 2">
            <a:extLst>
              <a:ext uri="{FF2B5EF4-FFF2-40B4-BE49-F238E27FC236}">
                <a16:creationId xmlns:a16="http://schemas.microsoft.com/office/drawing/2014/main" id="{27D37655-0F23-48FE-A47E-4E231283E8E5}"/>
              </a:ext>
            </a:extLst>
          </p:cNvPr>
          <p:cNvSpPr>
            <a:spLocks noGrp="1"/>
          </p:cNvSpPr>
          <p:nvPr>
            <p:ph idx="1"/>
          </p:nvPr>
        </p:nvSpPr>
        <p:spPr>
          <a:xfrm>
            <a:off x="381000" y="1123950"/>
            <a:ext cx="8534400" cy="3508773"/>
          </a:xfrm>
        </p:spPr>
        <p:txBody>
          <a:bodyPr>
            <a:noAutofit/>
          </a:bodyPr>
          <a:lstStyle/>
          <a:p>
            <a:pPr>
              <a:lnSpc>
                <a:spcPct val="150000"/>
              </a:lnSpc>
            </a:pPr>
            <a:r>
              <a:rPr lang="en-US" sz="1800"/>
              <a:t>Apart from convolutional layers, CNN often use pooling layers to reduce the image size. </a:t>
            </a:r>
          </a:p>
          <a:p>
            <a:pPr>
              <a:lnSpc>
                <a:spcPct val="150000"/>
              </a:lnSpc>
            </a:pPr>
            <a:r>
              <a:rPr lang="en-US" sz="1800"/>
              <a:t>Hence, this layer speeds up the computation and this also makes some of the features they detect a bit more robust.</a:t>
            </a:r>
          </a:p>
          <a:p>
            <a:pPr>
              <a:lnSpc>
                <a:spcPct val="150000"/>
              </a:lnSpc>
            </a:pPr>
            <a:r>
              <a:rPr lang="en-US" sz="1800"/>
              <a:t>There are two types of pooling:</a:t>
            </a:r>
          </a:p>
          <a:p>
            <a:pPr lvl="1">
              <a:lnSpc>
                <a:spcPct val="150000"/>
              </a:lnSpc>
            </a:pPr>
            <a:r>
              <a:rPr lang="en-US"/>
              <a:t>Maxpooling</a:t>
            </a:r>
          </a:p>
          <a:p>
            <a:pPr lvl="1">
              <a:lnSpc>
                <a:spcPct val="150000"/>
              </a:lnSpc>
            </a:pPr>
            <a:r>
              <a:rPr lang="en-US"/>
              <a:t>Averagepooling</a:t>
            </a:r>
          </a:p>
          <a:p>
            <a:pPr>
              <a:lnSpc>
                <a:spcPct val="150000"/>
              </a:lnSpc>
            </a:pPr>
            <a:r>
              <a:rPr lang="en-US" sz="1800"/>
              <a:t>Pooling layers do not have parameter. However, they have hyperparameters.</a:t>
            </a:r>
          </a:p>
        </p:txBody>
      </p:sp>
      <p:sp>
        <p:nvSpPr>
          <p:cNvPr id="4" name="Footer Placeholder 3">
            <a:extLst>
              <a:ext uri="{FF2B5EF4-FFF2-40B4-BE49-F238E27FC236}">
                <a16:creationId xmlns:a16="http://schemas.microsoft.com/office/drawing/2014/main" id="{631D7582-191D-4709-9BC9-B8ED8CEEB32F}"/>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9700710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F54DA-67F2-4B9E-95F3-B22A8CB5CC6F}"/>
              </a:ext>
            </a:extLst>
          </p:cNvPr>
          <p:cNvSpPr>
            <a:spLocks noGrp="1"/>
          </p:cNvSpPr>
          <p:nvPr>
            <p:ph type="title"/>
          </p:nvPr>
        </p:nvSpPr>
        <p:spPr>
          <a:xfrm>
            <a:off x="628650" y="273844"/>
            <a:ext cx="7886700" cy="545306"/>
          </a:xfrm>
        </p:spPr>
        <p:txBody>
          <a:bodyPr/>
          <a:lstStyle/>
          <a:p>
            <a:r>
              <a:rPr lang="en-US"/>
              <a:t>Max pooling</a:t>
            </a:r>
          </a:p>
        </p:txBody>
      </p:sp>
      <p:pic>
        <p:nvPicPr>
          <p:cNvPr id="7171" name="Picture 3" descr="max pooling with a 2x2 filter and stride">
            <a:extLst>
              <a:ext uri="{FF2B5EF4-FFF2-40B4-BE49-F238E27FC236}">
                <a16:creationId xmlns:a16="http://schemas.microsoft.com/office/drawing/2014/main" id="{B6D30916-E0C7-4305-A8E8-DE4DD7B9E61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95400" y="1428750"/>
            <a:ext cx="3790950" cy="31591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C5B611A-B46D-4DA2-96ED-98ACDE4FD5CC}"/>
              </a:ext>
            </a:extLst>
          </p:cNvPr>
          <p:cNvPicPr>
            <a:picLocks noChangeAspect="1"/>
          </p:cNvPicPr>
          <p:nvPr/>
        </p:nvPicPr>
        <p:blipFill>
          <a:blip r:embed="rId3"/>
          <a:stretch>
            <a:fillRect/>
          </a:stretch>
        </p:blipFill>
        <p:spPr>
          <a:xfrm>
            <a:off x="6653514" y="1935745"/>
            <a:ext cx="1543050" cy="638175"/>
          </a:xfrm>
          <a:prstGeom prst="rect">
            <a:avLst/>
          </a:prstGeom>
        </p:spPr>
      </p:pic>
      <p:sp>
        <p:nvSpPr>
          <p:cNvPr id="7" name="TextBox 6">
            <a:extLst>
              <a:ext uri="{FF2B5EF4-FFF2-40B4-BE49-F238E27FC236}">
                <a16:creationId xmlns:a16="http://schemas.microsoft.com/office/drawing/2014/main" id="{56D26196-1FF0-4D6A-8000-7E3122028927}"/>
              </a:ext>
            </a:extLst>
          </p:cNvPr>
          <p:cNvSpPr txBox="1"/>
          <p:nvPr/>
        </p:nvSpPr>
        <p:spPr>
          <a:xfrm>
            <a:off x="5715000" y="2039865"/>
            <a:ext cx="918841" cy="369332"/>
          </a:xfrm>
          <a:prstGeom prst="rect">
            <a:avLst/>
          </a:prstGeom>
          <a:noFill/>
        </p:spPr>
        <p:txBody>
          <a:bodyPr wrap="none" rtlCol="0">
            <a:spAutoFit/>
          </a:bodyPr>
          <a:lstStyle/>
          <a:p>
            <a:r>
              <a:rPr lang="en-US"/>
              <a:t>Output:</a:t>
            </a:r>
          </a:p>
        </p:txBody>
      </p:sp>
      <p:sp>
        <p:nvSpPr>
          <p:cNvPr id="3" name="Footer Placeholder 2">
            <a:extLst>
              <a:ext uri="{FF2B5EF4-FFF2-40B4-BE49-F238E27FC236}">
                <a16:creationId xmlns:a16="http://schemas.microsoft.com/office/drawing/2014/main" id="{059EB59B-2662-4AD1-8062-1096AD50B178}"/>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23061636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24988-1E01-407E-AD8D-CB160EF97DDB}"/>
              </a:ext>
            </a:extLst>
          </p:cNvPr>
          <p:cNvSpPr>
            <a:spLocks noGrp="1"/>
          </p:cNvSpPr>
          <p:nvPr>
            <p:ph type="title"/>
          </p:nvPr>
        </p:nvSpPr>
        <p:spPr>
          <a:xfrm>
            <a:off x="628650" y="273844"/>
            <a:ext cx="7886700" cy="469106"/>
          </a:xfrm>
        </p:spPr>
        <p:txBody>
          <a:bodyPr>
            <a:normAutofit fontScale="90000"/>
          </a:bodyPr>
          <a:lstStyle/>
          <a:p>
            <a:r>
              <a:rPr lang="en-US"/>
              <a:t>Max pooling</a:t>
            </a:r>
          </a:p>
        </p:txBody>
      </p:sp>
      <p:pic>
        <p:nvPicPr>
          <p:cNvPr id="8194" name="Picture 2">
            <a:extLst>
              <a:ext uri="{FF2B5EF4-FFF2-40B4-BE49-F238E27FC236}">
                <a16:creationId xmlns:a16="http://schemas.microsoft.com/office/drawing/2014/main" id="{4702A3F0-55DF-437D-B454-7F7A5C82007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912569" y="926163"/>
            <a:ext cx="6079031" cy="3353599"/>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9024BA15-F2A6-47E4-AA59-C17B7A425FFF}"/>
              </a:ext>
            </a:extLst>
          </p:cNvPr>
          <p:cNvGrpSpPr/>
          <p:nvPr/>
        </p:nvGrpSpPr>
        <p:grpSpPr>
          <a:xfrm>
            <a:off x="152400" y="2038350"/>
            <a:ext cx="2516529" cy="1524000"/>
            <a:chOff x="247649" y="2114550"/>
            <a:chExt cx="2516529" cy="1524000"/>
          </a:xfrm>
        </p:grpSpPr>
        <p:pic>
          <p:nvPicPr>
            <p:cNvPr id="8196" name="Picture 4" descr="max pooling with a 3x3 filter and 1x1 stride">
              <a:extLst>
                <a:ext uri="{FF2B5EF4-FFF2-40B4-BE49-F238E27FC236}">
                  <a16:creationId xmlns:a16="http://schemas.microsoft.com/office/drawing/2014/main" id="{9BA05413-00A3-443E-B24B-C4CD5C4A5CFA}"/>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r="58525"/>
            <a:stretch/>
          </p:blipFill>
          <p:spPr bwMode="auto">
            <a:xfrm>
              <a:off x="247649" y="2114550"/>
              <a:ext cx="1200151" cy="15240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7AA7FEDA-5128-4813-90E9-D235D260C5D6}"/>
                </a:ext>
              </a:extLst>
            </p:cNvPr>
            <p:cNvCxnSpPr/>
            <p:nvPr/>
          </p:nvCxnSpPr>
          <p:spPr>
            <a:xfrm>
              <a:off x="1447800" y="2679163"/>
              <a:ext cx="5486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4" descr="max pooling with a 3x3 filter and 1x1 stride">
              <a:extLst>
                <a:ext uri="{FF2B5EF4-FFF2-40B4-BE49-F238E27FC236}">
                  <a16:creationId xmlns:a16="http://schemas.microsoft.com/office/drawing/2014/main" id="{B016483D-9A00-4EE8-9E5A-9F527292C895}"/>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1524000" y="2114550"/>
              <a:ext cx="1240178" cy="152400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Picture 8">
            <a:extLst>
              <a:ext uri="{FF2B5EF4-FFF2-40B4-BE49-F238E27FC236}">
                <a16:creationId xmlns:a16="http://schemas.microsoft.com/office/drawing/2014/main" id="{04D16BEF-FD33-475F-A7FE-A5458A45DFE2}"/>
              </a:ext>
            </a:extLst>
          </p:cNvPr>
          <p:cNvPicPr>
            <a:picLocks noChangeAspect="1"/>
          </p:cNvPicPr>
          <p:nvPr/>
        </p:nvPicPr>
        <p:blipFill>
          <a:blip r:embed="rId6"/>
          <a:stretch>
            <a:fillRect/>
          </a:stretch>
        </p:blipFill>
        <p:spPr>
          <a:xfrm>
            <a:off x="1066800" y="3990975"/>
            <a:ext cx="1543050" cy="638175"/>
          </a:xfrm>
          <a:prstGeom prst="rect">
            <a:avLst/>
          </a:prstGeom>
        </p:spPr>
      </p:pic>
      <p:sp>
        <p:nvSpPr>
          <p:cNvPr id="11" name="TextBox 10">
            <a:extLst>
              <a:ext uri="{FF2B5EF4-FFF2-40B4-BE49-F238E27FC236}">
                <a16:creationId xmlns:a16="http://schemas.microsoft.com/office/drawing/2014/main" id="{73B6470F-6305-4AA8-B838-FA441B460F1E}"/>
              </a:ext>
            </a:extLst>
          </p:cNvPr>
          <p:cNvSpPr txBox="1"/>
          <p:nvPr/>
        </p:nvSpPr>
        <p:spPr>
          <a:xfrm>
            <a:off x="128286" y="4095095"/>
            <a:ext cx="918841" cy="369332"/>
          </a:xfrm>
          <a:prstGeom prst="rect">
            <a:avLst/>
          </a:prstGeom>
          <a:noFill/>
        </p:spPr>
        <p:txBody>
          <a:bodyPr wrap="none" rtlCol="0">
            <a:spAutoFit/>
          </a:bodyPr>
          <a:lstStyle/>
          <a:p>
            <a:r>
              <a:rPr lang="en-US"/>
              <a:t>Output:</a:t>
            </a:r>
          </a:p>
        </p:txBody>
      </p:sp>
      <p:sp>
        <p:nvSpPr>
          <p:cNvPr id="3" name="Footer Placeholder 2">
            <a:extLst>
              <a:ext uri="{FF2B5EF4-FFF2-40B4-BE49-F238E27FC236}">
                <a16:creationId xmlns:a16="http://schemas.microsoft.com/office/drawing/2014/main" id="{09A63918-507E-4A83-B7D2-CE0D74BD47CD}"/>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21050203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4A496-4267-4B4B-B9B3-F7DD7EA9CA18}"/>
              </a:ext>
            </a:extLst>
          </p:cNvPr>
          <p:cNvSpPr>
            <a:spLocks noGrp="1"/>
          </p:cNvSpPr>
          <p:nvPr>
            <p:ph type="title"/>
          </p:nvPr>
        </p:nvSpPr>
        <p:spPr>
          <a:xfrm>
            <a:off x="628650" y="273844"/>
            <a:ext cx="7886700" cy="545306"/>
          </a:xfrm>
        </p:spPr>
        <p:txBody>
          <a:bodyPr>
            <a:normAutofit/>
          </a:bodyPr>
          <a:lstStyle/>
          <a:p>
            <a:r>
              <a:rPr lang="en-US" sz="3200"/>
              <a:t>Max pooling on multiple channels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714159-05B8-4C52-91AF-A517EC66E260}"/>
                  </a:ext>
                </a:extLst>
              </p:cNvPr>
              <p:cNvSpPr>
                <a:spLocks noGrp="1"/>
              </p:cNvSpPr>
              <p:nvPr>
                <p:ph idx="1"/>
              </p:nvPr>
            </p:nvSpPr>
            <p:spPr>
              <a:xfrm>
                <a:off x="628650" y="3486151"/>
                <a:ext cx="8058150" cy="1524000"/>
              </a:xfrm>
            </p:spPr>
            <p:txBody>
              <a:bodyPr>
                <a:normAutofit fontScale="92500"/>
              </a:bodyPr>
              <a:lstStyle/>
              <a:p>
                <a:pPr>
                  <a:lnSpc>
                    <a:spcPct val="150000"/>
                  </a:lnSpc>
                </a:pPr>
                <a:r>
                  <a:rPr lang="en-US"/>
                  <a:t>The Max pooling calculation is performed on each channel independently. </a:t>
                </a:r>
              </a:p>
              <a:p>
                <a:pPr>
                  <a:lnSpc>
                    <a:spcPct val="150000"/>
                  </a:lnSpc>
                </a:pPr>
                <a:r>
                  <a:rPr lang="en-US"/>
                  <a:t>If we have </a:t>
                </a:r>
                <a14:m>
                  <m:oMath xmlns:m="http://schemas.openxmlformats.org/officeDocument/2006/math">
                    <m:r>
                      <a:rPr lang="en-US" i="1" smtClean="0">
                        <a:latin typeface="Cambria Math" panose="02040503050406030204" pitchFamily="18" charset="0"/>
                      </a:rPr>
                      <m:t>5×5×</m:t>
                    </m:r>
                    <m:r>
                      <a:rPr lang="en-US" i="1" smtClean="0">
                        <a:latin typeface="Cambria Math" panose="02040503050406030204" pitchFamily="18" charset="0"/>
                      </a:rPr>
                      <m:t>𝑛𝑐</m:t>
                    </m:r>
                  </m:oMath>
                </a14:m>
                <a:r>
                  <a:rPr lang="en-US"/>
                  <a:t>, the output would be </a:t>
                </a:r>
                <a14:m>
                  <m:oMath xmlns:m="http://schemas.openxmlformats.org/officeDocument/2006/math">
                    <m:r>
                      <a:rPr lang="en-US" i="1" smtClean="0">
                        <a:latin typeface="Cambria Math" panose="02040503050406030204" pitchFamily="18" charset="0"/>
                      </a:rPr>
                      <m:t>3×3×</m:t>
                    </m:r>
                    <m:r>
                      <a:rPr lang="en-US" i="1" smtClean="0">
                        <a:latin typeface="Cambria Math" panose="02040503050406030204" pitchFamily="18" charset="0"/>
                      </a:rPr>
                      <m:t>𝑛𝑐</m:t>
                    </m:r>
                  </m:oMath>
                </a14:m>
                <a:r>
                  <a:rPr lang="en-US"/>
                  <a:t>. The Max pooling computation is done independently on each of these nc channels.</a:t>
                </a:r>
              </a:p>
            </p:txBody>
          </p:sp>
        </mc:Choice>
        <mc:Fallback xmlns="">
          <p:sp>
            <p:nvSpPr>
              <p:cNvPr id="3" name="Content Placeholder 2">
                <a:extLst>
                  <a:ext uri="{FF2B5EF4-FFF2-40B4-BE49-F238E27FC236}">
                    <a16:creationId xmlns:a16="http://schemas.microsoft.com/office/drawing/2014/main" id="{6F714159-05B8-4C52-91AF-A517EC66E260}"/>
                  </a:ext>
                </a:extLst>
              </p:cNvPr>
              <p:cNvSpPr>
                <a:spLocks noGrp="1" noRot="1" noChangeAspect="1" noMove="1" noResize="1" noEditPoints="1" noAdjustHandles="1" noChangeArrowheads="1" noChangeShapeType="1" noTextEdit="1"/>
              </p:cNvSpPr>
              <p:nvPr>
                <p:ph idx="1"/>
              </p:nvPr>
            </p:nvSpPr>
            <p:spPr>
              <a:xfrm>
                <a:off x="628650" y="3486151"/>
                <a:ext cx="8058150" cy="1524000"/>
              </a:xfrm>
              <a:blipFill>
                <a:blip r:embed="rId2"/>
                <a:stretch>
                  <a:fillRect l="-530" b="-2400"/>
                </a:stretch>
              </a:blipFill>
            </p:spPr>
            <p:txBody>
              <a:bodyPr/>
              <a:lstStyle/>
              <a:p>
                <a:r>
                  <a:rPr lang="en-US">
                    <a:noFill/>
                  </a:rPr>
                  <a:t> </a:t>
                </a:r>
              </a:p>
            </p:txBody>
          </p:sp>
        </mc:Fallback>
      </mc:AlternateContent>
      <p:pic>
        <p:nvPicPr>
          <p:cNvPr id="9218" name="Picture 2">
            <a:extLst>
              <a:ext uri="{FF2B5EF4-FFF2-40B4-BE49-F238E27FC236}">
                <a16:creationId xmlns:a16="http://schemas.microsoft.com/office/drawing/2014/main" id="{D2916CF1-B004-433A-81CF-06D14040A5D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57400" y="1200151"/>
            <a:ext cx="4156363"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08F04F28-F5BD-477B-A49C-F11AA4C73926}"/>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6500927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CD417-6E0D-49E0-953F-7D24C9C166E7}"/>
              </a:ext>
            </a:extLst>
          </p:cNvPr>
          <p:cNvSpPr>
            <a:spLocks noGrp="1"/>
          </p:cNvSpPr>
          <p:nvPr>
            <p:ph type="title"/>
          </p:nvPr>
        </p:nvSpPr>
        <p:spPr>
          <a:xfrm>
            <a:off x="628650" y="273844"/>
            <a:ext cx="7886700" cy="469106"/>
          </a:xfrm>
        </p:spPr>
        <p:txBody>
          <a:bodyPr>
            <a:normAutofit fontScale="90000"/>
          </a:bodyPr>
          <a:lstStyle/>
          <a:p>
            <a:r>
              <a:rPr lang="en-US"/>
              <a:t>Average pooling</a:t>
            </a:r>
          </a:p>
        </p:txBody>
      </p:sp>
      <p:pic>
        <p:nvPicPr>
          <p:cNvPr id="10242" name="Picture 2" descr="average pooling with a 2x2 filter and stride">
            <a:extLst>
              <a:ext uri="{FF2B5EF4-FFF2-40B4-BE49-F238E27FC236}">
                <a16:creationId xmlns:a16="http://schemas.microsoft.com/office/drawing/2014/main" id="{362203AF-2FD9-44F3-882B-E72E610BEAB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38200" y="1369219"/>
            <a:ext cx="4581853" cy="26574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4A7EBC-959A-429A-8DD4-C9DD05FFFA08}"/>
              </a:ext>
            </a:extLst>
          </p:cNvPr>
          <p:cNvPicPr>
            <a:picLocks noChangeAspect="1"/>
          </p:cNvPicPr>
          <p:nvPr/>
        </p:nvPicPr>
        <p:blipFill>
          <a:blip r:embed="rId3"/>
          <a:stretch>
            <a:fillRect/>
          </a:stretch>
        </p:blipFill>
        <p:spPr>
          <a:xfrm>
            <a:off x="6668327" y="2252662"/>
            <a:ext cx="1543050" cy="638175"/>
          </a:xfrm>
          <a:prstGeom prst="rect">
            <a:avLst/>
          </a:prstGeom>
        </p:spPr>
      </p:pic>
      <p:sp>
        <p:nvSpPr>
          <p:cNvPr id="6" name="TextBox 5">
            <a:extLst>
              <a:ext uri="{FF2B5EF4-FFF2-40B4-BE49-F238E27FC236}">
                <a16:creationId xmlns:a16="http://schemas.microsoft.com/office/drawing/2014/main" id="{E75DA75F-79D4-45DD-9635-91E6AD4844E5}"/>
              </a:ext>
            </a:extLst>
          </p:cNvPr>
          <p:cNvSpPr txBox="1"/>
          <p:nvPr/>
        </p:nvSpPr>
        <p:spPr>
          <a:xfrm>
            <a:off x="5729813" y="2356782"/>
            <a:ext cx="918841" cy="369332"/>
          </a:xfrm>
          <a:prstGeom prst="rect">
            <a:avLst/>
          </a:prstGeom>
          <a:noFill/>
        </p:spPr>
        <p:txBody>
          <a:bodyPr wrap="none" rtlCol="0">
            <a:spAutoFit/>
          </a:bodyPr>
          <a:lstStyle/>
          <a:p>
            <a:r>
              <a:rPr lang="en-US"/>
              <a:t>Output:</a:t>
            </a:r>
          </a:p>
        </p:txBody>
      </p:sp>
      <p:sp>
        <p:nvSpPr>
          <p:cNvPr id="3" name="Footer Placeholder 2">
            <a:extLst>
              <a:ext uri="{FF2B5EF4-FFF2-40B4-BE49-F238E27FC236}">
                <a16:creationId xmlns:a16="http://schemas.microsoft.com/office/drawing/2014/main" id="{4CF4BCC7-270A-4837-8E16-34E07F2D83E0}"/>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3485478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6125" y="27861"/>
            <a:ext cx="7886700" cy="505267"/>
          </a:xfrm>
          <a:prstGeom prst="rect">
            <a:avLst/>
          </a:prstGeom>
        </p:spPr>
        <p:txBody>
          <a:bodyPr vert="horz" wrap="square" lIns="0" tIns="12700" rIns="0" bIns="0" rtlCol="0">
            <a:spAutoFit/>
          </a:bodyPr>
          <a:lstStyle/>
          <a:p>
            <a:pPr marL="12700">
              <a:lnSpc>
                <a:spcPct val="100000"/>
              </a:lnSpc>
              <a:spcBef>
                <a:spcPts val="100"/>
              </a:spcBef>
            </a:pPr>
            <a:r>
              <a:rPr sz="3200" dirty="0"/>
              <a:t>A </a:t>
            </a:r>
            <a:r>
              <a:rPr sz="3200" spc="-5" dirty="0"/>
              <a:t>bit of</a:t>
            </a:r>
            <a:r>
              <a:rPr sz="3200" spc="-100" dirty="0"/>
              <a:t> </a:t>
            </a:r>
            <a:r>
              <a:rPr sz="3200" spc="-5" dirty="0"/>
              <a:t>history:</a:t>
            </a:r>
          </a:p>
        </p:txBody>
      </p:sp>
      <p:sp>
        <p:nvSpPr>
          <p:cNvPr id="3" name="object 3"/>
          <p:cNvSpPr txBox="1"/>
          <p:nvPr/>
        </p:nvSpPr>
        <p:spPr>
          <a:xfrm>
            <a:off x="457200" y="666750"/>
            <a:ext cx="5179695" cy="1115060"/>
          </a:xfrm>
          <a:prstGeom prst="rect">
            <a:avLst/>
          </a:prstGeom>
        </p:spPr>
        <p:txBody>
          <a:bodyPr vert="horz" wrap="square" lIns="0" tIns="27940" rIns="0" bIns="0" rtlCol="0">
            <a:spAutoFit/>
          </a:bodyPr>
          <a:lstStyle/>
          <a:p>
            <a:pPr marL="12700" marR="141605">
              <a:lnSpc>
                <a:spcPts val="2850"/>
              </a:lnSpc>
              <a:spcBef>
                <a:spcPts val="220"/>
              </a:spcBef>
            </a:pPr>
            <a:r>
              <a:rPr sz="2000" b="1" spc="-5" dirty="0">
                <a:latin typeface="Arial"/>
                <a:cs typeface="Arial"/>
              </a:rPr>
              <a:t>Gradient-based learning applied</a:t>
            </a:r>
            <a:r>
              <a:rPr sz="2000" b="1" spc="-100" dirty="0">
                <a:latin typeface="Arial"/>
                <a:cs typeface="Arial"/>
              </a:rPr>
              <a:t> </a:t>
            </a:r>
            <a:r>
              <a:rPr sz="2000" b="1" dirty="0">
                <a:latin typeface="Arial"/>
                <a:cs typeface="Arial"/>
              </a:rPr>
              <a:t>to  </a:t>
            </a:r>
            <a:r>
              <a:rPr sz="2000" b="1" spc="-5" dirty="0">
                <a:latin typeface="Arial"/>
                <a:cs typeface="Arial"/>
              </a:rPr>
              <a:t>document</a:t>
            </a:r>
            <a:r>
              <a:rPr sz="2000" b="1" spc="-15" dirty="0">
                <a:latin typeface="Arial"/>
                <a:cs typeface="Arial"/>
              </a:rPr>
              <a:t> </a:t>
            </a:r>
            <a:r>
              <a:rPr sz="2000" b="1" spc="-5" dirty="0">
                <a:latin typeface="Arial"/>
                <a:cs typeface="Arial"/>
              </a:rPr>
              <a:t>recognition</a:t>
            </a:r>
            <a:endParaRPr sz="2000">
              <a:latin typeface="Arial"/>
              <a:cs typeface="Arial"/>
            </a:endParaRPr>
          </a:p>
          <a:p>
            <a:pPr marL="12700">
              <a:lnSpc>
                <a:spcPts val="2760"/>
              </a:lnSpc>
            </a:pPr>
            <a:r>
              <a:rPr sz="2000" i="1" spc="-5" dirty="0">
                <a:latin typeface="Arial"/>
                <a:cs typeface="Arial"/>
              </a:rPr>
              <a:t>[LeCun, Bottou, Bengio, Haffner</a:t>
            </a:r>
            <a:r>
              <a:rPr sz="2000" i="1" spc="-100" dirty="0">
                <a:latin typeface="Arial"/>
                <a:cs typeface="Arial"/>
              </a:rPr>
              <a:t> </a:t>
            </a:r>
            <a:r>
              <a:rPr sz="2000" i="1" spc="-5" dirty="0">
                <a:latin typeface="Arial"/>
                <a:cs typeface="Arial"/>
              </a:rPr>
              <a:t>1998]</a:t>
            </a:r>
            <a:endParaRPr sz="2000">
              <a:latin typeface="Arial"/>
              <a:cs typeface="Arial"/>
            </a:endParaRPr>
          </a:p>
        </p:txBody>
      </p:sp>
      <p:sp>
        <p:nvSpPr>
          <p:cNvPr id="4" name="object 4"/>
          <p:cNvSpPr txBox="1"/>
          <p:nvPr/>
        </p:nvSpPr>
        <p:spPr>
          <a:xfrm>
            <a:off x="4479475" y="4086112"/>
            <a:ext cx="65786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LeNet-5</a:t>
            </a:r>
            <a:endParaRPr sz="1400">
              <a:latin typeface="Arial"/>
              <a:cs typeface="Arial"/>
            </a:endParaRPr>
          </a:p>
        </p:txBody>
      </p:sp>
      <p:sp>
        <p:nvSpPr>
          <p:cNvPr id="5" name="object 5"/>
          <p:cNvSpPr/>
          <p:nvPr/>
        </p:nvSpPr>
        <p:spPr>
          <a:xfrm>
            <a:off x="1698237" y="2208925"/>
            <a:ext cx="6086174" cy="1850949"/>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6" name="object 6"/>
          <p:cNvSpPr txBox="1"/>
          <p:nvPr/>
        </p:nvSpPr>
        <p:spPr>
          <a:xfrm>
            <a:off x="5399125" y="4704900"/>
            <a:ext cx="1238885" cy="309245"/>
          </a:xfrm>
          <a:prstGeom prst="rect">
            <a:avLst/>
          </a:prstGeom>
        </p:spPr>
        <p:txBody>
          <a:bodyPr vert="horz" wrap="square" lIns="0" tIns="0" rIns="0" bIns="0" rtlCol="0">
            <a:spAutoFit/>
          </a:bodyPr>
          <a:lstStyle/>
          <a:p>
            <a:pPr marL="12700">
              <a:lnSpc>
                <a:spcPts val="2310"/>
              </a:lnSpc>
            </a:pPr>
            <a:r>
              <a:rPr sz="2000" spc="-5" dirty="0">
                <a:solidFill>
                  <a:srgbClr val="FFFFFF"/>
                </a:solidFill>
                <a:latin typeface="Arial"/>
                <a:cs typeface="Arial"/>
              </a:rPr>
              <a:t>Lecture </a:t>
            </a:r>
            <a:r>
              <a:rPr sz="2000" dirty="0">
                <a:solidFill>
                  <a:srgbClr val="FFFFFF"/>
                </a:solidFill>
                <a:latin typeface="Arial"/>
                <a:cs typeface="Arial"/>
              </a:rPr>
              <a:t>5</a:t>
            </a:r>
            <a:r>
              <a:rPr sz="2000" spc="-90"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9" name="object 9"/>
          <p:cNvSpPr txBox="1"/>
          <p:nvPr/>
        </p:nvSpPr>
        <p:spPr>
          <a:xfrm>
            <a:off x="6728714" y="4713450"/>
            <a:ext cx="327025" cy="309245"/>
          </a:xfrm>
          <a:prstGeom prst="rect">
            <a:avLst/>
          </a:prstGeom>
        </p:spPr>
        <p:txBody>
          <a:bodyPr vert="horz" wrap="square" lIns="0" tIns="0" rIns="0" bIns="0" rtlCol="0">
            <a:spAutoFit/>
          </a:bodyPr>
          <a:lstStyle/>
          <a:p>
            <a:pPr marL="12700">
              <a:lnSpc>
                <a:spcPts val="2050"/>
              </a:lnSpc>
            </a:pPr>
            <a:r>
              <a:rPr sz="3000" spc="-284" baseline="-6944" dirty="0">
                <a:solidFill>
                  <a:srgbClr val="FFFFFF"/>
                </a:solidFill>
                <a:latin typeface="Arial"/>
                <a:cs typeface="Arial"/>
              </a:rPr>
              <a:t>1</a:t>
            </a:r>
            <a:r>
              <a:rPr sz="1300" spc="-540" dirty="0">
                <a:latin typeface="Arial"/>
                <a:cs typeface="Arial"/>
              </a:rPr>
              <a:t>1</a:t>
            </a:r>
            <a:r>
              <a:rPr sz="3000" spc="-869" baseline="-6944" dirty="0">
                <a:solidFill>
                  <a:srgbClr val="FFFFFF"/>
                </a:solidFill>
                <a:latin typeface="Arial"/>
                <a:cs typeface="Arial"/>
              </a:rPr>
              <a:t>4</a:t>
            </a:r>
            <a:r>
              <a:rPr sz="1300" spc="-5" dirty="0">
                <a:latin typeface="Arial"/>
                <a:cs typeface="Arial"/>
              </a:rPr>
              <a:t>4</a:t>
            </a:r>
            <a:endParaRPr sz="1300">
              <a:latin typeface="Arial"/>
              <a:cs typeface="Arial"/>
            </a:endParaRPr>
          </a:p>
        </p:txBody>
      </p:sp>
      <p:sp>
        <p:nvSpPr>
          <p:cNvPr id="7" name="Footer Placeholder 6">
            <a:extLst>
              <a:ext uri="{FF2B5EF4-FFF2-40B4-BE49-F238E27FC236}">
                <a16:creationId xmlns:a16="http://schemas.microsoft.com/office/drawing/2014/main" id="{167F7D8F-2F51-4423-94EB-7267D3132272}"/>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3EDF3-8273-4BB7-AFB5-838A170A560A}"/>
              </a:ext>
            </a:extLst>
          </p:cNvPr>
          <p:cNvSpPr>
            <a:spLocks noGrp="1"/>
          </p:cNvSpPr>
          <p:nvPr>
            <p:ph type="title"/>
          </p:nvPr>
        </p:nvSpPr>
        <p:spPr>
          <a:xfrm>
            <a:off x="628650" y="273844"/>
            <a:ext cx="7886700" cy="773906"/>
          </a:xfrm>
        </p:spPr>
        <p:txBody>
          <a:bodyPr/>
          <a:lstStyle/>
          <a:p>
            <a:r>
              <a:rPr lang="en-US"/>
              <a:t>Convolutional Neural Network – An Example</a:t>
            </a:r>
          </a:p>
        </p:txBody>
      </p:sp>
      <p:sp>
        <p:nvSpPr>
          <p:cNvPr id="3" name="Content Placeholder 2">
            <a:extLst>
              <a:ext uri="{FF2B5EF4-FFF2-40B4-BE49-F238E27FC236}">
                <a16:creationId xmlns:a16="http://schemas.microsoft.com/office/drawing/2014/main" id="{275237F5-B375-4341-B17F-8B4811DF2083}"/>
              </a:ext>
            </a:extLst>
          </p:cNvPr>
          <p:cNvSpPr>
            <a:spLocks noGrp="1"/>
          </p:cNvSpPr>
          <p:nvPr>
            <p:ph idx="1"/>
          </p:nvPr>
        </p:nvSpPr>
        <p:spPr/>
        <p:txBody>
          <a:bodyPr/>
          <a:lstStyle/>
          <a:p>
            <a:endParaRPr lang="en-US"/>
          </a:p>
        </p:txBody>
      </p:sp>
      <p:pic>
        <p:nvPicPr>
          <p:cNvPr id="11266" name="Picture 2" descr="convolutional neural network number 7 image (r,g,b)">
            <a:extLst>
              <a:ext uri="{FF2B5EF4-FFF2-40B4-BE49-F238E27FC236}">
                <a16:creationId xmlns:a16="http://schemas.microsoft.com/office/drawing/2014/main" id="{DC833BCE-B690-4565-A938-D501C2F0FBEF}"/>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72000" y="1716428"/>
            <a:ext cx="3140029" cy="187642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Clustering">
            <a:extLst>
              <a:ext uri="{FF2B5EF4-FFF2-40B4-BE49-F238E27FC236}">
                <a16:creationId xmlns:a16="http://schemas.microsoft.com/office/drawing/2014/main" id="{DC04205B-788E-40D2-A433-D050EF27C6D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8650" y="1968840"/>
            <a:ext cx="3333750" cy="137160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3C76A2DC-2E24-4A43-B0D0-974D406FD42D}"/>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23164621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3EDF3-8273-4BB7-AFB5-838A170A560A}"/>
              </a:ext>
            </a:extLst>
          </p:cNvPr>
          <p:cNvSpPr>
            <a:spLocks noGrp="1"/>
          </p:cNvSpPr>
          <p:nvPr>
            <p:ph type="title"/>
          </p:nvPr>
        </p:nvSpPr>
        <p:spPr>
          <a:xfrm>
            <a:off x="628650" y="273844"/>
            <a:ext cx="7886700" cy="773906"/>
          </a:xfrm>
        </p:spPr>
        <p:txBody>
          <a:bodyPr/>
          <a:lstStyle/>
          <a:p>
            <a:r>
              <a:rPr lang="en-US"/>
              <a:t>Convolutional Neural Network – An Example</a:t>
            </a:r>
          </a:p>
        </p:txBody>
      </p:sp>
      <p:pic>
        <p:nvPicPr>
          <p:cNvPr id="12290" name="Picture 2">
            <a:extLst>
              <a:ext uri="{FF2B5EF4-FFF2-40B4-BE49-F238E27FC236}">
                <a16:creationId xmlns:a16="http://schemas.microsoft.com/office/drawing/2014/main" id="{D3B17FB8-7DB2-4350-A6A2-93C8A6207BB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94627" y="1480079"/>
            <a:ext cx="7010400" cy="3389577"/>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72BD1B3D-3D5D-47F0-AE4B-E70E856B84F0}"/>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37314477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3EDF3-8273-4BB7-AFB5-838A170A560A}"/>
              </a:ext>
            </a:extLst>
          </p:cNvPr>
          <p:cNvSpPr>
            <a:spLocks noGrp="1"/>
          </p:cNvSpPr>
          <p:nvPr>
            <p:ph type="title"/>
          </p:nvPr>
        </p:nvSpPr>
        <p:spPr>
          <a:xfrm>
            <a:off x="628650" y="273844"/>
            <a:ext cx="7886700" cy="773906"/>
          </a:xfrm>
        </p:spPr>
        <p:txBody>
          <a:bodyPr/>
          <a:lstStyle/>
          <a:p>
            <a:r>
              <a:rPr lang="en-US"/>
              <a:t>Convolutional Neural Network – An Example</a:t>
            </a:r>
          </a:p>
        </p:txBody>
      </p:sp>
      <p:pic>
        <p:nvPicPr>
          <p:cNvPr id="13314" name="Picture 2" descr="The first two layers of LeNet-5 neural network">
            <a:extLst>
              <a:ext uri="{FF2B5EF4-FFF2-40B4-BE49-F238E27FC236}">
                <a16:creationId xmlns:a16="http://schemas.microsoft.com/office/drawing/2014/main" id="{9185FCCC-15E2-4CD5-B9CB-E0B18E0108D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1293813"/>
            <a:ext cx="9144000" cy="2554287"/>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E50727ED-7C20-4B17-B551-5BBB4588CA14}"/>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2843492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3EDF3-8273-4BB7-AFB5-838A170A560A}"/>
              </a:ext>
            </a:extLst>
          </p:cNvPr>
          <p:cNvSpPr>
            <a:spLocks noGrp="1"/>
          </p:cNvSpPr>
          <p:nvPr>
            <p:ph type="title"/>
          </p:nvPr>
        </p:nvSpPr>
        <p:spPr>
          <a:xfrm>
            <a:off x="628650" y="273844"/>
            <a:ext cx="7886700" cy="773906"/>
          </a:xfrm>
        </p:spPr>
        <p:txBody>
          <a:bodyPr/>
          <a:lstStyle/>
          <a:p>
            <a:r>
              <a:rPr lang="en-US"/>
              <a:t>Convolutional Neural Network – An Example</a:t>
            </a:r>
          </a:p>
        </p:txBody>
      </p:sp>
      <p:pic>
        <p:nvPicPr>
          <p:cNvPr id="14338" name="Picture 2" descr="convolutional neural network">
            <a:extLst>
              <a:ext uri="{FF2B5EF4-FFF2-40B4-BE49-F238E27FC236}">
                <a16:creationId xmlns:a16="http://schemas.microsoft.com/office/drawing/2014/main" id="{A44DF490-8DFF-40D8-8FCE-2D46DE27F74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2030175"/>
            <a:ext cx="9144000" cy="26304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6CBA602-A24B-43F8-9C81-FF3B38F77DE2}"/>
              </a:ext>
            </a:extLst>
          </p:cNvPr>
          <p:cNvSpPr txBox="1"/>
          <p:nvPr/>
        </p:nvSpPr>
        <p:spPr>
          <a:xfrm>
            <a:off x="3810000" y="1428750"/>
            <a:ext cx="970522" cy="369332"/>
          </a:xfrm>
          <a:prstGeom prst="rect">
            <a:avLst/>
          </a:prstGeom>
          <a:noFill/>
        </p:spPr>
        <p:txBody>
          <a:bodyPr wrap="none" rtlCol="0">
            <a:spAutoFit/>
          </a:bodyPr>
          <a:lstStyle/>
          <a:p>
            <a:r>
              <a:rPr lang="en-US"/>
              <a:t>LeNet−5</a:t>
            </a:r>
          </a:p>
        </p:txBody>
      </p:sp>
      <p:sp>
        <p:nvSpPr>
          <p:cNvPr id="4" name="Footer Placeholder 3">
            <a:extLst>
              <a:ext uri="{FF2B5EF4-FFF2-40B4-BE49-F238E27FC236}">
                <a16:creationId xmlns:a16="http://schemas.microsoft.com/office/drawing/2014/main" id="{F5CCD58E-8278-4A92-B070-1432F3F5B354}"/>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17777723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E7985-6B76-4611-97C1-88080FF38460}"/>
              </a:ext>
            </a:extLst>
          </p:cNvPr>
          <p:cNvSpPr>
            <a:spLocks noGrp="1"/>
          </p:cNvSpPr>
          <p:nvPr>
            <p:ph type="title"/>
          </p:nvPr>
        </p:nvSpPr>
        <p:spPr>
          <a:xfrm>
            <a:off x="628650" y="273844"/>
            <a:ext cx="7886700" cy="697706"/>
          </a:xfrm>
        </p:spPr>
        <p:txBody>
          <a:bodyPr/>
          <a:lstStyle/>
          <a:p>
            <a:r>
              <a:rPr lang="en-US"/>
              <a:t>Why convolutions?</a:t>
            </a:r>
          </a:p>
        </p:txBody>
      </p:sp>
      <p:sp>
        <p:nvSpPr>
          <p:cNvPr id="3" name="Content Placeholder 2">
            <a:extLst>
              <a:ext uri="{FF2B5EF4-FFF2-40B4-BE49-F238E27FC236}">
                <a16:creationId xmlns:a16="http://schemas.microsoft.com/office/drawing/2014/main" id="{2D8FDEF0-6113-475D-8317-2CD54355FCB7}"/>
              </a:ext>
            </a:extLst>
          </p:cNvPr>
          <p:cNvSpPr>
            <a:spLocks noGrp="1"/>
          </p:cNvSpPr>
          <p:nvPr>
            <p:ph idx="1"/>
          </p:nvPr>
        </p:nvSpPr>
        <p:spPr>
          <a:xfrm>
            <a:off x="381000" y="1369219"/>
            <a:ext cx="8382000" cy="3263504"/>
          </a:xfrm>
        </p:spPr>
        <p:txBody>
          <a:bodyPr>
            <a:normAutofit/>
          </a:bodyPr>
          <a:lstStyle/>
          <a:p>
            <a:pPr marL="0" indent="0">
              <a:lnSpc>
                <a:spcPct val="200000"/>
              </a:lnSpc>
              <a:buNone/>
            </a:pPr>
            <a:r>
              <a:rPr lang="en-US" sz="2000"/>
              <a:t> Two main advantages of Convolutional layers over Fullyconnected layers:</a:t>
            </a:r>
          </a:p>
          <a:p>
            <a:pPr>
              <a:lnSpc>
                <a:spcPct val="200000"/>
              </a:lnSpc>
            </a:pPr>
            <a:r>
              <a:rPr lang="en-US" sz="2000"/>
              <a:t>parameter sharing and</a:t>
            </a:r>
          </a:p>
          <a:p>
            <a:pPr>
              <a:lnSpc>
                <a:spcPct val="200000"/>
              </a:lnSpc>
            </a:pPr>
            <a:r>
              <a:rPr lang="en-US" sz="2000"/>
              <a:t>sparsity of connections.</a:t>
            </a:r>
          </a:p>
        </p:txBody>
      </p:sp>
      <p:sp>
        <p:nvSpPr>
          <p:cNvPr id="4" name="Footer Placeholder 3">
            <a:extLst>
              <a:ext uri="{FF2B5EF4-FFF2-40B4-BE49-F238E27FC236}">
                <a16:creationId xmlns:a16="http://schemas.microsoft.com/office/drawing/2014/main" id="{8705A166-B1E9-46AD-92C0-6A5943B6A15E}"/>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12484791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8862F-35BB-4FE8-8FF6-A72D1E9A2A04}"/>
              </a:ext>
            </a:extLst>
          </p:cNvPr>
          <p:cNvSpPr>
            <a:spLocks noGrp="1"/>
          </p:cNvSpPr>
          <p:nvPr>
            <p:ph type="title"/>
          </p:nvPr>
        </p:nvSpPr>
        <p:spPr>
          <a:xfrm>
            <a:off x="628650" y="273844"/>
            <a:ext cx="7886700" cy="392906"/>
          </a:xfrm>
        </p:spPr>
        <p:txBody>
          <a:bodyPr>
            <a:normAutofit fontScale="90000"/>
          </a:bodyPr>
          <a:lstStyle/>
          <a:p>
            <a:r>
              <a:rPr lang="en-US"/>
              <a:t>Why convolutions?</a:t>
            </a:r>
          </a:p>
        </p:txBody>
      </p:sp>
      <p:pic>
        <p:nvPicPr>
          <p:cNvPr id="16386" name="Picture 2" descr="The main advantage of Conv layers over Fully connected layers is number of parameters to be learned">
            <a:extLst>
              <a:ext uri="{FF2B5EF4-FFF2-40B4-BE49-F238E27FC236}">
                <a16:creationId xmlns:a16="http://schemas.microsoft.com/office/drawing/2014/main" id="{09E004F6-2D8B-4501-8DBC-39A038DA18BE}"/>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905000" y="1200150"/>
            <a:ext cx="4876800" cy="3528546"/>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8A0F0ADC-C56D-4A6F-B22E-F5F84DD007E7}"/>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18405765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99965-4F45-4CBF-8315-D415B94284C6}"/>
              </a:ext>
            </a:extLst>
          </p:cNvPr>
          <p:cNvSpPr>
            <a:spLocks noGrp="1"/>
          </p:cNvSpPr>
          <p:nvPr>
            <p:ph type="title"/>
          </p:nvPr>
        </p:nvSpPr>
        <p:spPr>
          <a:xfrm>
            <a:off x="628650" y="273844"/>
            <a:ext cx="7886700" cy="697706"/>
          </a:xfrm>
        </p:spPr>
        <p:txBody>
          <a:bodyPr/>
          <a:lstStyle/>
          <a:p>
            <a:r>
              <a:rPr lang="en-US"/>
              <a:t>Why convolutions?</a:t>
            </a:r>
          </a:p>
        </p:txBody>
      </p:sp>
      <p:sp>
        <p:nvSpPr>
          <p:cNvPr id="3" name="Content Placeholder 2">
            <a:extLst>
              <a:ext uri="{FF2B5EF4-FFF2-40B4-BE49-F238E27FC236}">
                <a16:creationId xmlns:a16="http://schemas.microsoft.com/office/drawing/2014/main" id="{E0E42DC9-1026-4A33-AE55-7CB647C24FE6}"/>
              </a:ext>
            </a:extLst>
          </p:cNvPr>
          <p:cNvSpPr>
            <a:spLocks noGrp="1"/>
          </p:cNvSpPr>
          <p:nvPr>
            <p:ph idx="1"/>
          </p:nvPr>
        </p:nvSpPr>
        <p:spPr>
          <a:xfrm>
            <a:off x="628650" y="3676650"/>
            <a:ext cx="7886700" cy="956073"/>
          </a:xfrm>
        </p:spPr>
        <p:txBody>
          <a:bodyPr>
            <a:normAutofit fontScale="85000" lnSpcReduction="10000"/>
          </a:bodyPr>
          <a:lstStyle/>
          <a:p>
            <a:pPr marL="0" indent="0">
              <a:lnSpc>
                <a:spcPct val="150000"/>
              </a:lnSpc>
              <a:buNone/>
            </a:pPr>
            <a:r>
              <a:rPr lang="en-US" b="1"/>
              <a:t>Parameter sharing</a:t>
            </a:r>
            <a:r>
              <a:rPr lang="en-US"/>
              <a:t>: A feature detector, such as a vertical edge detector, that’s useful in one part of the image may be useful in another part of the image as well</a:t>
            </a:r>
          </a:p>
        </p:txBody>
      </p:sp>
      <p:pic>
        <p:nvPicPr>
          <p:cNvPr id="17410" name="Picture 2" descr=" A feature detector, such as a vertical edge detector, that’s useful in one part of the image may be useful in another part of the image as well ">
            <a:extLst>
              <a:ext uri="{FF2B5EF4-FFF2-40B4-BE49-F238E27FC236}">
                <a16:creationId xmlns:a16="http://schemas.microsoft.com/office/drawing/2014/main" id="{06CBBB23-CC95-46E8-B296-52C4C45A847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09725" y="1276350"/>
            <a:ext cx="5924550" cy="220980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BE3E91BB-4368-4D7B-A639-B6108CF9162D}"/>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30591394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99965-4F45-4CBF-8315-D415B94284C6}"/>
              </a:ext>
            </a:extLst>
          </p:cNvPr>
          <p:cNvSpPr>
            <a:spLocks noGrp="1"/>
          </p:cNvSpPr>
          <p:nvPr>
            <p:ph type="title"/>
          </p:nvPr>
        </p:nvSpPr>
        <p:spPr>
          <a:xfrm>
            <a:off x="628650" y="273844"/>
            <a:ext cx="7886700" cy="697706"/>
          </a:xfrm>
        </p:spPr>
        <p:txBody>
          <a:bodyPr/>
          <a:lstStyle/>
          <a:p>
            <a:r>
              <a:rPr lang="en-US"/>
              <a:t>Why convolutions?</a:t>
            </a:r>
          </a:p>
        </p:txBody>
      </p:sp>
      <p:sp>
        <p:nvSpPr>
          <p:cNvPr id="3" name="Content Placeholder 2">
            <a:extLst>
              <a:ext uri="{FF2B5EF4-FFF2-40B4-BE49-F238E27FC236}">
                <a16:creationId xmlns:a16="http://schemas.microsoft.com/office/drawing/2014/main" id="{E0E42DC9-1026-4A33-AE55-7CB647C24FE6}"/>
              </a:ext>
            </a:extLst>
          </p:cNvPr>
          <p:cNvSpPr>
            <a:spLocks noGrp="1"/>
          </p:cNvSpPr>
          <p:nvPr>
            <p:ph idx="1"/>
          </p:nvPr>
        </p:nvSpPr>
        <p:spPr>
          <a:xfrm>
            <a:off x="628650" y="3740547"/>
            <a:ext cx="7886700" cy="1269602"/>
          </a:xfrm>
        </p:spPr>
        <p:txBody>
          <a:bodyPr/>
          <a:lstStyle/>
          <a:p>
            <a:pPr>
              <a:lnSpc>
                <a:spcPct val="150000"/>
              </a:lnSpc>
            </a:pPr>
            <a:r>
              <a:rPr lang="en-US" b="1"/>
              <a:t>Sparsity of connections</a:t>
            </a:r>
            <a:r>
              <a:rPr lang="en-US"/>
              <a:t>: In each layer, each output value depends only on a small number of inputs</a:t>
            </a:r>
          </a:p>
        </p:txBody>
      </p:sp>
      <p:pic>
        <p:nvPicPr>
          <p:cNvPr id="18434" name="Picture 2" descr="In each layer, each output value depends only on a small number of inputs">
            <a:extLst>
              <a:ext uri="{FF2B5EF4-FFF2-40B4-BE49-F238E27FC236}">
                <a16:creationId xmlns:a16="http://schemas.microsoft.com/office/drawing/2014/main" id="{8B9A58E6-65CB-4EA8-A3B1-E38AF4CF5DF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95400" y="1295937"/>
            <a:ext cx="6434140" cy="2408143"/>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3BB8CB5B-AB8F-41B5-BA3E-F9693FB52566}"/>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22507756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99965-4F45-4CBF-8315-D415B94284C6}"/>
              </a:ext>
            </a:extLst>
          </p:cNvPr>
          <p:cNvSpPr>
            <a:spLocks noGrp="1"/>
          </p:cNvSpPr>
          <p:nvPr>
            <p:ph type="title"/>
          </p:nvPr>
        </p:nvSpPr>
        <p:spPr>
          <a:xfrm>
            <a:off x="628650" y="273844"/>
            <a:ext cx="7886700" cy="697706"/>
          </a:xfrm>
        </p:spPr>
        <p:txBody>
          <a:bodyPr/>
          <a:lstStyle/>
          <a:p>
            <a:r>
              <a:rPr lang="en-US"/>
              <a:t>Why convolutions?</a:t>
            </a:r>
          </a:p>
        </p:txBody>
      </p:sp>
      <p:sp>
        <p:nvSpPr>
          <p:cNvPr id="3" name="Content Placeholder 2">
            <a:extLst>
              <a:ext uri="{FF2B5EF4-FFF2-40B4-BE49-F238E27FC236}">
                <a16:creationId xmlns:a16="http://schemas.microsoft.com/office/drawing/2014/main" id="{E0E42DC9-1026-4A33-AE55-7CB647C24FE6}"/>
              </a:ext>
            </a:extLst>
          </p:cNvPr>
          <p:cNvSpPr>
            <a:spLocks noGrp="1"/>
          </p:cNvSpPr>
          <p:nvPr>
            <p:ph idx="1"/>
          </p:nvPr>
        </p:nvSpPr>
        <p:spPr>
          <a:xfrm>
            <a:off x="628650" y="3638549"/>
            <a:ext cx="7886700" cy="1371601"/>
          </a:xfrm>
        </p:spPr>
        <p:txBody>
          <a:bodyPr>
            <a:normAutofit fontScale="92500"/>
          </a:bodyPr>
          <a:lstStyle/>
          <a:p>
            <a:pPr>
              <a:lnSpc>
                <a:spcPct val="150000"/>
              </a:lnSpc>
            </a:pPr>
            <a:r>
              <a:rPr lang="en-US" b="1"/>
              <a:t>Translation invariance</a:t>
            </a:r>
            <a:r>
              <a:rPr lang="en-US"/>
              <a:t>: convolutional neural networks are being very good at capturing translation invariance, and that means that a picture of a cat shifted a couple pixels to the right is still a cat (same output).</a:t>
            </a:r>
          </a:p>
        </p:txBody>
      </p:sp>
      <p:pic>
        <p:nvPicPr>
          <p:cNvPr id="19458" name="Picture 2" descr="Translation symmetry: Same object in different locations.">
            <a:extLst>
              <a:ext uri="{FF2B5EF4-FFF2-40B4-BE49-F238E27FC236}">
                <a16:creationId xmlns:a16="http://schemas.microsoft.com/office/drawing/2014/main" id="{04D33EBB-3072-4F24-B3D6-32BC4CC7271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00200" y="945943"/>
            <a:ext cx="5564085" cy="2379226"/>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8560DE6F-CDF6-40D1-B06A-5F79EFAE0A8D}"/>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41880994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8700F-F6E3-4D9A-8E98-8E8EC745A502}"/>
              </a:ext>
            </a:extLst>
          </p:cNvPr>
          <p:cNvSpPr>
            <a:spLocks noGrp="1"/>
          </p:cNvSpPr>
          <p:nvPr>
            <p:ph type="title"/>
          </p:nvPr>
        </p:nvSpPr>
        <p:spPr>
          <a:xfrm>
            <a:off x="628650" y="273844"/>
            <a:ext cx="7886700" cy="545306"/>
          </a:xfrm>
        </p:spPr>
        <p:txBody>
          <a:bodyPr>
            <a:normAutofit/>
          </a:bodyPr>
          <a:lstStyle/>
          <a:p>
            <a:r>
              <a:rPr lang="en-US"/>
              <a:t>Putting it all together: Training a CNN</a:t>
            </a:r>
          </a:p>
        </p:txBody>
      </p:sp>
      <p:sp>
        <p:nvSpPr>
          <p:cNvPr id="3" name="Content Placeholder 2">
            <a:extLst>
              <a:ext uri="{FF2B5EF4-FFF2-40B4-BE49-F238E27FC236}">
                <a16:creationId xmlns:a16="http://schemas.microsoft.com/office/drawing/2014/main" id="{24E0EFD3-9B8E-4CE2-A6E7-DDD2B6D5B464}"/>
              </a:ext>
            </a:extLst>
          </p:cNvPr>
          <p:cNvSpPr>
            <a:spLocks noGrp="1"/>
          </p:cNvSpPr>
          <p:nvPr>
            <p:ph idx="1"/>
          </p:nvPr>
        </p:nvSpPr>
        <p:spPr>
          <a:xfrm>
            <a:off x="628650" y="3098165"/>
            <a:ext cx="7886700" cy="1534558"/>
          </a:xfrm>
        </p:spPr>
        <p:txBody>
          <a:bodyPr>
            <a:normAutofit/>
          </a:bodyPr>
          <a:lstStyle/>
          <a:p>
            <a:r>
              <a:rPr lang="en-US" sz="2000"/>
              <a:t>We use a gradient descent to minimize the cost function J </a:t>
            </a:r>
          </a:p>
        </p:txBody>
      </p:sp>
      <p:grpSp>
        <p:nvGrpSpPr>
          <p:cNvPr id="4" name="Group 3">
            <a:extLst>
              <a:ext uri="{FF2B5EF4-FFF2-40B4-BE49-F238E27FC236}">
                <a16:creationId xmlns:a16="http://schemas.microsoft.com/office/drawing/2014/main" id="{6435969C-492F-436F-A51D-B4CA4BC7851A}"/>
              </a:ext>
            </a:extLst>
          </p:cNvPr>
          <p:cNvGrpSpPr/>
          <p:nvPr/>
        </p:nvGrpSpPr>
        <p:grpSpPr>
          <a:xfrm>
            <a:off x="561335" y="971550"/>
            <a:ext cx="8582665" cy="2128837"/>
            <a:chOff x="561335" y="1506538"/>
            <a:chExt cx="8582665" cy="2128837"/>
          </a:xfrm>
        </p:grpSpPr>
        <p:pic>
          <p:nvPicPr>
            <p:cNvPr id="20482" name="Picture 2" descr="Convolutional Neural Network">
              <a:extLst>
                <a:ext uri="{FF2B5EF4-FFF2-40B4-BE49-F238E27FC236}">
                  <a16:creationId xmlns:a16="http://schemas.microsoft.com/office/drawing/2014/main" id="{69C20291-DE4A-4FD6-8BAC-4B20C9B0B60C}"/>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752600" y="1506538"/>
              <a:ext cx="7391400" cy="2128837"/>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a:extLst>
                <a:ext uri="{FF2B5EF4-FFF2-40B4-BE49-F238E27FC236}">
                  <a16:creationId xmlns:a16="http://schemas.microsoft.com/office/drawing/2014/main" id="{7BEB4F90-7825-4056-ADF7-089D70B740D9}"/>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561335" y="1958340"/>
              <a:ext cx="1217935" cy="1223010"/>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Picture 4">
            <a:extLst>
              <a:ext uri="{FF2B5EF4-FFF2-40B4-BE49-F238E27FC236}">
                <a16:creationId xmlns:a16="http://schemas.microsoft.com/office/drawing/2014/main" id="{95824CA0-E825-468E-BDEB-41095003A783}"/>
              </a:ext>
            </a:extLst>
          </p:cNvPr>
          <p:cNvPicPr>
            <a:picLocks noChangeAspect="1"/>
          </p:cNvPicPr>
          <p:nvPr/>
        </p:nvPicPr>
        <p:blipFill>
          <a:blip r:embed="rId5"/>
          <a:stretch>
            <a:fillRect/>
          </a:stretch>
        </p:blipFill>
        <p:spPr>
          <a:xfrm>
            <a:off x="2667000" y="3552190"/>
            <a:ext cx="2419350" cy="895350"/>
          </a:xfrm>
          <a:prstGeom prst="rect">
            <a:avLst/>
          </a:prstGeom>
        </p:spPr>
      </p:pic>
      <p:sp>
        <p:nvSpPr>
          <p:cNvPr id="6" name="Footer Placeholder 5">
            <a:extLst>
              <a:ext uri="{FF2B5EF4-FFF2-40B4-BE49-F238E27FC236}">
                <a16:creationId xmlns:a16="http://schemas.microsoft.com/office/drawing/2014/main" id="{2B2ACFD9-886B-4A0D-B111-99EBE97BC5F0}"/>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904934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530649" y="4401101"/>
            <a:ext cx="4363720" cy="393056"/>
          </a:xfrm>
          <a:prstGeom prst="rect">
            <a:avLst/>
          </a:prstGeom>
        </p:spPr>
        <p:txBody>
          <a:bodyPr vert="horz" wrap="square" lIns="0" tIns="23495" rIns="0" bIns="0" rtlCol="0">
            <a:spAutoFit/>
          </a:bodyPr>
          <a:lstStyle/>
          <a:p>
            <a:pPr marR="136525" algn="ctr">
              <a:lnSpc>
                <a:spcPct val="100000"/>
              </a:lnSpc>
              <a:spcBef>
                <a:spcPts val="260"/>
              </a:spcBef>
            </a:pPr>
            <a:r>
              <a:rPr sz="2400">
                <a:latin typeface="Arial"/>
                <a:cs typeface="Arial"/>
              </a:rPr>
              <a:t>“</a:t>
            </a:r>
            <a:r>
              <a:rPr sz="2400" dirty="0">
                <a:latin typeface="Arial"/>
                <a:cs typeface="Arial"/>
              </a:rPr>
              <a:t>AlexNet”</a:t>
            </a:r>
            <a:endParaRPr sz="2400">
              <a:latin typeface="Arial"/>
              <a:cs typeface="Arial"/>
            </a:endParaRPr>
          </a:p>
        </p:txBody>
      </p:sp>
      <p:sp>
        <p:nvSpPr>
          <p:cNvPr id="3" name="object 3"/>
          <p:cNvSpPr txBox="1">
            <a:spLocks noGrp="1"/>
          </p:cNvSpPr>
          <p:nvPr>
            <p:ph type="title"/>
          </p:nvPr>
        </p:nvSpPr>
        <p:spPr>
          <a:xfrm>
            <a:off x="291185" y="92788"/>
            <a:ext cx="5077460" cy="2134046"/>
          </a:xfrm>
          <a:prstGeom prst="rect">
            <a:avLst/>
          </a:prstGeom>
        </p:spPr>
        <p:txBody>
          <a:bodyPr vert="horz" wrap="square" lIns="0" tIns="12700" rIns="0" bIns="0" rtlCol="0">
            <a:spAutoFit/>
          </a:bodyPr>
          <a:lstStyle/>
          <a:p>
            <a:pPr marL="12700">
              <a:lnSpc>
                <a:spcPct val="100000"/>
              </a:lnSpc>
              <a:spcBef>
                <a:spcPts val="100"/>
              </a:spcBef>
            </a:pPr>
            <a:r>
              <a:rPr dirty="0"/>
              <a:t>A </a:t>
            </a:r>
            <a:r>
              <a:rPr spc="-5" dirty="0"/>
              <a:t>bit of</a:t>
            </a:r>
            <a:r>
              <a:rPr spc="-25" dirty="0"/>
              <a:t> </a:t>
            </a:r>
            <a:r>
              <a:rPr spc="-5"/>
              <a:t>history:</a:t>
            </a:r>
            <a:br>
              <a:rPr lang="en-US" spc="-5"/>
            </a:br>
            <a:endParaRPr spc="-5" dirty="0"/>
          </a:p>
          <a:p>
            <a:pPr marL="12700" marR="5080">
              <a:lnSpc>
                <a:spcPts val="2850"/>
              </a:lnSpc>
              <a:spcBef>
                <a:spcPts val="140"/>
              </a:spcBef>
            </a:pPr>
            <a:r>
              <a:rPr sz="2000" b="1" spc="-5" dirty="0">
                <a:latin typeface="Arial"/>
                <a:cs typeface="Arial"/>
              </a:rPr>
              <a:t>ImageNet Classification with Deep  Convolutional Neural Networks  </a:t>
            </a:r>
            <a:r>
              <a:rPr sz="2000" i="1" spc="-5" dirty="0">
                <a:latin typeface="Arial"/>
                <a:cs typeface="Arial"/>
              </a:rPr>
              <a:t>[Krizhevsky, Sutskever, Hinton,</a:t>
            </a:r>
            <a:r>
              <a:rPr sz="2000" i="1" spc="-100" dirty="0">
                <a:latin typeface="Arial"/>
                <a:cs typeface="Arial"/>
              </a:rPr>
              <a:t> </a:t>
            </a:r>
            <a:r>
              <a:rPr sz="2000" i="1" spc="-5" dirty="0">
                <a:latin typeface="Arial"/>
                <a:cs typeface="Arial"/>
              </a:rPr>
              <a:t>2012]</a:t>
            </a:r>
            <a:endParaRPr sz="2000">
              <a:latin typeface="Arial"/>
              <a:cs typeface="Arial"/>
            </a:endParaRPr>
          </a:p>
        </p:txBody>
      </p:sp>
      <p:grpSp>
        <p:nvGrpSpPr>
          <p:cNvPr id="4" name="object 4"/>
          <p:cNvGrpSpPr/>
          <p:nvPr/>
        </p:nvGrpSpPr>
        <p:grpSpPr>
          <a:xfrm>
            <a:off x="2083609" y="2594839"/>
            <a:ext cx="5257800" cy="1657350"/>
            <a:chOff x="2128074" y="1888425"/>
            <a:chExt cx="5257800" cy="1657350"/>
          </a:xfrm>
        </p:grpSpPr>
        <p:sp>
          <p:nvSpPr>
            <p:cNvPr id="5" name="object 5"/>
            <p:cNvSpPr/>
            <p:nvPr/>
          </p:nvSpPr>
          <p:spPr>
            <a:xfrm>
              <a:off x="2137600" y="1897950"/>
              <a:ext cx="5238749" cy="163829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2132837" y="1893187"/>
              <a:ext cx="5248275" cy="1647825"/>
            </a:xfrm>
            <a:custGeom>
              <a:avLst/>
              <a:gdLst/>
              <a:ahLst/>
              <a:cxnLst/>
              <a:rect l="l" t="t" r="r" b="b"/>
              <a:pathLst>
                <a:path w="5248275" h="1647825">
                  <a:moveTo>
                    <a:pt x="0" y="0"/>
                  </a:moveTo>
                  <a:lnTo>
                    <a:pt x="5248274" y="0"/>
                  </a:lnTo>
                  <a:lnTo>
                    <a:pt x="5248274" y="1647824"/>
                  </a:lnTo>
                  <a:lnTo>
                    <a:pt x="0" y="1647824"/>
                  </a:lnTo>
                  <a:lnTo>
                    <a:pt x="0" y="0"/>
                  </a:lnTo>
                  <a:close/>
                </a:path>
              </a:pathLst>
            </a:custGeom>
            <a:ln w="9524">
              <a:solidFill>
                <a:srgbClr val="666666"/>
              </a:solidFill>
            </a:ln>
          </p:spPr>
          <p:txBody>
            <a:bodyPr wrap="square" lIns="0" tIns="0" rIns="0" bIns="0" rtlCol="0"/>
            <a:lstStyle/>
            <a:p>
              <a:endParaRPr/>
            </a:p>
          </p:txBody>
        </p:sp>
      </p:grpSp>
      <p:sp>
        <p:nvSpPr>
          <p:cNvPr id="7" name="object 7"/>
          <p:cNvSpPr txBox="1"/>
          <p:nvPr/>
        </p:nvSpPr>
        <p:spPr>
          <a:xfrm>
            <a:off x="5399125" y="4920955"/>
            <a:ext cx="1238885" cy="309245"/>
          </a:xfrm>
          <a:prstGeom prst="rect">
            <a:avLst/>
          </a:prstGeom>
        </p:spPr>
        <p:txBody>
          <a:bodyPr vert="horz" wrap="square" lIns="0" tIns="0" rIns="0" bIns="0" rtlCol="0">
            <a:spAutoFit/>
          </a:bodyPr>
          <a:lstStyle/>
          <a:p>
            <a:pPr marL="12700">
              <a:lnSpc>
                <a:spcPts val="2310"/>
              </a:lnSpc>
            </a:pPr>
            <a:r>
              <a:rPr sz="2000" spc="-5" dirty="0">
                <a:solidFill>
                  <a:srgbClr val="FFFFFF"/>
                </a:solidFill>
                <a:latin typeface="Arial"/>
                <a:cs typeface="Arial"/>
              </a:rPr>
              <a:t>Lecture </a:t>
            </a:r>
            <a:r>
              <a:rPr sz="2000" dirty="0">
                <a:solidFill>
                  <a:srgbClr val="FFFFFF"/>
                </a:solidFill>
                <a:latin typeface="Arial"/>
                <a:cs typeface="Arial"/>
              </a:rPr>
              <a:t>5</a:t>
            </a:r>
            <a:r>
              <a:rPr sz="2000" spc="-90"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10" name="object 10"/>
          <p:cNvSpPr txBox="1"/>
          <p:nvPr/>
        </p:nvSpPr>
        <p:spPr>
          <a:xfrm>
            <a:off x="6728714" y="4929505"/>
            <a:ext cx="327025" cy="309245"/>
          </a:xfrm>
          <a:prstGeom prst="rect">
            <a:avLst/>
          </a:prstGeom>
        </p:spPr>
        <p:txBody>
          <a:bodyPr vert="horz" wrap="square" lIns="0" tIns="0" rIns="0" bIns="0" rtlCol="0">
            <a:spAutoFit/>
          </a:bodyPr>
          <a:lstStyle/>
          <a:p>
            <a:pPr marL="12700">
              <a:lnSpc>
                <a:spcPts val="2050"/>
              </a:lnSpc>
            </a:pPr>
            <a:r>
              <a:rPr sz="3000" spc="-284" baseline="-6944" dirty="0">
                <a:solidFill>
                  <a:srgbClr val="FFFFFF"/>
                </a:solidFill>
                <a:latin typeface="Arial"/>
                <a:cs typeface="Arial"/>
              </a:rPr>
              <a:t>1</a:t>
            </a:r>
            <a:r>
              <a:rPr sz="1300" spc="-540" dirty="0">
                <a:latin typeface="Arial"/>
                <a:cs typeface="Arial"/>
              </a:rPr>
              <a:t>1</a:t>
            </a:r>
            <a:r>
              <a:rPr sz="3000" spc="-869" baseline="-6944" dirty="0">
                <a:solidFill>
                  <a:srgbClr val="FFFFFF"/>
                </a:solidFill>
                <a:latin typeface="Arial"/>
                <a:cs typeface="Arial"/>
              </a:rPr>
              <a:t>5</a:t>
            </a:r>
            <a:r>
              <a:rPr sz="1300" spc="-5" dirty="0">
                <a:latin typeface="Arial"/>
                <a:cs typeface="Arial"/>
              </a:rPr>
              <a:t>5</a:t>
            </a:r>
            <a:endParaRPr sz="1300">
              <a:latin typeface="Arial"/>
              <a:cs typeface="Arial"/>
            </a:endParaRPr>
          </a:p>
        </p:txBody>
      </p:sp>
      <p:sp>
        <p:nvSpPr>
          <p:cNvPr id="8" name="Footer Placeholder 7">
            <a:extLst>
              <a:ext uri="{FF2B5EF4-FFF2-40B4-BE49-F238E27FC236}">
                <a16:creationId xmlns:a16="http://schemas.microsoft.com/office/drawing/2014/main" id="{00CBE527-F3C3-4F76-8E5C-E90BABE7A542}"/>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18B99-E880-42B3-A953-67863B03CEB2}"/>
              </a:ext>
            </a:extLst>
          </p:cNvPr>
          <p:cNvSpPr>
            <a:spLocks noGrp="1"/>
          </p:cNvSpPr>
          <p:nvPr>
            <p:ph type="title"/>
          </p:nvPr>
        </p:nvSpPr>
        <p:spPr/>
        <p:txBody>
          <a:bodyPr>
            <a:normAutofit/>
          </a:bodyPr>
          <a:lstStyle/>
          <a:p>
            <a:r>
              <a:rPr lang="en-US" sz="3200"/>
              <a:t>Convolutions and Backpropagations</a:t>
            </a:r>
          </a:p>
        </p:txBody>
      </p:sp>
      <p:sp>
        <p:nvSpPr>
          <p:cNvPr id="3" name="Content Placeholder 2">
            <a:extLst>
              <a:ext uri="{FF2B5EF4-FFF2-40B4-BE49-F238E27FC236}">
                <a16:creationId xmlns:a16="http://schemas.microsoft.com/office/drawing/2014/main" id="{9AF3FA6A-0A86-41CF-8621-2C306054EBF3}"/>
              </a:ext>
            </a:extLst>
          </p:cNvPr>
          <p:cNvSpPr>
            <a:spLocks noGrp="1"/>
          </p:cNvSpPr>
          <p:nvPr>
            <p:ph idx="1"/>
          </p:nvPr>
        </p:nvSpPr>
        <p:spPr>
          <a:xfrm>
            <a:off x="628650" y="1369219"/>
            <a:ext cx="7886700" cy="2116931"/>
          </a:xfrm>
        </p:spPr>
        <p:txBody>
          <a:bodyPr/>
          <a:lstStyle/>
          <a:p>
            <a:endParaRPr lang="en-US"/>
          </a:p>
        </p:txBody>
      </p:sp>
      <p:pic>
        <p:nvPicPr>
          <p:cNvPr id="5" name="Picture 2" descr="The result of a convolution of  \(6\times  6\times 3\) with  two \(3\times 3\times 3 \) is a volume of dimension \(4\times 4\times 2\)">
            <a:extLst>
              <a:ext uri="{FF2B5EF4-FFF2-40B4-BE49-F238E27FC236}">
                <a16:creationId xmlns:a16="http://schemas.microsoft.com/office/drawing/2014/main" id="{3F27A351-EA75-4D75-9477-494B8CFD1513}"/>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r="2500"/>
          <a:stretch/>
        </p:blipFill>
        <p:spPr bwMode="auto">
          <a:xfrm>
            <a:off x="1229101" y="1376601"/>
            <a:ext cx="6401659" cy="2144145"/>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246372CE-661A-4746-A522-6B4FEBD906B6}"/>
              </a:ext>
            </a:extLst>
          </p:cNvPr>
          <p:cNvGrpSpPr/>
          <p:nvPr/>
        </p:nvGrpSpPr>
        <p:grpSpPr>
          <a:xfrm>
            <a:off x="990600" y="3911476"/>
            <a:ext cx="6640160" cy="565274"/>
            <a:chOff x="990600" y="3671208"/>
            <a:chExt cx="6640160" cy="565274"/>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51C7698-AAC1-45E0-BB5E-D66C3F7B3B22}"/>
                    </a:ext>
                  </a:extLst>
                </p:cNvPr>
                <p:cNvSpPr txBox="1"/>
                <p:nvPr/>
              </p:nvSpPr>
              <p:spPr>
                <a:xfrm>
                  <a:off x="990600" y="3867150"/>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oMath>
                    </m:oMathPara>
                  </a14:m>
                  <a:endParaRPr lang="en-US"/>
                </a:p>
              </p:txBody>
            </p:sp>
          </mc:Choice>
          <mc:Fallback xmlns="">
            <p:sp>
              <p:nvSpPr>
                <p:cNvPr id="6" name="TextBox 5">
                  <a:extLst>
                    <a:ext uri="{FF2B5EF4-FFF2-40B4-BE49-F238E27FC236}">
                      <a16:creationId xmlns:a16="http://schemas.microsoft.com/office/drawing/2014/main" id="{551C7698-AAC1-45E0-BB5E-D66C3F7B3B22}"/>
                    </a:ext>
                  </a:extLst>
                </p:cNvPr>
                <p:cNvSpPr txBox="1">
                  <a:spLocks noRot="1" noChangeAspect="1" noMove="1" noResize="1" noEditPoints="1" noAdjustHandles="1" noChangeArrowheads="1" noChangeShapeType="1" noTextEdit="1"/>
                </p:cNvSpPr>
                <p:nvPr/>
              </p:nvSpPr>
              <p:spPr>
                <a:xfrm>
                  <a:off x="990600" y="3867150"/>
                  <a:ext cx="392287" cy="369332"/>
                </a:xfrm>
                <a:prstGeom prst="rect">
                  <a:avLst/>
                </a:prstGeom>
                <a:blipFill>
                  <a:blip r:embed="rId3"/>
                  <a:stretch>
                    <a:fillRect/>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CAF15F35-E83E-4DCC-9934-1FD672939B22}"/>
                </a:ext>
              </a:extLst>
            </p:cNvPr>
            <p:cNvCxnSpPr/>
            <p:nvPr/>
          </p:nvCxnSpPr>
          <p:spPr>
            <a:xfrm>
              <a:off x="1382887" y="4052208"/>
              <a:ext cx="12801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195B910-A7F7-4B28-9E7F-0CB122001EF7}"/>
                    </a:ext>
                  </a:extLst>
                </p:cNvPr>
                <p:cNvSpPr txBox="1"/>
                <p:nvPr/>
              </p:nvSpPr>
              <p:spPr>
                <a:xfrm>
                  <a:off x="2623715" y="3867150"/>
                  <a:ext cx="3986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𝑂</m:t>
                        </m:r>
                      </m:oMath>
                    </m:oMathPara>
                  </a14:m>
                  <a:endParaRPr lang="en-US" i="1"/>
                </a:p>
              </p:txBody>
            </p:sp>
          </mc:Choice>
          <mc:Fallback xmlns="">
            <p:sp>
              <p:nvSpPr>
                <p:cNvPr id="10" name="TextBox 9">
                  <a:extLst>
                    <a:ext uri="{FF2B5EF4-FFF2-40B4-BE49-F238E27FC236}">
                      <a16:creationId xmlns:a16="http://schemas.microsoft.com/office/drawing/2014/main" id="{0195B910-A7F7-4B28-9E7F-0CB122001EF7}"/>
                    </a:ext>
                  </a:extLst>
                </p:cNvPr>
                <p:cNvSpPr txBox="1">
                  <a:spLocks noRot="1" noChangeAspect="1" noMove="1" noResize="1" noEditPoints="1" noAdjustHandles="1" noChangeArrowheads="1" noChangeShapeType="1" noTextEdit="1"/>
                </p:cNvSpPr>
                <p:nvPr/>
              </p:nvSpPr>
              <p:spPr>
                <a:xfrm>
                  <a:off x="2623715" y="3867150"/>
                  <a:ext cx="3986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BFC4F74-0331-414F-85F7-D33EFE5BEBDD}"/>
                    </a:ext>
                  </a:extLst>
                </p:cNvPr>
                <p:cNvSpPr txBox="1"/>
                <p:nvPr/>
              </p:nvSpPr>
              <p:spPr>
                <a:xfrm>
                  <a:off x="3189882" y="3682484"/>
                  <a:ext cx="8045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i="1"/>
                </a:p>
              </p:txBody>
            </p:sp>
          </mc:Choice>
          <mc:Fallback xmlns="">
            <p:sp>
              <p:nvSpPr>
                <p:cNvPr id="11" name="TextBox 10">
                  <a:extLst>
                    <a:ext uri="{FF2B5EF4-FFF2-40B4-BE49-F238E27FC236}">
                      <a16:creationId xmlns:a16="http://schemas.microsoft.com/office/drawing/2014/main" id="{EBFC4F74-0331-414F-85F7-D33EFE5BEBDD}"/>
                    </a:ext>
                  </a:extLst>
                </p:cNvPr>
                <p:cNvSpPr txBox="1">
                  <a:spLocks noRot="1" noChangeAspect="1" noMove="1" noResize="1" noEditPoints="1" noAdjustHandles="1" noChangeArrowheads="1" noChangeShapeType="1" noTextEdit="1"/>
                </p:cNvSpPr>
                <p:nvPr/>
              </p:nvSpPr>
              <p:spPr>
                <a:xfrm>
                  <a:off x="3189882" y="3682484"/>
                  <a:ext cx="804516" cy="369332"/>
                </a:xfrm>
                <a:prstGeom prst="rect">
                  <a:avLst/>
                </a:prstGeom>
                <a:blipFill>
                  <a:blip r:embed="rId5"/>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0659BAB9-0759-4A8C-A62A-34B4741373E7}"/>
                </a:ext>
              </a:extLst>
            </p:cNvPr>
            <p:cNvCxnSpPr/>
            <p:nvPr/>
          </p:nvCxnSpPr>
          <p:spPr>
            <a:xfrm>
              <a:off x="3011963" y="4051816"/>
              <a:ext cx="12801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3E2A585-FD48-4B07-AF04-A6DB384022D5}"/>
                    </a:ext>
                  </a:extLst>
                </p:cNvPr>
                <p:cNvSpPr txBox="1"/>
                <p:nvPr/>
              </p:nvSpPr>
              <p:spPr>
                <a:xfrm>
                  <a:off x="1640874" y="3671208"/>
                  <a:ext cx="7571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𝐹</m:t>
                        </m:r>
                      </m:oMath>
                    </m:oMathPara>
                  </a14:m>
                  <a:endParaRPr lang="en-US"/>
                </a:p>
              </p:txBody>
            </p:sp>
          </mc:Choice>
          <mc:Fallback xmlns="">
            <p:sp>
              <p:nvSpPr>
                <p:cNvPr id="14" name="TextBox 13">
                  <a:extLst>
                    <a:ext uri="{FF2B5EF4-FFF2-40B4-BE49-F238E27FC236}">
                      <a16:creationId xmlns:a16="http://schemas.microsoft.com/office/drawing/2014/main" id="{C3E2A585-FD48-4B07-AF04-A6DB384022D5}"/>
                    </a:ext>
                  </a:extLst>
                </p:cNvPr>
                <p:cNvSpPr txBox="1">
                  <a:spLocks noRot="1" noChangeAspect="1" noMove="1" noResize="1" noEditPoints="1" noAdjustHandles="1" noChangeArrowheads="1" noChangeShapeType="1" noTextEdit="1"/>
                </p:cNvSpPr>
                <p:nvPr/>
              </p:nvSpPr>
              <p:spPr>
                <a:xfrm>
                  <a:off x="1640874" y="3671208"/>
                  <a:ext cx="757194"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2588A25-7710-4CED-8295-309AE5DD8EC5}"/>
                    </a:ext>
                  </a:extLst>
                </p:cNvPr>
                <p:cNvSpPr txBox="1"/>
                <p:nvPr/>
              </p:nvSpPr>
              <p:spPr>
                <a:xfrm>
                  <a:off x="4242340" y="3867150"/>
                  <a:ext cx="3794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oMath>
                    </m:oMathPara>
                  </a14:m>
                  <a:endParaRPr lang="en-US" i="1"/>
                </a:p>
              </p:txBody>
            </p:sp>
          </mc:Choice>
          <mc:Fallback xmlns="">
            <p:sp>
              <p:nvSpPr>
                <p:cNvPr id="16" name="TextBox 15">
                  <a:extLst>
                    <a:ext uri="{FF2B5EF4-FFF2-40B4-BE49-F238E27FC236}">
                      <a16:creationId xmlns:a16="http://schemas.microsoft.com/office/drawing/2014/main" id="{02588A25-7710-4CED-8295-309AE5DD8EC5}"/>
                    </a:ext>
                  </a:extLst>
                </p:cNvPr>
                <p:cNvSpPr txBox="1">
                  <a:spLocks noRot="1" noChangeAspect="1" noMove="1" noResize="1" noEditPoints="1" noAdjustHandles="1" noChangeArrowheads="1" noChangeShapeType="1" noTextEdit="1"/>
                </p:cNvSpPr>
                <p:nvPr/>
              </p:nvSpPr>
              <p:spPr>
                <a:xfrm>
                  <a:off x="4242340" y="3867150"/>
                  <a:ext cx="379463"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8D419A7-71C3-4B5F-BCAE-7F9E4B554FDA}"/>
                    </a:ext>
                  </a:extLst>
                </p:cNvPr>
                <p:cNvSpPr txBox="1"/>
                <p:nvPr/>
              </p:nvSpPr>
              <p:spPr>
                <a:xfrm>
                  <a:off x="5943600" y="3842657"/>
                  <a:ext cx="38568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i="1"/>
                </a:p>
              </p:txBody>
            </p:sp>
          </mc:Choice>
          <mc:Fallback xmlns="">
            <p:sp>
              <p:nvSpPr>
                <p:cNvPr id="18" name="TextBox 17">
                  <a:extLst>
                    <a:ext uri="{FF2B5EF4-FFF2-40B4-BE49-F238E27FC236}">
                      <a16:creationId xmlns:a16="http://schemas.microsoft.com/office/drawing/2014/main" id="{F8D419A7-71C3-4B5F-BCAE-7F9E4B554FDA}"/>
                    </a:ext>
                  </a:extLst>
                </p:cNvPr>
                <p:cNvSpPr txBox="1">
                  <a:spLocks noRot="1" noChangeAspect="1" noMove="1" noResize="1" noEditPoints="1" noAdjustHandles="1" noChangeArrowheads="1" noChangeShapeType="1" noTextEdit="1"/>
                </p:cNvSpPr>
                <p:nvPr/>
              </p:nvSpPr>
              <p:spPr>
                <a:xfrm>
                  <a:off x="5943600" y="3842657"/>
                  <a:ext cx="385683" cy="369332"/>
                </a:xfrm>
                <a:prstGeom prst="rect">
                  <a:avLst/>
                </a:prstGeom>
                <a:blipFill>
                  <a:blip r:embed="rId8"/>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ED8157E8-60C6-4573-9F03-AE0BC50BAF13}"/>
                </a:ext>
              </a:extLst>
            </p:cNvPr>
            <p:cNvCxnSpPr/>
            <p:nvPr/>
          </p:nvCxnSpPr>
          <p:spPr>
            <a:xfrm>
              <a:off x="4663440" y="4051816"/>
              <a:ext cx="12801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FECDE4A-7913-4662-B0C8-AC01B883D71C}"/>
                    </a:ext>
                  </a:extLst>
                </p:cNvPr>
                <p:cNvSpPr txBox="1"/>
                <p:nvPr/>
              </p:nvSpPr>
              <p:spPr>
                <a:xfrm>
                  <a:off x="4724400" y="3671208"/>
                  <a:ext cx="111973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𝑅𝑒𝐿𝑈</m:t>
                        </m:r>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oMath>
                    </m:oMathPara>
                  </a14:m>
                  <a:endParaRPr lang="en-US"/>
                </a:p>
              </p:txBody>
            </p:sp>
          </mc:Choice>
          <mc:Fallback xmlns="">
            <p:sp>
              <p:nvSpPr>
                <p:cNvPr id="20" name="TextBox 19">
                  <a:extLst>
                    <a:ext uri="{FF2B5EF4-FFF2-40B4-BE49-F238E27FC236}">
                      <a16:creationId xmlns:a16="http://schemas.microsoft.com/office/drawing/2014/main" id="{EFECDE4A-7913-4662-B0C8-AC01B883D71C}"/>
                    </a:ext>
                  </a:extLst>
                </p:cNvPr>
                <p:cNvSpPr txBox="1">
                  <a:spLocks noRot="1" noChangeAspect="1" noMove="1" noResize="1" noEditPoints="1" noAdjustHandles="1" noChangeArrowheads="1" noChangeShapeType="1" noTextEdit="1"/>
                </p:cNvSpPr>
                <p:nvPr/>
              </p:nvSpPr>
              <p:spPr>
                <a:xfrm>
                  <a:off x="4724400" y="3671208"/>
                  <a:ext cx="1119730" cy="369332"/>
                </a:xfrm>
                <a:prstGeom prst="rect">
                  <a:avLst/>
                </a:prstGeom>
                <a:blipFill>
                  <a:blip r:embed="rId9"/>
                  <a:stretch>
                    <a:fillRect b="-1333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A9B3E9EA-C0DE-4534-8763-95318F5CFB47}"/>
                </a:ext>
              </a:extLst>
            </p:cNvPr>
            <p:cNvCxnSpPr/>
            <p:nvPr/>
          </p:nvCxnSpPr>
          <p:spPr>
            <a:xfrm>
              <a:off x="6540500" y="4062730"/>
              <a:ext cx="64008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16F32A3-9EA7-426D-A843-361EC8F2C4AA}"/>
                    </a:ext>
                  </a:extLst>
                </p:cNvPr>
                <p:cNvSpPr txBox="1"/>
                <p:nvPr/>
              </p:nvSpPr>
              <p:spPr>
                <a:xfrm>
                  <a:off x="7265019" y="3867150"/>
                  <a:ext cx="3657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oMath>
                    </m:oMathPara>
                  </a14:m>
                  <a:endParaRPr lang="en-US" i="1"/>
                </a:p>
              </p:txBody>
            </p:sp>
          </mc:Choice>
          <mc:Fallback xmlns="">
            <p:sp>
              <p:nvSpPr>
                <p:cNvPr id="23" name="TextBox 22">
                  <a:extLst>
                    <a:ext uri="{FF2B5EF4-FFF2-40B4-BE49-F238E27FC236}">
                      <a16:creationId xmlns:a16="http://schemas.microsoft.com/office/drawing/2014/main" id="{516F32A3-9EA7-426D-A843-361EC8F2C4AA}"/>
                    </a:ext>
                  </a:extLst>
                </p:cNvPr>
                <p:cNvSpPr txBox="1">
                  <a:spLocks noRot="1" noChangeAspect="1" noMove="1" noResize="1" noEditPoints="1" noAdjustHandles="1" noChangeArrowheads="1" noChangeShapeType="1" noTextEdit="1"/>
                </p:cNvSpPr>
                <p:nvPr/>
              </p:nvSpPr>
              <p:spPr>
                <a:xfrm>
                  <a:off x="7265019" y="3867150"/>
                  <a:ext cx="365741" cy="369332"/>
                </a:xfrm>
                <a:prstGeom prst="rect">
                  <a:avLst/>
                </a:prstGeom>
                <a:blipFill>
                  <a:blip r:embed="rId10"/>
                  <a:stretch>
                    <a:fillRect/>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5AD2883C-1016-463B-8446-79986264BABD}"/>
                </a:ext>
              </a:extLst>
            </p:cNvPr>
            <p:cNvSpPr txBox="1"/>
            <p:nvPr/>
          </p:nvSpPr>
          <p:spPr>
            <a:xfrm>
              <a:off x="6275091" y="3815443"/>
              <a:ext cx="343364" cy="369332"/>
            </a:xfrm>
            <a:prstGeom prst="rect">
              <a:avLst/>
            </a:prstGeom>
            <a:noFill/>
          </p:spPr>
          <p:txBody>
            <a:bodyPr wrap="none" rtlCol="0">
              <a:spAutoFit/>
            </a:bodyPr>
            <a:lstStyle/>
            <a:p>
              <a:r>
                <a:rPr lang="en-US"/>
                <a:t>…</a:t>
              </a:r>
            </a:p>
          </p:txBody>
        </p:sp>
      </p:grpSp>
      <p:sp>
        <p:nvSpPr>
          <p:cNvPr id="4" name="Footer Placeholder 3">
            <a:extLst>
              <a:ext uri="{FF2B5EF4-FFF2-40B4-BE49-F238E27FC236}">
                <a16:creationId xmlns:a16="http://schemas.microsoft.com/office/drawing/2014/main" id="{8767FE7F-F450-4333-840D-D3C9780AD518}"/>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37796014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18B99-E880-42B3-A953-67863B03CEB2}"/>
              </a:ext>
            </a:extLst>
          </p:cNvPr>
          <p:cNvSpPr>
            <a:spLocks noGrp="1"/>
          </p:cNvSpPr>
          <p:nvPr>
            <p:ph type="title"/>
          </p:nvPr>
        </p:nvSpPr>
        <p:spPr>
          <a:xfrm>
            <a:off x="628650" y="273844"/>
            <a:ext cx="7886700" cy="496026"/>
          </a:xfrm>
        </p:spPr>
        <p:txBody>
          <a:bodyPr>
            <a:normAutofit fontScale="90000"/>
          </a:bodyPr>
          <a:lstStyle/>
          <a:p>
            <a:r>
              <a:rPr lang="en-US" sz="3200"/>
              <a:t>Convolutions and Backpropagations</a:t>
            </a:r>
          </a:p>
        </p:txBody>
      </p:sp>
      <p:grpSp>
        <p:nvGrpSpPr>
          <p:cNvPr id="25" name="Group 24">
            <a:extLst>
              <a:ext uri="{FF2B5EF4-FFF2-40B4-BE49-F238E27FC236}">
                <a16:creationId xmlns:a16="http://schemas.microsoft.com/office/drawing/2014/main" id="{246372CE-661A-4746-A522-6B4FEBD906B6}"/>
              </a:ext>
            </a:extLst>
          </p:cNvPr>
          <p:cNvGrpSpPr/>
          <p:nvPr/>
        </p:nvGrpSpPr>
        <p:grpSpPr>
          <a:xfrm>
            <a:off x="1251920" y="1276350"/>
            <a:ext cx="6640160" cy="565274"/>
            <a:chOff x="990600" y="3671208"/>
            <a:chExt cx="6640160" cy="565274"/>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51C7698-AAC1-45E0-BB5E-D66C3F7B3B22}"/>
                    </a:ext>
                  </a:extLst>
                </p:cNvPr>
                <p:cNvSpPr txBox="1"/>
                <p:nvPr/>
              </p:nvSpPr>
              <p:spPr>
                <a:xfrm>
                  <a:off x="990600" y="3867150"/>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oMath>
                    </m:oMathPara>
                  </a14:m>
                  <a:endParaRPr lang="en-US"/>
                </a:p>
              </p:txBody>
            </p:sp>
          </mc:Choice>
          <mc:Fallback xmlns="">
            <p:sp>
              <p:nvSpPr>
                <p:cNvPr id="6" name="TextBox 5">
                  <a:extLst>
                    <a:ext uri="{FF2B5EF4-FFF2-40B4-BE49-F238E27FC236}">
                      <a16:creationId xmlns:a16="http://schemas.microsoft.com/office/drawing/2014/main" id="{551C7698-AAC1-45E0-BB5E-D66C3F7B3B22}"/>
                    </a:ext>
                  </a:extLst>
                </p:cNvPr>
                <p:cNvSpPr txBox="1">
                  <a:spLocks noRot="1" noChangeAspect="1" noMove="1" noResize="1" noEditPoints="1" noAdjustHandles="1" noChangeArrowheads="1" noChangeShapeType="1" noTextEdit="1"/>
                </p:cNvSpPr>
                <p:nvPr/>
              </p:nvSpPr>
              <p:spPr>
                <a:xfrm>
                  <a:off x="990600" y="3867150"/>
                  <a:ext cx="392287" cy="369332"/>
                </a:xfrm>
                <a:prstGeom prst="rect">
                  <a:avLst/>
                </a:prstGeom>
                <a:blipFill>
                  <a:blip r:embed="rId3"/>
                  <a:stretch>
                    <a:fillRect/>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CAF15F35-E83E-4DCC-9934-1FD672939B22}"/>
                </a:ext>
              </a:extLst>
            </p:cNvPr>
            <p:cNvCxnSpPr/>
            <p:nvPr/>
          </p:nvCxnSpPr>
          <p:spPr>
            <a:xfrm>
              <a:off x="1382887" y="4052208"/>
              <a:ext cx="12801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195B910-A7F7-4B28-9E7F-0CB122001EF7}"/>
                    </a:ext>
                  </a:extLst>
                </p:cNvPr>
                <p:cNvSpPr txBox="1"/>
                <p:nvPr/>
              </p:nvSpPr>
              <p:spPr>
                <a:xfrm>
                  <a:off x="2623715" y="3867150"/>
                  <a:ext cx="3986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𝑂</m:t>
                        </m:r>
                      </m:oMath>
                    </m:oMathPara>
                  </a14:m>
                  <a:endParaRPr lang="en-US" i="1"/>
                </a:p>
              </p:txBody>
            </p:sp>
          </mc:Choice>
          <mc:Fallback xmlns="">
            <p:sp>
              <p:nvSpPr>
                <p:cNvPr id="10" name="TextBox 9">
                  <a:extLst>
                    <a:ext uri="{FF2B5EF4-FFF2-40B4-BE49-F238E27FC236}">
                      <a16:creationId xmlns:a16="http://schemas.microsoft.com/office/drawing/2014/main" id="{0195B910-A7F7-4B28-9E7F-0CB122001EF7}"/>
                    </a:ext>
                  </a:extLst>
                </p:cNvPr>
                <p:cNvSpPr txBox="1">
                  <a:spLocks noRot="1" noChangeAspect="1" noMove="1" noResize="1" noEditPoints="1" noAdjustHandles="1" noChangeArrowheads="1" noChangeShapeType="1" noTextEdit="1"/>
                </p:cNvSpPr>
                <p:nvPr/>
              </p:nvSpPr>
              <p:spPr>
                <a:xfrm>
                  <a:off x="2623715" y="3867150"/>
                  <a:ext cx="3986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BFC4F74-0331-414F-85F7-D33EFE5BEBDD}"/>
                    </a:ext>
                  </a:extLst>
                </p:cNvPr>
                <p:cNvSpPr txBox="1"/>
                <p:nvPr/>
              </p:nvSpPr>
              <p:spPr>
                <a:xfrm>
                  <a:off x="3189882" y="3682484"/>
                  <a:ext cx="8045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i="1"/>
                </a:p>
              </p:txBody>
            </p:sp>
          </mc:Choice>
          <mc:Fallback xmlns="">
            <p:sp>
              <p:nvSpPr>
                <p:cNvPr id="11" name="TextBox 10">
                  <a:extLst>
                    <a:ext uri="{FF2B5EF4-FFF2-40B4-BE49-F238E27FC236}">
                      <a16:creationId xmlns:a16="http://schemas.microsoft.com/office/drawing/2014/main" id="{EBFC4F74-0331-414F-85F7-D33EFE5BEBDD}"/>
                    </a:ext>
                  </a:extLst>
                </p:cNvPr>
                <p:cNvSpPr txBox="1">
                  <a:spLocks noRot="1" noChangeAspect="1" noMove="1" noResize="1" noEditPoints="1" noAdjustHandles="1" noChangeArrowheads="1" noChangeShapeType="1" noTextEdit="1"/>
                </p:cNvSpPr>
                <p:nvPr/>
              </p:nvSpPr>
              <p:spPr>
                <a:xfrm>
                  <a:off x="3189882" y="3682484"/>
                  <a:ext cx="804516" cy="369332"/>
                </a:xfrm>
                <a:prstGeom prst="rect">
                  <a:avLst/>
                </a:prstGeom>
                <a:blipFill>
                  <a:blip r:embed="rId5"/>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0659BAB9-0759-4A8C-A62A-34B4741373E7}"/>
                </a:ext>
              </a:extLst>
            </p:cNvPr>
            <p:cNvCxnSpPr/>
            <p:nvPr/>
          </p:nvCxnSpPr>
          <p:spPr>
            <a:xfrm>
              <a:off x="3011963" y="4051816"/>
              <a:ext cx="12801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3E2A585-FD48-4B07-AF04-A6DB384022D5}"/>
                    </a:ext>
                  </a:extLst>
                </p:cNvPr>
                <p:cNvSpPr txBox="1"/>
                <p:nvPr/>
              </p:nvSpPr>
              <p:spPr>
                <a:xfrm>
                  <a:off x="1640874" y="3671208"/>
                  <a:ext cx="7571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𝐹</m:t>
                        </m:r>
                      </m:oMath>
                    </m:oMathPara>
                  </a14:m>
                  <a:endParaRPr lang="en-US"/>
                </a:p>
              </p:txBody>
            </p:sp>
          </mc:Choice>
          <mc:Fallback xmlns="">
            <p:sp>
              <p:nvSpPr>
                <p:cNvPr id="14" name="TextBox 13">
                  <a:extLst>
                    <a:ext uri="{FF2B5EF4-FFF2-40B4-BE49-F238E27FC236}">
                      <a16:creationId xmlns:a16="http://schemas.microsoft.com/office/drawing/2014/main" id="{C3E2A585-FD48-4B07-AF04-A6DB384022D5}"/>
                    </a:ext>
                  </a:extLst>
                </p:cNvPr>
                <p:cNvSpPr txBox="1">
                  <a:spLocks noRot="1" noChangeAspect="1" noMove="1" noResize="1" noEditPoints="1" noAdjustHandles="1" noChangeArrowheads="1" noChangeShapeType="1" noTextEdit="1"/>
                </p:cNvSpPr>
                <p:nvPr/>
              </p:nvSpPr>
              <p:spPr>
                <a:xfrm>
                  <a:off x="1640874" y="3671208"/>
                  <a:ext cx="757194"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2588A25-7710-4CED-8295-309AE5DD8EC5}"/>
                    </a:ext>
                  </a:extLst>
                </p:cNvPr>
                <p:cNvSpPr txBox="1"/>
                <p:nvPr/>
              </p:nvSpPr>
              <p:spPr>
                <a:xfrm>
                  <a:off x="4242340" y="3867150"/>
                  <a:ext cx="3794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oMath>
                    </m:oMathPara>
                  </a14:m>
                  <a:endParaRPr lang="en-US" i="1"/>
                </a:p>
              </p:txBody>
            </p:sp>
          </mc:Choice>
          <mc:Fallback xmlns="">
            <p:sp>
              <p:nvSpPr>
                <p:cNvPr id="16" name="TextBox 15">
                  <a:extLst>
                    <a:ext uri="{FF2B5EF4-FFF2-40B4-BE49-F238E27FC236}">
                      <a16:creationId xmlns:a16="http://schemas.microsoft.com/office/drawing/2014/main" id="{02588A25-7710-4CED-8295-309AE5DD8EC5}"/>
                    </a:ext>
                  </a:extLst>
                </p:cNvPr>
                <p:cNvSpPr txBox="1">
                  <a:spLocks noRot="1" noChangeAspect="1" noMove="1" noResize="1" noEditPoints="1" noAdjustHandles="1" noChangeArrowheads="1" noChangeShapeType="1" noTextEdit="1"/>
                </p:cNvSpPr>
                <p:nvPr/>
              </p:nvSpPr>
              <p:spPr>
                <a:xfrm>
                  <a:off x="4242340" y="3867150"/>
                  <a:ext cx="379463"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8D419A7-71C3-4B5F-BCAE-7F9E4B554FDA}"/>
                    </a:ext>
                  </a:extLst>
                </p:cNvPr>
                <p:cNvSpPr txBox="1"/>
                <p:nvPr/>
              </p:nvSpPr>
              <p:spPr>
                <a:xfrm>
                  <a:off x="5943600" y="3842657"/>
                  <a:ext cx="38568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i="1"/>
                </a:p>
              </p:txBody>
            </p:sp>
          </mc:Choice>
          <mc:Fallback xmlns="">
            <p:sp>
              <p:nvSpPr>
                <p:cNvPr id="18" name="TextBox 17">
                  <a:extLst>
                    <a:ext uri="{FF2B5EF4-FFF2-40B4-BE49-F238E27FC236}">
                      <a16:creationId xmlns:a16="http://schemas.microsoft.com/office/drawing/2014/main" id="{F8D419A7-71C3-4B5F-BCAE-7F9E4B554FDA}"/>
                    </a:ext>
                  </a:extLst>
                </p:cNvPr>
                <p:cNvSpPr txBox="1">
                  <a:spLocks noRot="1" noChangeAspect="1" noMove="1" noResize="1" noEditPoints="1" noAdjustHandles="1" noChangeArrowheads="1" noChangeShapeType="1" noTextEdit="1"/>
                </p:cNvSpPr>
                <p:nvPr/>
              </p:nvSpPr>
              <p:spPr>
                <a:xfrm>
                  <a:off x="5943600" y="3842657"/>
                  <a:ext cx="385683" cy="369332"/>
                </a:xfrm>
                <a:prstGeom prst="rect">
                  <a:avLst/>
                </a:prstGeom>
                <a:blipFill>
                  <a:blip r:embed="rId8"/>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ED8157E8-60C6-4573-9F03-AE0BC50BAF13}"/>
                </a:ext>
              </a:extLst>
            </p:cNvPr>
            <p:cNvCxnSpPr/>
            <p:nvPr/>
          </p:nvCxnSpPr>
          <p:spPr>
            <a:xfrm>
              <a:off x="4663440" y="4051816"/>
              <a:ext cx="12801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FECDE4A-7913-4662-B0C8-AC01B883D71C}"/>
                    </a:ext>
                  </a:extLst>
                </p:cNvPr>
                <p:cNvSpPr txBox="1"/>
                <p:nvPr/>
              </p:nvSpPr>
              <p:spPr>
                <a:xfrm>
                  <a:off x="4724400" y="3671208"/>
                  <a:ext cx="111973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𝑅𝑒𝐿𝑈</m:t>
                        </m:r>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oMath>
                    </m:oMathPara>
                  </a14:m>
                  <a:endParaRPr lang="en-US"/>
                </a:p>
              </p:txBody>
            </p:sp>
          </mc:Choice>
          <mc:Fallback xmlns="">
            <p:sp>
              <p:nvSpPr>
                <p:cNvPr id="20" name="TextBox 19">
                  <a:extLst>
                    <a:ext uri="{FF2B5EF4-FFF2-40B4-BE49-F238E27FC236}">
                      <a16:creationId xmlns:a16="http://schemas.microsoft.com/office/drawing/2014/main" id="{EFECDE4A-7913-4662-B0C8-AC01B883D71C}"/>
                    </a:ext>
                  </a:extLst>
                </p:cNvPr>
                <p:cNvSpPr txBox="1">
                  <a:spLocks noRot="1" noChangeAspect="1" noMove="1" noResize="1" noEditPoints="1" noAdjustHandles="1" noChangeArrowheads="1" noChangeShapeType="1" noTextEdit="1"/>
                </p:cNvSpPr>
                <p:nvPr/>
              </p:nvSpPr>
              <p:spPr>
                <a:xfrm>
                  <a:off x="4724400" y="3671208"/>
                  <a:ext cx="1119730" cy="369332"/>
                </a:xfrm>
                <a:prstGeom prst="rect">
                  <a:avLst/>
                </a:prstGeom>
                <a:blipFill>
                  <a:blip r:embed="rId9"/>
                  <a:stretch>
                    <a:fillRect b="-13115"/>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A9B3E9EA-C0DE-4534-8763-95318F5CFB47}"/>
                </a:ext>
              </a:extLst>
            </p:cNvPr>
            <p:cNvCxnSpPr/>
            <p:nvPr/>
          </p:nvCxnSpPr>
          <p:spPr>
            <a:xfrm>
              <a:off x="6540500" y="4062730"/>
              <a:ext cx="64008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16F32A3-9EA7-426D-A843-361EC8F2C4AA}"/>
                    </a:ext>
                  </a:extLst>
                </p:cNvPr>
                <p:cNvSpPr txBox="1"/>
                <p:nvPr/>
              </p:nvSpPr>
              <p:spPr>
                <a:xfrm>
                  <a:off x="7265019" y="3867150"/>
                  <a:ext cx="3657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oMath>
                    </m:oMathPara>
                  </a14:m>
                  <a:endParaRPr lang="en-US" i="1"/>
                </a:p>
              </p:txBody>
            </p:sp>
          </mc:Choice>
          <mc:Fallback xmlns="">
            <p:sp>
              <p:nvSpPr>
                <p:cNvPr id="23" name="TextBox 22">
                  <a:extLst>
                    <a:ext uri="{FF2B5EF4-FFF2-40B4-BE49-F238E27FC236}">
                      <a16:creationId xmlns:a16="http://schemas.microsoft.com/office/drawing/2014/main" id="{516F32A3-9EA7-426D-A843-361EC8F2C4AA}"/>
                    </a:ext>
                  </a:extLst>
                </p:cNvPr>
                <p:cNvSpPr txBox="1">
                  <a:spLocks noRot="1" noChangeAspect="1" noMove="1" noResize="1" noEditPoints="1" noAdjustHandles="1" noChangeArrowheads="1" noChangeShapeType="1" noTextEdit="1"/>
                </p:cNvSpPr>
                <p:nvPr/>
              </p:nvSpPr>
              <p:spPr>
                <a:xfrm>
                  <a:off x="7265019" y="3867150"/>
                  <a:ext cx="365741" cy="369332"/>
                </a:xfrm>
                <a:prstGeom prst="rect">
                  <a:avLst/>
                </a:prstGeom>
                <a:blipFill>
                  <a:blip r:embed="rId10"/>
                  <a:stretch>
                    <a:fillRect/>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5AD2883C-1016-463B-8446-79986264BABD}"/>
                </a:ext>
              </a:extLst>
            </p:cNvPr>
            <p:cNvSpPr txBox="1"/>
            <p:nvPr/>
          </p:nvSpPr>
          <p:spPr>
            <a:xfrm>
              <a:off x="6275091" y="3815443"/>
              <a:ext cx="343364" cy="369332"/>
            </a:xfrm>
            <a:prstGeom prst="rect">
              <a:avLst/>
            </a:prstGeom>
            <a:noFill/>
          </p:spPr>
          <p:txBody>
            <a:bodyPr wrap="none" rtlCol="0">
              <a:spAutoFit/>
            </a:bodyPr>
            <a:lstStyle/>
            <a:p>
              <a:r>
                <a:rPr lang="en-US"/>
                <a:t>…</a:t>
              </a:r>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1B4F15A-DAA2-4A31-8ED0-9C6D01001666}"/>
                  </a:ext>
                </a:extLst>
              </p:cNvPr>
              <p:cNvSpPr txBox="1"/>
              <p:nvPr/>
            </p:nvSpPr>
            <p:spPr>
              <a:xfrm>
                <a:off x="304800" y="2190750"/>
                <a:ext cx="1096454" cy="6190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𝑑𝐴</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𝐿</m:t>
                          </m:r>
                        </m:num>
                        <m:den>
                          <m:r>
                            <a:rPr lang="en-US" i="1" smtClean="0">
                              <a:latin typeface="Cambria Math" panose="02040503050406030204" pitchFamily="18" charset="0"/>
                            </a:rPr>
                            <m:t>𝜕</m:t>
                          </m:r>
                          <m:r>
                            <a:rPr lang="en-US" b="0" i="1" smtClean="0">
                              <a:latin typeface="Cambria Math" panose="02040503050406030204" pitchFamily="18" charset="0"/>
                            </a:rPr>
                            <m:t>𝐴</m:t>
                          </m:r>
                        </m:den>
                      </m:f>
                    </m:oMath>
                  </m:oMathPara>
                </a14:m>
                <a:endParaRPr lang="en-US"/>
              </a:p>
            </p:txBody>
          </p:sp>
        </mc:Choice>
        <mc:Fallback xmlns="">
          <p:sp>
            <p:nvSpPr>
              <p:cNvPr id="4" name="TextBox 3">
                <a:extLst>
                  <a:ext uri="{FF2B5EF4-FFF2-40B4-BE49-F238E27FC236}">
                    <a16:creationId xmlns:a16="http://schemas.microsoft.com/office/drawing/2014/main" id="{91B4F15A-DAA2-4A31-8ED0-9C6D01001666}"/>
                  </a:ext>
                </a:extLst>
              </p:cNvPr>
              <p:cNvSpPr txBox="1">
                <a:spLocks noRot="1" noChangeAspect="1" noMove="1" noResize="1" noEditPoints="1" noAdjustHandles="1" noChangeArrowheads="1" noChangeShapeType="1" noTextEdit="1"/>
              </p:cNvSpPr>
              <p:nvPr/>
            </p:nvSpPr>
            <p:spPr>
              <a:xfrm>
                <a:off x="304800" y="2190750"/>
                <a:ext cx="1096454" cy="61901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5C1FF11-EA17-4253-B934-CECB530D17AF}"/>
                  </a:ext>
                </a:extLst>
              </p:cNvPr>
              <p:cNvSpPr txBox="1"/>
              <p:nvPr/>
            </p:nvSpPr>
            <p:spPr>
              <a:xfrm>
                <a:off x="1752600" y="2237482"/>
                <a:ext cx="2205796" cy="6190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𝑑𝑍</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𝐿</m:t>
                          </m:r>
                        </m:num>
                        <m:den>
                          <m:r>
                            <a:rPr lang="en-US" i="1" smtClean="0">
                              <a:latin typeface="Cambria Math" panose="02040503050406030204" pitchFamily="18" charset="0"/>
                            </a:rPr>
                            <m:t>𝜕</m:t>
                          </m:r>
                          <m:r>
                            <a:rPr lang="en-US" b="0" i="1" smtClean="0">
                              <a:latin typeface="Cambria Math" panose="02040503050406030204" pitchFamily="18" charset="0"/>
                            </a:rPr>
                            <m:t>𝑍</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𝐿</m:t>
                          </m:r>
                        </m:num>
                        <m:den>
                          <m:r>
                            <a:rPr lang="en-US" b="0" i="1" smtClean="0">
                              <a:latin typeface="Cambria Math" panose="02040503050406030204" pitchFamily="18" charset="0"/>
                            </a:rPr>
                            <m:t>𝜕</m:t>
                          </m:r>
                          <m:r>
                            <a:rPr lang="en-US" b="0" i="1" smtClean="0">
                              <a:latin typeface="Cambria Math" panose="02040503050406030204" pitchFamily="18" charset="0"/>
                            </a:rPr>
                            <m:t>𝐴</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𝐴</m:t>
                          </m:r>
                        </m:num>
                        <m:den>
                          <m:r>
                            <a:rPr lang="en-US" b="0" i="1" smtClean="0">
                              <a:latin typeface="Cambria Math" panose="02040503050406030204" pitchFamily="18" charset="0"/>
                            </a:rPr>
                            <m:t>𝜕</m:t>
                          </m:r>
                          <m:r>
                            <a:rPr lang="en-US" b="0" i="1" smtClean="0">
                              <a:latin typeface="Cambria Math" panose="02040503050406030204" pitchFamily="18" charset="0"/>
                            </a:rPr>
                            <m:t>𝑍</m:t>
                          </m:r>
                        </m:den>
                      </m:f>
                    </m:oMath>
                  </m:oMathPara>
                </a14:m>
                <a:endParaRPr lang="en-US"/>
              </a:p>
            </p:txBody>
          </p:sp>
        </mc:Choice>
        <mc:Fallback xmlns="">
          <p:sp>
            <p:nvSpPr>
              <p:cNvPr id="7" name="TextBox 6">
                <a:extLst>
                  <a:ext uri="{FF2B5EF4-FFF2-40B4-BE49-F238E27FC236}">
                    <a16:creationId xmlns:a16="http://schemas.microsoft.com/office/drawing/2014/main" id="{C5C1FF11-EA17-4253-B934-CECB530D17AF}"/>
                  </a:ext>
                </a:extLst>
              </p:cNvPr>
              <p:cNvSpPr txBox="1">
                <a:spLocks noRot="1" noChangeAspect="1" noMove="1" noResize="1" noEditPoints="1" noAdjustHandles="1" noChangeArrowheads="1" noChangeShapeType="1" noTextEdit="1"/>
              </p:cNvSpPr>
              <p:nvPr/>
            </p:nvSpPr>
            <p:spPr>
              <a:xfrm>
                <a:off x="1752600" y="2237482"/>
                <a:ext cx="2205796" cy="61901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F275C8E-44FC-4A30-9579-7BF29BFC213A}"/>
                  </a:ext>
                </a:extLst>
              </p:cNvPr>
              <p:cNvSpPr txBox="1"/>
              <p:nvPr/>
            </p:nvSpPr>
            <p:spPr>
              <a:xfrm>
                <a:off x="6988002" y="2237450"/>
                <a:ext cx="1698798" cy="6190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𝑑𝑂</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𝐿</m:t>
                          </m:r>
                        </m:num>
                        <m:den>
                          <m:r>
                            <a:rPr lang="en-US" i="1" smtClean="0">
                              <a:latin typeface="Cambria Math" panose="02040503050406030204" pitchFamily="18" charset="0"/>
                            </a:rPr>
                            <m:t>𝜕</m:t>
                          </m:r>
                          <m:r>
                            <a:rPr lang="en-US" b="0" i="1" smtClean="0">
                              <a:latin typeface="Cambria Math" panose="02040503050406030204" pitchFamily="18" charset="0"/>
                            </a:rPr>
                            <m:t>𝑂</m:t>
                          </m:r>
                        </m:den>
                      </m:f>
                      <m:r>
                        <a:rPr lang="en-US" b="0" i="1" smtClean="0">
                          <a:latin typeface="Cambria Math" panose="02040503050406030204" pitchFamily="18" charset="0"/>
                        </a:rPr>
                        <m:t>=</m:t>
                      </m:r>
                      <m:r>
                        <a:rPr lang="en-US" b="0" i="1" smtClean="0">
                          <a:latin typeface="Cambria Math" panose="02040503050406030204" pitchFamily="18" charset="0"/>
                        </a:rPr>
                        <m:t>𝑑𝑍</m:t>
                      </m:r>
                    </m:oMath>
                  </m:oMathPara>
                </a14:m>
                <a:endParaRPr lang="en-US"/>
              </a:p>
            </p:txBody>
          </p:sp>
        </mc:Choice>
        <mc:Fallback xmlns="">
          <p:sp>
            <p:nvSpPr>
              <p:cNvPr id="9" name="TextBox 8">
                <a:extLst>
                  <a:ext uri="{FF2B5EF4-FFF2-40B4-BE49-F238E27FC236}">
                    <a16:creationId xmlns:a16="http://schemas.microsoft.com/office/drawing/2014/main" id="{7F275C8E-44FC-4A30-9579-7BF29BFC213A}"/>
                  </a:ext>
                </a:extLst>
              </p:cNvPr>
              <p:cNvSpPr txBox="1">
                <a:spLocks noRot="1" noChangeAspect="1" noMove="1" noResize="1" noEditPoints="1" noAdjustHandles="1" noChangeArrowheads="1" noChangeShapeType="1" noTextEdit="1"/>
              </p:cNvSpPr>
              <p:nvPr/>
            </p:nvSpPr>
            <p:spPr>
              <a:xfrm>
                <a:off x="6988002" y="2237450"/>
                <a:ext cx="1698798" cy="61908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8985BE7-AE92-4DEE-A71A-7264C906648B}"/>
                  </a:ext>
                </a:extLst>
              </p:cNvPr>
              <p:cNvSpPr txBox="1"/>
              <p:nvPr/>
            </p:nvSpPr>
            <p:spPr>
              <a:xfrm>
                <a:off x="4556974" y="2232039"/>
                <a:ext cx="2072426" cy="7101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𝐴</m:t>
                          </m:r>
                        </m:num>
                        <m:den>
                          <m:r>
                            <a:rPr lang="en-US" i="1" smtClean="0">
                              <a:latin typeface="Cambria Math" panose="02040503050406030204" pitchFamily="18" charset="0"/>
                            </a:rPr>
                            <m:t>𝜕</m:t>
                          </m:r>
                          <m:r>
                            <a:rPr lang="en-US" b="0" i="1" smtClean="0">
                              <a:latin typeface="Cambria Math" panose="02040503050406030204" pitchFamily="18" charset="0"/>
                            </a:rPr>
                            <m:t>𝑍</m:t>
                          </m:r>
                        </m:den>
                      </m:f>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0   </m:t>
                              </m:r>
                              <m:r>
                                <m:rPr>
                                  <m:sty m:val="p"/>
                                </m:rPr>
                                <a:rPr lang="en-US" b="0" i="0" smtClean="0">
                                  <a:latin typeface="Cambria Math" panose="02040503050406030204" pitchFamily="18" charset="0"/>
                                </a:rPr>
                                <m:t>if</m:t>
                              </m:r>
                              <m:r>
                                <a:rPr lang="en-US" b="0" i="1" smtClean="0">
                                  <a:latin typeface="Cambria Math" panose="02040503050406030204" pitchFamily="18" charset="0"/>
                                </a:rPr>
                                <m:t>   </m:t>
                              </m:r>
                              <m:r>
                                <a:rPr lang="en-US" b="0" i="1" smtClean="0">
                                  <a:latin typeface="Cambria Math" panose="02040503050406030204" pitchFamily="18" charset="0"/>
                                </a:rPr>
                                <m:t>𝑍</m:t>
                              </m:r>
                              <m:r>
                                <a:rPr lang="en-US" b="0" i="1" smtClean="0">
                                  <a:latin typeface="Cambria Math" panose="02040503050406030204" pitchFamily="18" charset="0"/>
                                </a:rPr>
                                <m:t>&lt;0</m:t>
                              </m:r>
                            </m:e>
                            <m:e>
                              <m:r>
                                <a:rPr lang="en-US" b="0" i="1" smtClean="0">
                                  <a:latin typeface="Cambria Math" panose="02040503050406030204" pitchFamily="18" charset="0"/>
                                </a:rPr>
                                <m:t>1   </m:t>
                              </m:r>
                              <m:r>
                                <m:rPr>
                                  <m:sty m:val="p"/>
                                </m:rPr>
                                <a:rPr lang="en-US" b="0" i="0" smtClean="0">
                                  <a:latin typeface="Cambria Math" panose="02040503050406030204" pitchFamily="18" charset="0"/>
                                </a:rPr>
                                <m:t>if</m:t>
                              </m:r>
                              <m:r>
                                <a:rPr lang="en-US" b="0" i="1" smtClean="0">
                                  <a:latin typeface="Cambria Math" panose="02040503050406030204" pitchFamily="18" charset="0"/>
                                </a:rPr>
                                <m:t>   </m:t>
                              </m:r>
                              <m:r>
                                <a:rPr lang="en-US" b="0" i="1" smtClean="0">
                                  <a:latin typeface="Cambria Math" panose="02040503050406030204" pitchFamily="18" charset="0"/>
                                </a:rPr>
                                <m:t>𝑍</m:t>
                              </m:r>
                              <m:r>
                                <a:rPr lang="en-US" b="0" i="1" smtClean="0">
                                  <a:latin typeface="Cambria Math" panose="02040503050406030204" pitchFamily="18" charset="0"/>
                                </a:rPr>
                                <m:t>≥0</m:t>
                              </m:r>
                            </m:e>
                          </m:eqArr>
                        </m:e>
                      </m:d>
                    </m:oMath>
                  </m:oMathPara>
                </a14:m>
                <a:endParaRPr lang="en-US"/>
              </a:p>
            </p:txBody>
          </p:sp>
        </mc:Choice>
        <mc:Fallback xmlns="">
          <p:sp>
            <p:nvSpPr>
              <p:cNvPr id="13" name="TextBox 12">
                <a:extLst>
                  <a:ext uri="{FF2B5EF4-FFF2-40B4-BE49-F238E27FC236}">
                    <a16:creationId xmlns:a16="http://schemas.microsoft.com/office/drawing/2014/main" id="{E8985BE7-AE92-4DEE-A71A-7264C906648B}"/>
                  </a:ext>
                </a:extLst>
              </p:cNvPr>
              <p:cNvSpPr txBox="1">
                <a:spLocks noRot="1" noChangeAspect="1" noMove="1" noResize="1" noEditPoints="1" noAdjustHandles="1" noChangeArrowheads="1" noChangeShapeType="1" noTextEdit="1"/>
              </p:cNvSpPr>
              <p:nvPr/>
            </p:nvSpPr>
            <p:spPr>
              <a:xfrm>
                <a:off x="4556974" y="2232039"/>
                <a:ext cx="2072426" cy="710194"/>
              </a:xfrm>
              <a:prstGeom prst="rect">
                <a:avLst/>
              </a:prstGeom>
              <a:blipFill>
                <a:blip r:embed="rId14"/>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CA00FC46-FA2B-4E96-AA24-F377D625A1F1}"/>
              </a:ext>
            </a:extLst>
          </p:cNvPr>
          <p:cNvPicPr>
            <a:picLocks noChangeAspect="1"/>
          </p:cNvPicPr>
          <p:nvPr/>
        </p:nvPicPr>
        <p:blipFill>
          <a:blip r:embed="rId15"/>
          <a:stretch>
            <a:fillRect/>
          </a:stretch>
        </p:blipFill>
        <p:spPr>
          <a:xfrm>
            <a:off x="1342407" y="3257550"/>
            <a:ext cx="7286625" cy="723900"/>
          </a:xfrm>
          <a:prstGeom prst="rect">
            <a:avLst/>
          </a:prstGeom>
        </p:spPr>
      </p:pic>
      <p:sp>
        <p:nvSpPr>
          <p:cNvPr id="17" name="TextBox 16">
            <a:extLst>
              <a:ext uri="{FF2B5EF4-FFF2-40B4-BE49-F238E27FC236}">
                <a16:creationId xmlns:a16="http://schemas.microsoft.com/office/drawing/2014/main" id="{18BF96A0-4542-4A83-A106-872A3D418D14}"/>
              </a:ext>
            </a:extLst>
          </p:cNvPr>
          <p:cNvSpPr txBox="1"/>
          <p:nvPr/>
        </p:nvSpPr>
        <p:spPr>
          <a:xfrm>
            <a:off x="457200" y="3386596"/>
            <a:ext cx="661400" cy="369332"/>
          </a:xfrm>
          <a:prstGeom prst="rect">
            <a:avLst/>
          </a:prstGeom>
          <a:noFill/>
        </p:spPr>
        <p:txBody>
          <a:bodyPr wrap="none" rtlCol="0">
            <a:spAutoFit/>
          </a:bodyPr>
          <a:lstStyle/>
          <a:p>
            <a:r>
              <a:rPr lang="en-US"/>
              <a:t>ReLU</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0572DE4-DBAF-4606-B961-01BA0A1C1CD7}"/>
                  </a:ext>
                </a:extLst>
              </p:cNvPr>
              <p:cNvSpPr txBox="1"/>
              <p:nvPr/>
            </p:nvSpPr>
            <p:spPr>
              <a:xfrm>
                <a:off x="1454934" y="4196875"/>
                <a:ext cx="2090252" cy="7101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𝑑</m:t>
                      </m:r>
                      <m:r>
                        <a:rPr lang="en-US" b="0" i="1" smtClean="0">
                          <a:latin typeface="Cambria Math" panose="02040503050406030204" pitchFamily="18" charset="0"/>
                        </a:rPr>
                        <m:t>𝑂</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0   </m:t>
                              </m:r>
                              <m:r>
                                <m:rPr>
                                  <m:sty m:val="p"/>
                                </m:rPr>
                                <a:rPr lang="en-US" b="0" i="0" smtClean="0">
                                  <a:latin typeface="Cambria Math" panose="02040503050406030204" pitchFamily="18" charset="0"/>
                                </a:rPr>
                                <m:t>if</m:t>
                              </m:r>
                              <m:r>
                                <a:rPr lang="en-US" b="0" i="1" smtClean="0">
                                  <a:latin typeface="Cambria Math" panose="02040503050406030204" pitchFamily="18" charset="0"/>
                                </a:rPr>
                                <m:t>   </m:t>
                              </m:r>
                              <m:r>
                                <a:rPr lang="en-US" b="0" i="1" smtClean="0">
                                  <a:latin typeface="Cambria Math" panose="02040503050406030204" pitchFamily="18" charset="0"/>
                                </a:rPr>
                                <m:t>𝑍</m:t>
                              </m:r>
                              <m:r>
                                <a:rPr lang="en-US" b="0" i="1" smtClean="0">
                                  <a:latin typeface="Cambria Math" panose="02040503050406030204" pitchFamily="18" charset="0"/>
                                </a:rPr>
                                <m:t>&lt;0</m:t>
                              </m:r>
                            </m:e>
                            <m:e>
                              <m:r>
                                <a:rPr lang="en-US" b="0" i="1" smtClean="0">
                                  <a:latin typeface="Cambria Math" panose="02040503050406030204" pitchFamily="18" charset="0"/>
                                </a:rPr>
                                <m:t>1   </m:t>
                              </m:r>
                              <m:r>
                                <m:rPr>
                                  <m:sty m:val="p"/>
                                </m:rPr>
                                <a:rPr lang="en-US" b="0" i="0" smtClean="0">
                                  <a:latin typeface="Cambria Math" panose="02040503050406030204" pitchFamily="18" charset="0"/>
                                </a:rPr>
                                <m:t>if</m:t>
                              </m:r>
                              <m:r>
                                <a:rPr lang="en-US" b="0" i="1" smtClean="0">
                                  <a:latin typeface="Cambria Math" panose="02040503050406030204" pitchFamily="18" charset="0"/>
                                </a:rPr>
                                <m:t>   </m:t>
                              </m:r>
                              <m:r>
                                <a:rPr lang="en-US" b="0" i="1" smtClean="0">
                                  <a:latin typeface="Cambria Math" panose="02040503050406030204" pitchFamily="18" charset="0"/>
                                </a:rPr>
                                <m:t>𝑍</m:t>
                              </m:r>
                              <m:r>
                                <a:rPr lang="en-US" b="0" i="1" smtClean="0">
                                  <a:latin typeface="Cambria Math" panose="02040503050406030204" pitchFamily="18" charset="0"/>
                                </a:rPr>
                                <m:t>≥0</m:t>
                              </m:r>
                            </m:e>
                          </m:eqArr>
                        </m:e>
                      </m:d>
                    </m:oMath>
                  </m:oMathPara>
                </a14:m>
                <a:endParaRPr lang="en-US"/>
              </a:p>
            </p:txBody>
          </p:sp>
        </mc:Choice>
        <mc:Fallback xmlns="">
          <p:sp>
            <p:nvSpPr>
              <p:cNvPr id="30" name="TextBox 29">
                <a:extLst>
                  <a:ext uri="{FF2B5EF4-FFF2-40B4-BE49-F238E27FC236}">
                    <a16:creationId xmlns:a16="http://schemas.microsoft.com/office/drawing/2014/main" id="{00572DE4-DBAF-4606-B961-01BA0A1C1CD7}"/>
                  </a:ext>
                </a:extLst>
              </p:cNvPr>
              <p:cNvSpPr txBox="1">
                <a:spLocks noRot="1" noChangeAspect="1" noMove="1" noResize="1" noEditPoints="1" noAdjustHandles="1" noChangeArrowheads="1" noChangeShapeType="1" noTextEdit="1"/>
              </p:cNvSpPr>
              <p:nvPr/>
            </p:nvSpPr>
            <p:spPr>
              <a:xfrm>
                <a:off x="1454934" y="4196875"/>
                <a:ext cx="2090252" cy="710194"/>
              </a:xfrm>
              <a:prstGeom prst="rect">
                <a:avLst/>
              </a:prstGeom>
              <a:blipFill>
                <a:blip r:embed="rId16"/>
                <a:stretch>
                  <a:fillRect/>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889FAB23-7078-424C-89A5-6B55DD20593C}"/>
              </a:ext>
            </a:extLst>
          </p:cNvPr>
          <p:cNvSpPr txBox="1"/>
          <p:nvPr/>
        </p:nvSpPr>
        <p:spPr>
          <a:xfrm>
            <a:off x="533400" y="4367306"/>
            <a:ext cx="837089" cy="369332"/>
          </a:xfrm>
          <a:prstGeom prst="rect">
            <a:avLst/>
          </a:prstGeom>
          <a:noFill/>
        </p:spPr>
        <p:txBody>
          <a:bodyPr wrap="none" rtlCol="0">
            <a:spAutoFit/>
          </a:bodyPr>
          <a:lstStyle/>
          <a:p>
            <a:r>
              <a:rPr lang="en-US"/>
              <a:t>Hence,</a:t>
            </a:r>
          </a:p>
        </p:txBody>
      </p:sp>
      <p:sp>
        <p:nvSpPr>
          <p:cNvPr id="3" name="Footer Placeholder 2">
            <a:extLst>
              <a:ext uri="{FF2B5EF4-FFF2-40B4-BE49-F238E27FC236}">
                <a16:creationId xmlns:a16="http://schemas.microsoft.com/office/drawing/2014/main" id="{D7C0BB31-64B9-4BC5-91C0-12A12AEB25EB}"/>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29112487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977AF-198F-46CD-A0BA-AEDEB8463502}"/>
              </a:ext>
            </a:extLst>
          </p:cNvPr>
          <p:cNvSpPr>
            <a:spLocks noGrp="1"/>
          </p:cNvSpPr>
          <p:nvPr>
            <p:ph type="title"/>
          </p:nvPr>
        </p:nvSpPr>
        <p:spPr>
          <a:xfrm>
            <a:off x="628650" y="273844"/>
            <a:ext cx="7886700" cy="392906"/>
          </a:xfrm>
        </p:spPr>
        <p:txBody>
          <a:bodyPr>
            <a:normAutofit fontScale="90000"/>
          </a:bodyPr>
          <a:lstStyle/>
          <a:p>
            <a:r>
              <a:rPr lang="en-US" sz="3600"/>
              <a:t>Convolutions and Backpropagations</a:t>
            </a:r>
            <a:endParaRPr lang="en-US"/>
          </a:p>
        </p:txBody>
      </p:sp>
      <p:sp>
        <p:nvSpPr>
          <p:cNvPr id="3" name="Content Placeholder 2">
            <a:extLst>
              <a:ext uri="{FF2B5EF4-FFF2-40B4-BE49-F238E27FC236}">
                <a16:creationId xmlns:a16="http://schemas.microsoft.com/office/drawing/2014/main" id="{E079AA5E-B0ED-4BFF-B781-09984BE22BA2}"/>
              </a:ext>
            </a:extLst>
          </p:cNvPr>
          <p:cNvSpPr>
            <a:spLocks noGrp="1"/>
          </p:cNvSpPr>
          <p:nvPr>
            <p:ph idx="1"/>
          </p:nvPr>
        </p:nvSpPr>
        <p:spPr/>
        <p:txBody>
          <a:bodyPr/>
          <a:lstStyle/>
          <a:p>
            <a:endParaRPr lang="en-US"/>
          </a:p>
        </p:txBody>
      </p:sp>
      <p:pic>
        <p:nvPicPr>
          <p:cNvPr id="4098" name="Picture 2" descr="Image for post">
            <a:extLst>
              <a:ext uri="{FF2B5EF4-FFF2-40B4-BE49-F238E27FC236}">
                <a16:creationId xmlns:a16="http://schemas.microsoft.com/office/drawing/2014/main" id="{1B4DF953-4EEB-4830-8B3C-81BB9B73B0A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931863"/>
            <a:ext cx="9144000" cy="327977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8B1EDEDB-4FA2-4FE7-8451-08808477E476}"/>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1734639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977AF-198F-46CD-A0BA-AEDEB8463502}"/>
              </a:ext>
            </a:extLst>
          </p:cNvPr>
          <p:cNvSpPr>
            <a:spLocks noGrp="1"/>
          </p:cNvSpPr>
          <p:nvPr>
            <p:ph type="title"/>
          </p:nvPr>
        </p:nvSpPr>
        <p:spPr>
          <a:xfrm>
            <a:off x="628650" y="273844"/>
            <a:ext cx="7886700" cy="392906"/>
          </a:xfrm>
        </p:spPr>
        <p:txBody>
          <a:bodyPr>
            <a:normAutofit fontScale="90000"/>
          </a:bodyPr>
          <a:lstStyle/>
          <a:p>
            <a:r>
              <a:rPr lang="en-US" sz="3600"/>
              <a:t>Convolutions and Backpropagations</a:t>
            </a:r>
            <a:endParaRPr lang="en-US"/>
          </a:p>
        </p:txBody>
      </p:sp>
      <p:sp>
        <p:nvSpPr>
          <p:cNvPr id="3" name="Content Placeholder 2">
            <a:extLst>
              <a:ext uri="{FF2B5EF4-FFF2-40B4-BE49-F238E27FC236}">
                <a16:creationId xmlns:a16="http://schemas.microsoft.com/office/drawing/2014/main" id="{E079AA5E-B0ED-4BFF-B781-09984BE22BA2}"/>
              </a:ext>
            </a:extLst>
          </p:cNvPr>
          <p:cNvSpPr>
            <a:spLocks noGrp="1"/>
          </p:cNvSpPr>
          <p:nvPr>
            <p:ph idx="1"/>
          </p:nvPr>
        </p:nvSpPr>
        <p:spPr/>
        <p:txBody>
          <a:bodyPr/>
          <a:lstStyle/>
          <a:p>
            <a:endParaRPr lang="en-US"/>
          </a:p>
        </p:txBody>
      </p:sp>
      <p:pic>
        <p:nvPicPr>
          <p:cNvPr id="5122" name="Picture 2" descr="Image for post">
            <a:extLst>
              <a:ext uri="{FF2B5EF4-FFF2-40B4-BE49-F238E27FC236}">
                <a16:creationId xmlns:a16="http://schemas.microsoft.com/office/drawing/2014/main" id="{D07D2A4C-0872-438B-98A6-C1C4B16F64F9}"/>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2209800" y="666750"/>
            <a:ext cx="4945063" cy="35623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6A4B3AF-BB9B-4175-B3E9-B43F40DC2D38}"/>
              </a:ext>
            </a:extLst>
          </p:cNvPr>
          <p:cNvPicPr>
            <a:picLocks noChangeAspect="1"/>
          </p:cNvPicPr>
          <p:nvPr/>
        </p:nvPicPr>
        <p:blipFill>
          <a:blip r:embed="rId3"/>
          <a:stretch>
            <a:fillRect/>
          </a:stretch>
        </p:blipFill>
        <p:spPr>
          <a:xfrm>
            <a:off x="1371600" y="4386993"/>
            <a:ext cx="5105400" cy="544576"/>
          </a:xfrm>
          <a:prstGeom prst="rect">
            <a:avLst/>
          </a:prstGeom>
        </p:spPr>
      </p:pic>
      <p:sp>
        <p:nvSpPr>
          <p:cNvPr id="5" name="Footer Placeholder 4">
            <a:extLst>
              <a:ext uri="{FF2B5EF4-FFF2-40B4-BE49-F238E27FC236}">
                <a16:creationId xmlns:a16="http://schemas.microsoft.com/office/drawing/2014/main" id="{959EB691-E271-42DA-937F-BCF8FE19EF4C}"/>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21181974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977AF-198F-46CD-A0BA-AEDEB8463502}"/>
              </a:ext>
            </a:extLst>
          </p:cNvPr>
          <p:cNvSpPr>
            <a:spLocks noGrp="1"/>
          </p:cNvSpPr>
          <p:nvPr>
            <p:ph type="title"/>
          </p:nvPr>
        </p:nvSpPr>
        <p:spPr>
          <a:xfrm>
            <a:off x="628650" y="273844"/>
            <a:ext cx="7886700" cy="392906"/>
          </a:xfrm>
        </p:spPr>
        <p:txBody>
          <a:bodyPr>
            <a:normAutofit fontScale="90000"/>
          </a:bodyPr>
          <a:lstStyle/>
          <a:p>
            <a:r>
              <a:rPr lang="en-US" sz="3600"/>
              <a:t>Convolutions and Backpropagations</a:t>
            </a:r>
            <a:endParaRPr lang="en-US"/>
          </a:p>
        </p:txBody>
      </p:sp>
      <p:pic>
        <p:nvPicPr>
          <p:cNvPr id="5" name="Picture 4">
            <a:extLst>
              <a:ext uri="{FF2B5EF4-FFF2-40B4-BE49-F238E27FC236}">
                <a16:creationId xmlns:a16="http://schemas.microsoft.com/office/drawing/2014/main" id="{4E8E0E95-A3E0-4D93-8BB5-2843915DEBE6}"/>
              </a:ext>
            </a:extLst>
          </p:cNvPr>
          <p:cNvPicPr>
            <a:picLocks noChangeAspect="1"/>
          </p:cNvPicPr>
          <p:nvPr/>
        </p:nvPicPr>
        <p:blipFill>
          <a:blip r:embed="rId2"/>
          <a:stretch>
            <a:fillRect/>
          </a:stretch>
        </p:blipFill>
        <p:spPr>
          <a:xfrm>
            <a:off x="251314" y="1198682"/>
            <a:ext cx="4203036" cy="3050935"/>
          </a:xfrm>
          <a:prstGeom prst="rect">
            <a:avLst/>
          </a:prstGeom>
        </p:spPr>
      </p:pic>
      <p:pic>
        <p:nvPicPr>
          <p:cNvPr id="6" name="Picture 5">
            <a:extLst>
              <a:ext uri="{FF2B5EF4-FFF2-40B4-BE49-F238E27FC236}">
                <a16:creationId xmlns:a16="http://schemas.microsoft.com/office/drawing/2014/main" id="{4FF49C85-EC13-4E80-9BB4-970798A0EB4D}"/>
              </a:ext>
            </a:extLst>
          </p:cNvPr>
          <p:cNvPicPr>
            <a:picLocks noChangeAspect="1"/>
          </p:cNvPicPr>
          <p:nvPr/>
        </p:nvPicPr>
        <p:blipFill>
          <a:blip r:embed="rId3"/>
          <a:stretch>
            <a:fillRect/>
          </a:stretch>
        </p:blipFill>
        <p:spPr>
          <a:xfrm>
            <a:off x="4670023" y="1123950"/>
            <a:ext cx="4258042" cy="3200400"/>
          </a:xfrm>
          <a:prstGeom prst="rect">
            <a:avLst/>
          </a:prstGeom>
        </p:spPr>
      </p:pic>
      <p:sp>
        <p:nvSpPr>
          <p:cNvPr id="3" name="Footer Placeholder 2">
            <a:extLst>
              <a:ext uri="{FF2B5EF4-FFF2-40B4-BE49-F238E27FC236}">
                <a16:creationId xmlns:a16="http://schemas.microsoft.com/office/drawing/2014/main" id="{12A17213-787E-4895-8F14-398E218DB886}"/>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17591348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97CCB-2A9F-4BBA-9637-123A607D06FB}"/>
              </a:ext>
            </a:extLst>
          </p:cNvPr>
          <p:cNvSpPr>
            <a:spLocks noGrp="1"/>
          </p:cNvSpPr>
          <p:nvPr>
            <p:ph type="title"/>
          </p:nvPr>
        </p:nvSpPr>
        <p:spPr>
          <a:xfrm>
            <a:off x="628650" y="273844"/>
            <a:ext cx="7886700" cy="392906"/>
          </a:xfrm>
        </p:spPr>
        <p:txBody>
          <a:bodyPr>
            <a:normAutofit fontScale="90000"/>
          </a:bodyPr>
          <a:lstStyle/>
          <a:p>
            <a:r>
              <a:rPr lang="en-US" sz="3200"/>
              <a:t>Convolutions and Backpropagations</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3AB3F9-2B48-4DE3-B695-3D71D9461766}"/>
                  </a:ext>
                </a:extLst>
              </p:cNvPr>
              <p:cNvSpPr>
                <a:spLocks noGrp="1"/>
              </p:cNvSpPr>
              <p:nvPr>
                <p:ph idx="1"/>
              </p:nvPr>
            </p:nvSpPr>
            <p:spPr>
              <a:xfrm>
                <a:off x="628650" y="1200150"/>
                <a:ext cx="7886700" cy="3432573"/>
              </a:xfrm>
            </p:spPr>
            <p:txBody>
              <a:bodyPr/>
              <a:lstStyle/>
              <a:p>
                <a:r>
                  <a:rPr lang="en-US"/>
                  <a:t>Finding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𝐿</m:t>
                    </m:r>
                  </m:oMath>
                </a14:m>
                <a:r>
                  <a:rPr lang="en-US"/>
                  <a:t>/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𝐹</m:t>
                    </m:r>
                  </m:oMath>
                </a14:m>
                <a:endParaRPr lang="en-US"/>
              </a:p>
            </p:txBody>
          </p:sp>
        </mc:Choice>
        <mc:Fallback xmlns="">
          <p:sp>
            <p:nvSpPr>
              <p:cNvPr id="3" name="Content Placeholder 2">
                <a:extLst>
                  <a:ext uri="{FF2B5EF4-FFF2-40B4-BE49-F238E27FC236}">
                    <a16:creationId xmlns:a16="http://schemas.microsoft.com/office/drawing/2014/main" id="{AD3AB3F9-2B48-4DE3-B695-3D71D9461766}"/>
                  </a:ext>
                </a:extLst>
              </p:cNvPr>
              <p:cNvSpPr>
                <a:spLocks noGrp="1" noRot="1" noChangeAspect="1" noMove="1" noResize="1" noEditPoints="1" noAdjustHandles="1" noChangeArrowheads="1" noChangeShapeType="1" noTextEdit="1"/>
              </p:cNvSpPr>
              <p:nvPr>
                <p:ph idx="1"/>
              </p:nvPr>
            </p:nvSpPr>
            <p:spPr>
              <a:xfrm>
                <a:off x="628650" y="1200150"/>
                <a:ext cx="7886700" cy="3432573"/>
              </a:xfrm>
              <a:blipFill>
                <a:blip r:embed="rId3"/>
                <a:stretch>
                  <a:fillRect l="-773" t="-1954"/>
                </a:stretch>
              </a:blipFill>
            </p:spPr>
            <p:txBody>
              <a:bodyPr/>
              <a:lstStyle/>
              <a:p>
                <a:r>
                  <a:rPr lang="en-US">
                    <a:noFill/>
                  </a:rPr>
                  <a:t> </a:t>
                </a:r>
              </a:p>
            </p:txBody>
          </p:sp>
        </mc:Fallback>
      </mc:AlternateContent>
      <p:pic>
        <p:nvPicPr>
          <p:cNvPr id="7170" name="Picture 2" descr="Image for post">
            <a:extLst>
              <a:ext uri="{FF2B5EF4-FFF2-40B4-BE49-F238E27FC236}">
                <a16:creationId xmlns:a16="http://schemas.microsoft.com/office/drawing/2014/main" id="{11CF45F9-3141-4DD7-A7E9-30072D1F177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890712" y="1562696"/>
            <a:ext cx="5362575" cy="287655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BC822F4C-5BC8-492C-8DEA-B6E5DD914213}"/>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17831569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for post">
            <a:extLst>
              <a:ext uri="{FF2B5EF4-FFF2-40B4-BE49-F238E27FC236}">
                <a16:creationId xmlns:a16="http://schemas.microsoft.com/office/drawing/2014/main" id="{69C1D3BA-D1C8-4E85-A523-AF60458EC12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85750" y="1648292"/>
            <a:ext cx="5510042" cy="32132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6C97CCB-2A9F-4BBA-9637-123A607D06FB}"/>
              </a:ext>
            </a:extLst>
          </p:cNvPr>
          <p:cNvSpPr>
            <a:spLocks noGrp="1"/>
          </p:cNvSpPr>
          <p:nvPr>
            <p:ph type="title"/>
          </p:nvPr>
        </p:nvSpPr>
        <p:spPr>
          <a:xfrm>
            <a:off x="628650" y="273844"/>
            <a:ext cx="7886700" cy="392906"/>
          </a:xfrm>
        </p:spPr>
        <p:txBody>
          <a:bodyPr>
            <a:normAutofit fontScale="90000"/>
          </a:bodyPr>
          <a:lstStyle/>
          <a:p>
            <a:r>
              <a:rPr lang="en-US" sz="3200"/>
              <a:t>Convolutions and Backpropagations</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3AB3F9-2B48-4DE3-B695-3D71D9461766}"/>
                  </a:ext>
                </a:extLst>
              </p:cNvPr>
              <p:cNvSpPr>
                <a:spLocks noGrp="1"/>
              </p:cNvSpPr>
              <p:nvPr>
                <p:ph idx="1"/>
              </p:nvPr>
            </p:nvSpPr>
            <p:spPr>
              <a:xfrm>
                <a:off x="628650" y="1047750"/>
                <a:ext cx="7886700" cy="3584973"/>
              </a:xfrm>
            </p:spPr>
            <p:txBody>
              <a:bodyPr/>
              <a:lstStyle/>
              <a:p>
                <a:r>
                  <a:rPr lang="en-US"/>
                  <a:t>Finding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𝑂</m:t>
                    </m:r>
                  </m:oMath>
                </a14:m>
                <a:r>
                  <a:rPr lang="en-US"/>
                  <a:t>/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𝐹</m:t>
                    </m:r>
                  </m:oMath>
                </a14:m>
                <a:endParaRPr lang="en-US"/>
              </a:p>
            </p:txBody>
          </p:sp>
        </mc:Choice>
        <mc:Fallback xmlns="">
          <p:sp>
            <p:nvSpPr>
              <p:cNvPr id="3" name="Content Placeholder 2">
                <a:extLst>
                  <a:ext uri="{FF2B5EF4-FFF2-40B4-BE49-F238E27FC236}">
                    <a16:creationId xmlns:a16="http://schemas.microsoft.com/office/drawing/2014/main" id="{AD3AB3F9-2B48-4DE3-B695-3D71D9461766}"/>
                  </a:ext>
                </a:extLst>
              </p:cNvPr>
              <p:cNvSpPr>
                <a:spLocks noGrp="1" noRot="1" noChangeAspect="1" noMove="1" noResize="1" noEditPoints="1" noAdjustHandles="1" noChangeArrowheads="1" noChangeShapeType="1" noTextEdit="1"/>
              </p:cNvSpPr>
              <p:nvPr>
                <p:ph idx="1"/>
              </p:nvPr>
            </p:nvSpPr>
            <p:spPr>
              <a:xfrm>
                <a:off x="628650" y="1047750"/>
                <a:ext cx="7886700" cy="3584973"/>
              </a:xfrm>
              <a:blipFill>
                <a:blip r:embed="rId3"/>
                <a:stretch>
                  <a:fillRect l="-773" t="-1871"/>
                </a:stretch>
              </a:blipFill>
            </p:spPr>
            <p:txBody>
              <a:bodyPr/>
              <a:lstStyle/>
              <a:p>
                <a:r>
                  <a:rPr lang="en-US">
                    <a:noFill/>
                  </a:rPr>
                  <a:t> </a:t>
                </a:r>
              </a:p>
            </p:txBody>
          </p:sp>
        </mc:Fallback>
      </mc:AlternateContent>
      <p:pic>
        <p:nvPicPr>
          <p:cNvPr id="7170" name="Picture 2" descr="Image for post">
            <a:extLst>
              <a:ext uri="{FF2B5EF4-FFF2-40B4-BE49-F238E27FC236}">
                <a16:creationId xmlns:a16="http://schemas.microsoft.com/office/drawing/2014/main" id="{11CF45F9-3141-4DD7-A7E9-30072D1F1777}"/>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6553200" y="2647950"/>
            <a:ext cx="2136321" cy="76384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B385BDC2-231E-4D46-A492-7AA5209B8301}"/>
              </a:ext>
            </a:extLst>
          </p:cNvPr>
          <p:cNvCxnSpPr/>
          <p:nvPr/>
        </p:nvCxnSpPr>
        <p:spPr>
          <a:xfrm>
            <a:off x="6096000" y="1733550"/>
            <a:ext cx="0" cy="2899173"/>
          </a:xfrm>
          <a:prstGeom prst="line">
            <a:avLst/>
          </a:prstGeom>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D055CD14-031B-4C3D-B8B9-63FB3553D6A1}"/>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42191148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Image for post">
            <a:extLst>
              <a:ext uri="{FF2B5EF4-FFF2-40B4-BE49-F238E27FC236}">
                <a16:creationId xmlns:a16="http://schemas.microsoft.com/office/drawing/2014/main" id="{1212A7CD-DCFE-4F8C-8055-E2DF10DA0735}"/>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3819" y="1969000"/>
            <a:ext cx="4443412" cy="276168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6C97CCB-2A9F-4BBA-9637-123A607D06FB}"/>
              </a:ext>
            </a:extLst>
          </p:cNvPr>
          <p:cNvSpPr>
            <a:spLocks noGrp="1"/>
          </p:cNvSpPr>
          <p:nvPr>
            <p:ph type="title"/>
          </p:nvPr>
        </p:nvSpPr>
        <p:spPr>
          <a:xfrm>
            <a:off x="628650" y="133350"/>
            <a:ext cx="7886700" cy="392906"/>
          </a:xfrm>
        </p:spPr>
        <p:txBody>
          <a:bodyPr>
            <a:normAutofit fontScale="90000"/>
          </a:bodyPr>
          <a:lstStyle/>
          <a:p>
            <a:r>
              <a:rPr lang="en-US" sz="3200"/>
              <a:t>Convolutions and Backpropagations</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3AB3F9-2B48-4DE3-B695-3D71D9461766}"/>
                  </a:ext>
                </a:extLst>
              </p:cNvPr>
              <p:cNvSpPr>
                <a:spLocks noGrp="1"/>
              </p:cNvSpPr>
              <p:nvPr>
                <p:ph idx="1"/>
              </p:nvPr>
            </p:nvSpPr>
            <p:spPr>
              <a:xfrm>
                <a:off x="628650" y="742950"/>
                <a:ext cx="7886700" cy="3889773"/>
              </a:xfrm>
            </p:spPr>
            <p:txBody>
              <a:bodyPr/>
              <a:lstStyle/>
              <a:p>
                <a:r>
                  <a:rPr lang="en-US"/>
                  <a:t>Finding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𝐿</m:t>
                    </m:r>
                  </m:oMath>
                </a14:m>
                <a:r>
                  <a:rPr lang="en-US"/>
                  <a:t>/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𝐹</m:t>
                    </m:r>
                  </m:oMath>
                </a14:m>
                <a:endParaRPr lang="en-US"/>
              </a:p>
            </p:txBody>
          </p:sp>
        </mc:Choice>
        <mc:Fallback xmlns="">
          <p:sp>
            <p:nvSpPr>
              <p:cNvPr id="3" name="Content Placeholder 2">
                <a:extLst>
                  <a:ext uri="{FF2B5EF4-FFF2-40B4-BE49-F238E27FC236}">
                    <a16:creationId xmlns:a16="http://schemas.microsoft.com/office/drawing/2014/main" id="{AD3AB3F9-2B48-4DE3-B695-3D71D9461766}"/>
                  </a:ext>
                </a:extLst>
              </p:cNvPr>
              <p:cNvSpPr>
                <a:spLocks noGrp="1" noRot="1" noChangeAspect="1" noMove="1" noResize="1" noEditPoints="1" noAdjustHandles="1" noChangeArrowheads="1" noChangeShapeType="1" noTextEdit="1"/>
              </p:cNvSpPr>
              <p:nvPr>
                <p:ph idx="1"/>
              </p:nvPr>
            </p:nvSpPr>
            <p:spPr>
              <a:xfrm>
                <a:off x="628650" y="742950"/>
                <a:ext cx="7886700" cy="3889773"/>
              </a:xfrm>
              <a:blipFill>
                <a:blip r:embed="rId3"/>
                <a:stretch>
                  <a:fillRect l="-773" t="-1724"/>
                </a:stretch>
              </a:blipFill>
            </p:spPr>
            <p:txBody>
              <a:bodyPr/>
              <a:lstStyle/>
              <a:p>
                <a:r>
                  <a:rPr lang="en-US">
                    <a:noFill/>
                  </a:rPr>
                  <a:t> </a:t>
                </a:r>
              </a:p>
            </p:txBody>
          </p:sp>
        </mc:Fallback>
      </mc:AlternateContent>
      <p:pic>
        <p:nvPicPr>
          <p:cNvPr id="9218" name="Picture 2" descr="Image for post">
            <a:extLst>
              <a:ext uri="{FF2B5EF4-FFF2-40B4-BE49-F238E27FC236}">
                <a16:creationId xmlns:a16="http://schemas.microsoft.com/office/drawing/2014/main" id="{ED941FD5-4F54-463C-BF19-5569A9CC121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505200" y="635939"/>
            <a:ext cx="2712720" cy="1431022"/>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Image for post">
            <a:extLst>
              <a:ext uri="{FF2B5EF4-FFF2-40B4-BE49-F238E27FC236}">
                <a16:creationId xmlns:a16="http://schemas.microsoft.com/office/drawing/2014/main" id="{AAB6C956-6B9B-4515-A9CB-DB4A26308D0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548189" y="1969001"/>
            <a:ext cx="4443411" cy="2761683"/>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C371B63A-E596-48F5-97CD-A78947221D9A}"/>
              </a:ext>
            </a:extLst>
          </p:cNvPr>
          <p:cNvSpPr/>
          <p:nvPr/>
        </p:nvSpPr>
        <p:spPr>
          <a:xfrm>
            <a:off x="4324690" y="3054769"/>
            <a:ext cx="250031"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593CE649-22C4-469D-A672-112FAD8E5E2E}"/>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23555243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97CCB-2A9F-4BBA-9637-123A607D06FB}"/>
              </a:ext>
            </a:extLst>
          </p:cNvPr>
          <p:cNvSpPr>
            <a:spLocks noGrp="1"/>
          </p:cNvSpPr>
          <p:nvPr>
            <p:ph type="title"/>
          </p:nvPr>
        </p:nvSpPr>
        <p:spPr>
          <a:xfrm>
            <a:off x="628650" y="133350"/>
            <a:ext cx="7886700" cy="392906"/>
          </a:xfrm>
        </p:spPr>
        <p:txBody>
          <a:bodyPr>
            <a:normAutofit fontScale="90000"/>
          </a:bodyPr>
          <a:lstStyle/>
          <a:p>
            <a:r>
              <a:rPr lang="en-US" sz="3200"/>
              <a:t>Convolutions and Backpropagations</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3AB3F9-2B48-4DE3-B695-3D71D9461766}"/>
                  </a:ext>
                </a:extLst>
              </p:cNvPr>
              <p:cNvSpPr>
                <a:spLocks noGrp="1"/>
              </p:cNvSpPr>
              <p:nvPr>
                <p:ph idx="1"/>
              </p:nvPr>
            </p:nvSpPr>
            <p:spPr>
              <a:xfrm>
                <a:off x="628650" y="818024"/>
                <a:ext cx="7886700" cy="3814699"/>
              </a:xfrm>
            </p:spPr>
            <p:txBody>
              <a:bodyPr/>
              <a:lstStyle/>
              <a:p>
                <a:r>
                  <a:rPr lang="en-US"/>
                  <a:t>Finding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𝐿</m:t>
                    </m:r>
                  </m:oMath>
                </a14:m>
                <a:r>
                  <a:rPr lang="en-US"/>
                  <a:t>/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𝐹</m:t>
                    </m:r>
                  </m:oMath>
                </a14:m>
                <a:endParaRPr lang="en-US"/>
              </a:p>
            </p:txBody>
          </p:sp>
        </mc:Choice>
        <mc:Fallback xmlns="">
          <p:sp>
            <p:nvSpPr>
              <p:cNvPr id="3" name="Content Placeholder 2">
                <a:extLst>
                  <a:ext uri="{FF2B5EF4-FFF2-40B4-BE49-F238E27FC236}">
                    <a16:creationId xmlns:a16="http://schemas.microsoft.com/office/drawing/2014/main" id="{AD3AB3F9-2B48-4DE3-B695-3D71D9461766}"/>
                  </a:ext>
                </a:extLst>
              </p:cNvPr>
              <p:cNvSpPr>
                <a:spLocks noGrp="1" noRot="1" noChangeAspect="1" noMove="1" noResize="1" noEditPoints="1" noAdjustHandles="1" noChangeArrowheads="1" noChangeShapeType="1" noTextEdit="1"/>
              </p:cNvSpPr>
              <p:nvPr>
                <p:ph idx="1"/>
              </p:nvPr>
            </p:nvSpPr>
            <p:spPr>
              <a:xfrm>
                <a:off x="628650" y="818024"/>
                <a:ext cx="7886700" cy="3814699"/>
              </a:xfrm>
              <a:blipFill>
                <a:blip r:embed="rId2"/>
                <a:stretch>
                  <a:fillRect l="-773" t="-1757"/>
                </a:stretch>
              </a:blipFill>
            </p:spPr>
            <p:txBody>
              <a:bodyPr/>
              <a:lstStyle/>
              <a:p>
                <a:r>
                  <a:rPr lang="en-US">
                    <a:noFill/>
                  </a:rPr>
                  <a:t> </a:t>
                </a:r>
              </a:p>
            </p:txBody>
          </p:sp>
        </mc:Fallback>
      </mc:AlternateContent>
      <p:pic>
        <p:nvPicPr>
          <p:cNvPr id="10242" name="Picture 2" descr="Image for post">
            <a:extLst>
              <a:ext uri="{FF2B5EF4-FFF2-40B4-BE49-F238E27FC236}">
                <a16:creationId xmlns:a16="http://schemas.microsoft.com/office/drawing/2014/main" id="{B3BF10E5-7113-4B0C-BB8C-AEB4B8A595B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28650" y="1549170"/>
            <a:ext cx="5363920" cy="330024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A1280ED-58A8-48D6-BB81-698F83451074}"/>
              </a:ext>
            </a:extLst>
          </p:cNvPr>
          <p:cNvPicPr>
            <a:picLocks noChangeAspect="1"/>
          </p:cNvPicPr>
          <p:nvPr/>
        </p:nvPicPr>
        <p:blipFill>
          <a:blip r:embed="rId4"/>
          <a:stretch>
            <a:fillRect/>
          </a:stretch>
        </p:blipFill>
        <p:spPr>
          <a:xfrm>
            <a:off x="3962400" y="818024"/>
            <a:ext cx="4648200" cy="566127"/>
          </a:xfrm>
          <a:prstGeom prst="rect">
            <a:avLst/>
          </a:prstGeom>
        </p:spPr>
      </p:pic>
      <p:sp>
        <p:nvSpPr>
          <p:cNvPr id="4" name="Footer Placeholder 3">
            <a:extLst>
              <a:ext uri="{FF2B5EF4-FFF2-40B4-BE49-F238E27FC236}">
                <a16:creationId xmlns:a16="http://schemas.microsoft.com/office/drawing/2014/main" id="{F38485A6-F1CA-42DB-BEA5-5EA49D06A5A0}"/>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8656518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97CCB-2A9F-4BBA-9637-123A607D06FB}"/>
              </a:ext>
            </a:extLst>
          </p:cNvPr>
          <p:cNvSpPr>
            <a:spLocks noGrp="1"/>
          </p:cNvSpPr>
          <p:nvPr>
            <p:ph type="title"/>
          </p:nvPr>
        </p:nvSpPr>
        <p:spPr>
          <a:xfrm>
            <a:off x="628650" y="133350"/>
            <a:ext cx="7886700" cy="392906"/>
          </a:xfrm>
        </p:spPr>
        <p:txBody>
          <a:bodyPr>
            <a:normAutofit fontScale="90000"/>
          </a:bodyPr>
          <a:lstStyle/>
          <a:p>
            <a:r>
              <a:rPr lang="en-US" sz="3200"/>
              <a:t>Convolutions and Backpropagations</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3AB3F9-2B48-4DE3-B695-3D71D9461766}"/>
                  </a:ext>
                </a:extLst>
              </p:cNvPr>
              <p:cNvSpPr>
                <a:spLocks noGrp="1"/>
              </p:cNvSpPr>
              <p:nvPr>
                <p:ph idx="1"/>
              </p:nvPr>
            </p:nvSpPr>
            <p:spPr>
              <a:xfrm>
                <a:off x="628650" y="1047750"/>
                <a:ext cx="7886700" cy="3584973"/>
              </a:xfrm>
            </p:spPr>
            <p:txBody>
              <a:bodyPr/>
              <a:lstStyle/>
              <a:p>
                <a:r>
                  <a:rPr lang="en-US"/>
                  <a:t>Finding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𝐿</m:t>
                    </m:r>
                  </m:oMath>
                </a14:m>
                <a:r>
                  <a:rPr lang="en-US"/>
                  <a:t>/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𝑋</m:t>
                    </m:r>
                  </m:oMath>
                </a14:m>
                <a:endParaRPr lang="en-US"/>
              </a:p>
            </p:txBody>
          </p:sp>
        </mc:Choice>
        <mc:Fallback xmlns="">
          <p:sp>
            <p:nvSpPr>
              <p:cNvPr id="3" name="Content Placeholder 2">
                <a:extLst>
                  <a:ext uri="{FF2B5EF4-FFF2-40B4-BE49-F238E27FC236}">
                    <a16:creationId xmlns:a16="http://schemas.microsoft.com/office/drawing/2014/main" id="{AD3AB3F9-2B48-4DE3-B695-3D71D9461766}"/>
                  </a:ext>
                </a:extLst>
              </p:cNvPr>
              <p:cNvSpPr>
                <a:spLocks noGrp="1" noRot="1" noChangeAspect="1" noMove="1" noResize="1" noEditPoints="1" noAdjustHandles="1" noChangeArrowheads="1" noChangeShapeType="1" noTextEdit="1"/>
              </p:cNvSpPr>
              <p:nvPr>
                <p:ph idx="1"/>
              </p:nvPr>
            </p:nvSpPr>
            <p:spPr>
              <a:xfrm>
                <a:off x="628650" y="1047750"/>
                <a:ext cx="7886700" cy="3584973"/>
              </a:xfrm>
              <a:blipFill>
                <a:blip r:embed="rId2"/>
                <a:stretch>
                  <a:fillRect l="-773" t="-1871"/>
                </a:stretch>
              </a:blipFill>
            </p:spPr>
            <p:txBody>
              <a:bodyPr/>
              <a:lstStyle/>
              <a:p>
                <a:r>
                  <a:rPr lang="en-US">
                    <a:noFill/>
                  </a:rPr>
                  <a:t> </a:t>
                </a:r>
              </a:p>
            </p:txBody>
          </p:sp>
        </mc:Fallback>
      </mc:AlternateContent>
      <p:pic>
        <p:nvPicPr>
          <p:cNvPr id="11266" name="Picture 2" descr="Image for post">
            <a:extLst>
              <a:ext uri="{FF2B5EF4-FFF2-40B4-BE49-F238E27FC236}">
                <a16:creationId xmlns:a16="http://schemas.microsoft.com/office/drawing/2014/main" id="{499A311D-D3D4-4B9A-98F4-B8D6A876176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90712" y="1809750"/>
            <a:ext cx="5362575" cy="178117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70CE075F-FABB-4924-9049-7899FA3A6586}"/>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3897624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3397" y="57784"/>
            <a:ext cx="8225790" cy="482600"/>
          </a:xfrm>
          <a:prstGeom prst="rect">
            <a:avLst/>
          </a:prstGeom>
        </p:spPr>
        <p:txBody>
          <a:bodyPr vert="horz" wrap="square" lIns="0" tIns="12700" rIns="0" bIns="0" rtlCol="0">
            <a:spAutoFit/>
          </a:bodyPr>
          <a:lstStyle/>
          <a:p>
            <a:pPr marL="12700">
              <a:lnSpc>
                <a:spcPct val="100000"/>
              </a:lnSpc>
              <a:spcBef>
                <a:spcPts val="100"/>
              </a:spcBef>
            </a:pPr>
            <a:r>
              <a:rPr sz="3000" spc="-5" dirty="0">
                <a:latin typeface="Arial"/>
                <a:cs typeface="Arial"/>
              </a:rPr>
              <a:t>Fast-forward to today: ConvNets are</a:t>
            </a:r>
            <a:r>
              <a:rPr sz="3000" spc="-95" dirty="0">
                <a:latin typeface="Arial"/>
                <a:cs typeface="Arial"/>
              </a:rPr>
              <a:t> </a:t>
            </a:r>
            <a:r>
              <a:rPr sz="3000" spc="-5" dirty="0">
                <a:latin typeface="Arial"/>
                <a:cs typeface="Arial"/>
              </a:rPr>
              <a:t>everywhere</a:t>
            </a:r>
            <a:endParaRPr sz="3000">
              <a:latin typeface="Arial"/>
              <a:cs typeface="Arial"/>
            </a:endParaRPr>
          </a:p>
        </p:txBody>
      </p:sp>
      <p:sp>
        <p:nvSpPr>
          <p:cNvPr id="3" name="object 3"/>
          <p:cNvSpPr/>
          <p:nvPr/>
        </p:nvSpPr>
        <p:spPr>
          <a:xfrm>
            <a:off x="538212" y="1035424"/>
            <a:ext cx="8067814" cy="3137487"/>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687624" y="718963"/>
            <a:ext cx="4804410" cy="238760"/>
          </a:xfrm>
          <a:prstGeom prst="rect">
            <a:avLst/>
          </a:prstGeom>
        </p:spPr>
        <p:txBody>
          <a:bodyPr vert="horz" wrap="square" lIns="0" tIns="12700" rIns="0" bIns="0" rtlCol="0">
            <a:spAutoFit/>
          </a:bodyPr>
          <a:lstStyle/>
          <a:p>
            <a:pPr marL="12700">
              <a:lnSpc>
                <a:spcPct val="100000"/>
              </a:lnSpc>
              <a:spcBef>
                <a:spcPts val="100"/>
              </a:spcBef>
              <a:tabLst>
                <a:tab pos="4090035" algn="l"/>
              </a:tabLst>
            </a:pPr>
            <a:r>
              <a:rPr sz="1400" spc="-5" dirty="0">
                <a:latin typeface="Arial"/>
                <a:cs typeface="Arial"/>
              </a:rPr>
              <a:t>Classificatio</a:t>
            </a:r>
            <a:r>
              <a:rPr sz="1400" dirty="0">
                <a:latin typeface="Arial"/>
                <a:cs typeface="Arial"/>
              </a:rPr>
              <a:t>n	</a:t>
            </a:r>
            <a:r>
              <a:rPr sz="1400" spc="-5" dirty="0">
                <a:latin typeface="Arial"/>
                <a:cs typeface="Arial"/>
              </a:rPr>
              <a:t>Retrieval</a:t>
            </a:r>
            <a:endParaRPr sz="1400">
              <a:latin typeface="Arial"/>
              <a:cs typeface="Arial"/>
            </a:endParaRPr>
          </a:p>
        </p:txBody>
      </p:sp>
      <p:sp>
        <p:nvSpPr>
          <p:cNvPr id="5" name="object 5"/>
          <p:cNvSpPr txBox="1"/>
          <p:nvPr/>
        </p:nvSpPr>
        <p:spPr>
          <a:xfrm>
            <a:off x="2302049" y="4173323"/>
            <a:ext cx="4403090" cy="147320"/>
          </a:xfrm>
          <a:prstGeom prst="rect">
            <a:avLst/>
          </a:prstGeom>
        </p:spPr>
        <p:txBody>
          <a:bodyPr vert="horz" wrap="square" lIns="0" tIns="12700" rIns="0" bIns="0" rtlCol="0">
            <a:spAutoFit/>
          </a:bodyPr>
          <a:lstStyle/>
          <a:p>
            <a:pPr marL="12700">
              <a:lnSpc>
                <a:spcPct val="100000"/>
              </a:lnSpc>
              <a:spcBef>
                <a:spcPts val="100"/>
              </a:spcBef>
            </a:pPr>
            <a:r>
              <a:rPr sz="800" spc="-5" dirty="0">
                <a:latin typeface="Calibri"/>
                <a:cs typeface="Calibri"/>
              </a:rPr>
              <a:t>Figures copyright Alex Krizhevsky, Ilya Sutskever, </a:t>
            </a:r>
            <a:r>
              <a:rPr sz="800" dirty="0">
                <a:latin typeface="Calibri"/>
                <a:cs typeface="Calibri"/>
              </a:rPr>
              <a:t>and </a:t>
            </a:r>
            <a:r>
              <a:rPr sz="800" spc="-5" dirty="0">
                <a:latin typeface="Calibri"/>
                <a:cs typeface="Calibri"/>
              </a:rPr>
              <a:t>Geoffrey Hinton, 2012. Reproduced with</a:t>
            </a:r>
            <a:r>
              <a:rPr sz="800" spc="-50" dirty="0">
                <a:latin typeface="Calibri"/>
                <a:cs typeface="Calibri"/>
              </a:rPr>
              <a:t> </a:t>
            </a:r>
            <a:r>
              <a:rPr sz="800" spc="-5" dirty="0">
                <a:latin typeface="Calibri"/>
                <a:cs typeface="Calibri"/>
              </a:rPr>
              <a:t>permission.</a:t>
            </a:r>
            <a:endParaRPr sz="800">
              <a:latin typeface="Calibri"/>
              <a:cs typeface="Calibri"/>
            </a:endParaRPr>
          </a:p>
        </p:txBody>
      </p:sp>
      <p:sp>
        <p:nvSpPr>
          <p:cNvPr id="6" name="Footer Placeholder 5">
            <a:extLst>
              <a:ext uri="{FF2B5EF4-FFF2-40B4-BE49-F238E27FC236}">
                <a16:creationId xmlns:a16="http://schemas.microsoft.com/office/drawing/2014/main" id="{68DF2AD7-1B92-463B-83E7-650F85F52F69}"/>
              </a:ext>
            </a:extLst>
          </p:cNvPr>
          <p:cNvSpPr>
            <a:spLocks noGrp="1"/>
          </p:cNvSpPr>
          <p:nvPr>
            <p:ph type="ftr" sz="quarter" idx="5"/>
          </p:nvPr>
        </p:nvSpPr>
        <p:spPr/>
        <p:txBody>
          <a:bodyPr/>
          <a:lstStyle/>
          <a:p>
            <a:pPr marL="12700">
              <a:lnSpc>
                <a:spcPts val="2310"/>
              </a:lnSpc>
            </a:pPr>
            <a:r>
              <a:rPr lang="en-US" spc="-5"/>
              <a:t>Trong-Hop Do</a:t>
            </a:r>
            <a:endParaRPr lang="en-US" spc="-5"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97CCB-2A9F-4BBA-9637-123A607D06FB}"/>
              </a:ext>
            </a:extLst>
          </p:cNvPr>
          <p:cNvSpPr>
            <a:spLocks noGrp="1"/>
          </p:cNvSpPr>
          <p:nvPr>
            <p:ph type="title"/>
          </p:nvPr>
        </p:nvSpPr>
        <p:spPr>
          <a:xfrm>
            <a:off x="628650" y="133350"/>
            <a:ext cx="7886700" cy="392906"/>
          </a:xfrm>
        </p:spPr>
        <p:txBody>
          <a:bodyPr>
            <a:normAutofit fontScale="90000"/>
          </a:bodyPr>
          <a:lstStyle/>
          <a:p>
            <a:r>
              <a:rPr lang="en-US" sz="3200"/>
              <a:t>Convolutions and Backpropagations</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3AB3F9-2B48-4DE3-B695-3D71D9461766}"/>
                  </a:ext>
                </a:extLst>
              </p:cNvPr>
              <p:cNvSpPr>
                <a:spLocks noGrp="1"/>
              </p:cNvSpPr>
              <p:nvPr>
                <p:ph idx="1"/>
              </p:nvPr>
            </p:nvSpPr>
            <p:spPr>
              <a:xfrm>
                <a:off x="628650" y="1047750"/>
                <a:ext cx="7886700" cy="3584973"/>
              </a:xfrm>
            </p:spPr>
            <p:txBody>
              <a:bodyPr/>
              <a:lstStyle/>
              <a:p>
                <a:r>
                  <a:rPr lang="en-US"/>
                  <a:t>Finding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𝐿</m:t>
                    </m:r>
                  </m:oMath>
                </a14:m>
                <a:r>
                  <a:rPr lang="en-US"/>
                  <a:t>/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𝑂</m:t>
                    </m:r>
                  </m:oMath>
                </a14:m>
                <a:endParaRPr lang="en-US"/>
              </a:p>
            </p:txBody>
          </p:sp>
        </mc:Choice>
        <mc:Fallback xmlns="">
          <p:sp>
            <p:nvSpPr>
              <p:cNvPr id="3" name="Content Placeholder 2">
                <a:extLst>
                  <a:ext uri="{FF2B5EF4-FFF2-40B4-BE49-F238E27FC236}">
                    <a16:creationId xmlns:a16="http://schemas.microsoft.com/office/drawing/2014/main" id="{AD3AB3F9-2B48-4DE3-B695-3D71D9461766}"/>
                  </a:ext>
                </a:extLst>
              </p:cNvPr>
              <p:cNvSpPr>
                <a:spLocks noGrp="1" noRot="1" noChangeAspect="1" noMove="1" noResize="1" noEditPoints="1" noAdjustHandles="1" noChangeArrowheads="1" noChangeShapeType="1" noTextEdit="1"/>
              </p:cNvSpPr>
              <p:nvPr>
                <p:ph idx="1"/>
              </p:nvPr>
            </p:nvSpPr>
            <p:spPr>
              <a:xfrm>
                <a:off x="628650" y="1047750"/>
                <a:ext cx="7886700" cy="3584973"/>
              </a:xfrm>
              <a:blipFill>
                <a:blip r:embed="rId2"/>
                <a:stretch>
                  <a:fillRect l="-773" t="-1871"/>
                </a:stretch>
              </a:blipFill>
            </p:spPr>
            <p:txBody>
              <a:bodyPr/>
              <a:lstStyle/>
              <a:p>
                <a:r>
                  <a:rPr lang="en-US">
                    <a:noFill/>
                  </a:rPr>
                  <a:t> </a:t>
                </a:r>
              </a:p>
            </p:txBody>
          </p:sp>
        </mc:Fallback>
      </mc:AlternateContent>
      <p:pic>
        <p:nvPicPr>
          <p:cNvPr id="12290" name="Picture 2" descr="Image for post">
            <a:extLst>
              <a:ext uri="{FF2B5EF4-FFF2-40B4-BE49-F238E27FC236}">
                <a16:creationId xmlns:a16="http://schemas.microsoft.com/office/drawing/2014/main" id="{15CCAEB8-AC78-4062-A761-A8D3AD70EC8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76400" y="1657350"/>
            <a:ext cx="5248275" cy="3274924"/>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4D917B06-DCAC-4301-BB59-756416B294C2}"/>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8965713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97CCB-2A9F-4BBA-9637-123A607D06FB}"/>
              </a:ext>
            </a:extLst>
          </p:cNvPr>
          <p:cNvSpPr>
            <a:spLocks noGrp="1"/>
          </p:cNvSpPr>
          <p:nvPr>
            <p:ph type="title"/>
          </p:nvPr>
        </p:nvSpPr>
        <p:spPr>
          <a:xfrm>
            <a:off x="628650" y="133350"/>
            <a:ext cx="7886700" cy="392906"/>
          </a:xfrm>
        </p:spPr>
        <p:txBody>
          <a:bodyPr>
            <a:normAutofit fontScale="90000"/>
          </a:bodyPr>
          <a:lstStyle/>
          <a:p>
            <a:r>
              <a:rPr lang="en-US" sz="3200"/>
              <a:t>Convolutions and Backpropagations</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3AB3F9-2B48-4DE3-B695-3D71D9461766}"/>
                  </a:ext>
                </a:extLst>
              </p:cNvPr>
              <p:cNvSpPr>
                <a:spLocks noGrp="1"/>
              </p:cNvSpPr>
              <p:nvPr>
                <p:ph idx="1"/>
              </p:nvPr>
            </p:nvSpPr>
            <p:spPr>
              <a:xfrm>
                <a:off x="628650" y="819150"/>
                <a:ext cx="7886700" cy="3813573"/>
              </a:xfrm>
            </p:spPr>
            <p:txBody>
              <a:bodyPr/>
              <a:lstStyle/>
              <a:p>
                <a:r>
                  <a:rPr lang="en-US"/>
                  <a:t>Finding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𝐿</m:t>
                    </m:r>
                  </m:oMath>
                </a14:m>
                <a:r>
                  <a:rPr lang="en-US"/>
                  <a:t>/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𝑋</m:t>
                    </m:r>
                  </m:oMath>
                </a14:m>
                <a:endParaRPr lang="en-US"/>
              </a:p>
            </p:txBody>
          </p:sp>
        </mc:Choice>
        <mc:Fallback xmlns="">
          <p:sp>
            <p:nvSpPr>
              <p:cNvPr id="3" name="Content Placeholder 2">
                <a:extLst>
                  <a:ext uri="{FF2B5EF4-FFF2-40B4-BE49-F238E27FC236}">
                    <a16:creationId xmlns:a16="http://schemas.microsoft.com/office/drawing/2014/main" id="{AD3AB3F9-2B48-4DE3-B695-3D71D9461766}"/>
                  </a:ext>
                </a:extLst>
              </p:cNvPr>
              <p:cNvSpPr>
                <a:spLocks noGrp="1" noRot="1" noChangeAspect="1" noMove="1" noResize="1" noEditPoints="1" noAdjustHandles="1" noChangeArrowheads="1" noChangeShapeType="1" noTextEdit="1"/>
              </p:cNvSpPr>
              <p:nvPr>
                <p:ph idx="1"/>
              </p:nvPr>
            </p:nvSpPr>
            <p:spPr>
              <a:xfrm>
                <a:off x="628650" y="819150"/>
                <a:ext cx="7886700" cy="3813573"/>
              </a:xfrm>
              <a:blipFill>
                <a:blip r:embed="rId2"/>
                <a:stretch>
                  <a:fillRect l="-773" t="-1757"/>
                </a:stretch>
              </a:blipFill>
            </p:spPr>
            <p:txBody>
              <a:bodyPr/>
              <a:lstStyle/>
              <a:p>
                <a:r>
                  <a:rPr lang="en-US">
                    <a:noFill/>
                  </a:rPr>
                  <a:t> </a:t>
                </a:r>
              </a:p>
            </p:txBody>
          </p:sp>
        </mc:Fallback>
      </mc:AlternateContent>
      <p:pic>
        <p:nvPicPr>
          <p:cNvPr id="13314" name="Picture 2" descr="Image for post">
            <a:extLst>
              <a:ext uri="{FF2B5EF4-FFF2-40B4-BE49-F238E27FC236}">
                <a16:creationId xmlns:a16="http://schemas.microsoft.com/office/drawing/2014/main" id="{C98AB51F-C33F-4568-AC5B-7F9FDE28DC8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497138" y="1352550"/>
            <a:ext cx="3057331" cy="379095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8399B13E-BBA9-492A-95A8-ADE543ABFB9E}"/>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29130603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97CCB-2A9F-4BBA-9637-123A607D06FB}"/>
              </a:ext>
            </a:extLst>
          </p:cNvPr>
          <p:cNvSpPr>
            <a:spLocks noGrp="1"/>
          </p:cNvSpPr>
          <p:nvPr>
            <p:ph type="title"/>
          </p:nvPr>
        </p:nvSpPr>
        <p:spPr>
          <a:xfrm>
            <a:off x="628650" y="133350"/>
            <a:ext cx="7886700" cy="392906"/>
          </a:xfrm>
        </p:spPr>
        <p:txBody>
          <a:bodyPr>
            <a:normAutofit fontScale="90000"/>
          </a:bodyPr>
          <a:lstStyle/>
          <a:p>
            <a:r>
              <a:rPr lang="en-US" sz="3200"/>
              <a:t>Convolutions and Backpropagations</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3AB3F9-2B48-4DE3-B695-3D71D9461766}"/>
                  </a:ext>
                </a:extLst>
              </p:cNvPr>
              <p:cNvSpPr>
                <a:spLocks noGrp="1"/>
              </p:cNvSpPr>
              <p:nvPr>
                <p:ph idx="1"/>
              </p:nvPr>
            </p:nvSpPr>
            <p:spPr>
              <a:xfrm>
                <a:off x="628650" y="819150"/>
                <a:ext cx="7886700" cy="3813573"/>
              </a:xfrm>
            </p:spPr>
            <p:txBody>
              <a:bodyPr/>
              <a:lstStyle/>
              <a:p>
                <a:r>
                  <a:rPr lang="en-US"/>
                  <a:t>Finding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𝐿</m:t>
                    </m:r>
                  </m:oMath>
                </a14:m>
                <a:r>
                  <a:rPr lang="en-US"/>
                  <a:t>/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𝑋</m:t>
                    </m:r>
                  </m:oMath>
                </a14:m>
                <a:endParaRPr lang="en-US"/>
              </a:p>
            </p:txBody>
          </p:sp>
        </mc:Choice>
        <mc:Fallback xmlns="">
          <p:sp>
            <p:nvSpPr>
              <p:cNvPr id="3" name="Content Placeholder 2">
                <a:extLst>
                  <a:ext uri="{FF2B5EF4-FFF2-40B4-BE49-F238E27FC236}">
                    <a16:creationId xmlns:a16="http://schemas.microsoft.com/office/drawing/2014/main" id="{AD3AB3F9-2B48-4DE3-B695-3D71D9461766}"/>
                  </a:ext>
                </a:extLst>
              </p:cNvPr>
              <p:cNvSpPr>
                <a:spLocks noGrp="1" noRot="1" noChangeAspect="1" noMove="1" noResize="1" noEditPoints="1" noAdjustHandles="1" noChangeArrowheads="1" noChangeShapeType="1" noTextEdit="1"/>
              </p:cNvSpPr>
              <p:nvPr>
                <p:ph idx="1"/>
              </p:nvPr>
            </p:nvSpPr>
            <p:spPr>
              <a:xfrm>
                <a:off x="628650" y="819150"/>
                <a:ext cx="7886700" cy="3813573"/>
              </a:xfrm>
              <a:blipFill>
                <a:blip r:embed="rId2"/>
                <a:stretch>
                  <a:fillRect l="-773" t="-1757"/>
                </a:stretch>
              </a:blipFill>
            </p:spPr>
            <p:txBody>
              <a:bodyPr/>
              <a:lstStyle/>
              <a:p>
                <a:r>
                  <a:rPr lang="en-US">
                    <a:noFill/>
                  </a:rPr>
                  <a:t> </a:t>
                </a:r>
              </a:p>
            </p:txBody>
          </p:sp>
        </mc:Fallback>
      </mc:AlternateContent>
      <p:pic>
        <p:nvPicPr>
          <p:cNvPr id="14338" name="Picture 2" descr="Image for post">
            <a:extLst>
              <a:ext uri="{FF2B5EF4-FFF2-40B4-BE49-F238E27FC236}">
                <a16:creationId xmlns:a16="http://schemas.microsoft.com/office/drawing/2014/main" id="{DB83ABEE-D81C-4FDD-9841-07C6E44C65C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14400" y="1389460"/>
            <a:ext cx="6858000" cy="293489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FC8423C7-AA5B-4F44-96C4-C97E701A17CA}"/>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19876971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97CCB-2A9F-4BBA-9637-123A607D06FB}"/>
              </a:ext>
            </a:extLst>
          </p:cNvPr>
          <p:cNvSpPr>
            <a:spLocks noGrp="1"/>
          </p:cNvSpPr>
          <p:nvPr>
            <p:ph type="title"/>
          </p:nvPr>
        </p:nvSpPr>
        <p:spPr>
          <a:xfrm>
            <a:off x="628650" y="273844"/>
            <a:ext cx="7886700" cy="392906"/>
          </a:xfrm>
        </p:spPr>
        <p:txBody>
          <a:bodyPr>
            <a:normAutofit fontScale="90000"/>
          </a:bodyPr>
          <a:lstStyle/>
          <a:p>
            <a:r>
              <a:rPr lang="en-US" sz="3200"/>
              <a:t>Convolutions and Backpropagations</a:t>
            </a:r>
            <a:endParaRPr lang="en-US"/>
          </a:p>
        </p:txBody>
      </p:sp>
      <p:sp>
        <p:nvSpPr>
          <p:cNvPr id="3" name="Content Placeholder 2">
            <a:extLst>
              <a:ext uri="{FF2B5EF4-FFF2-40B4-BE49-F238E27FC236}">
                <a16:creationId xmlns:a16="http://schemas.microsoft.com/office/drawing/2014/main" id="{AD3AB3F9-2B48-4DE3-B695-3D71D9461766}"/>
              </a:ext>
            </a:extLst>
          </p:cNvPr>
          <p:cNvSpPr>
            <a:spLocks noGrp="1"/>
          </p:cNvSpPr>
          <p:nvPr>
            <p:ph idx="1"/>
          </p:nvPr>
        </p:nvSpPr>
        <p:spPr/>
        <p:txBody>
          <a:bodyPr/>
          <a:lstStyle/>
          <a:p>
            <a:endParaRPr lang="en-US"/>
          </a:p>
        </p:txBody>
      </p:sp>
      <p:pic>
        <p:nvPicPr>
          <p:cNvPr id="15362" name="Picture 2" descr="Image for post">
            <a:extLst>
              <a:ext uri="{FF2B5EF4-FFF2-40B4-BE49-F238E27FC236}">
                <a16:creationId xmlns:a16="http://schemas.microsoft.com/office/drawing/2014/main" id="{38588706-E0D4-4D62-AAB4-6DFB69B26F93}"/>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1066800" y="1276350"/>
            <a:ext cx="7143750" cy="326350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D98D11E9-8050-422D-9B79-3E7F8AFCD731}"/>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19627351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E4E5-62DB-4C40-9682-1FC279C40FE2}"/>
              </a:ext>
            </a:extLst>
          </p:cNvPr>
          <p:cNvSpPr>
            <a:spLocks noGrp="1"/>
          </p:cNvSpPr>
          <p:nvPr>
            <p:ph type="title"/>
          </p:nvPr>
        </p:nvSpPr>
        <p:spPr>
          <a:xfrm>
            <a:off x="628650" y="273844"/>
            <a:ext cx="7886700" cy="621506"/>
          </a:xfrm>
        </p:spPr>
        <p:txBody>
          <a:bodyPr>
            <a:normAutofit/>
          </a:bodyPr>
          <a:lstStyle/>
          <a:p>
            <a:r>
              <a:rPr lang="en-US"/>
              <a:t>Classic network: LeNet−5 (1998)</a:t>
            </a:r>
          </a:p>
        </p:txBody>
      </p:sp>
      <p:sp>
        <p:nvSpPr>
          <p:cNvPr id="3" name="Content Placeholder 2">
            <a:extLst>
              <a:ext uri="{FF2B5EF4-FFF2-40B4-BE49-F238E27FC236}">
                <a16:creationId xmlns:a16="http://schemas.microsoft.com/office/drawing/2014/main" id="{7FBB7B69-1B89-49D3-8478-C359DE379462}"/>
              </a:ext>
            </a:extLst>
          </p:cNvPr>
          <p:cNvSpPr>
            <a:spLocks noGrp="1"/>
          </p:cNvSpPr>
          <p:nvPr>
            <p:ph idx="1"/>
          </p:nvPr>
        </p:nvSpPr>
        <p:spPr>
          <a:xfrm>
            <a:off x="628650" y="1200150"/>
            <a:ext cx="8362950" cy="3432573"/>
          </a:xfrm>
        </p:spPr>
        <p:txBody>
          <a:bodyPr>
            <a:normAutofit lnSpcReduction="10000"/>
          </a:bodyPr>
          <a:lstStyle/>
          <a:p>
            <a:pPr marL="0" indent="0">
              <a:buNone/>
            </a:pPr>
            <a:r>
              <a:rPr lang="en-US" sz="2000"/>
              <a:t>The goal of LeNet−5 was to recognize handwritten digits. So, it takes as an input 32×32×1 image. It is a grayscale image, thus the number of channels is 1.</a:t>
            </a:r>
          </a:p>
          <a:p>
            <a:pPr marL="0" indent="0">
              <a:buNone/>
            </a:pPr>
            <a:endParaRPr lang="en-US" sz="2000"/>
          </a:p>
          <a:p>
            <a:pPr marL="0" indent="0">
              <a:buNone/>
            </a:pPr>
            <a:endParaRPr lang="en-US" sz="2000"/>
          </a:p>
          <a:p>
            <a:pPr marL="0" indent="0">
              <a:buNone/>
            </a:pPr>
            <a:endParaRPr lang="en-US" sz="2000"/>
          </a:p>
          <a:p>
            <a:pPr marL="0" indent="0">
              <a:buNone/>
            </a:pPr>
            <a:endParaRPr lang="en-US" sz="2000"/>
          </a:p>
          <a:p>
            <a:pPr marL="0" indent="0">
              <a:buNone/>
            </a:pPr>
            <a:endParaRPr lang="en-US" sz="2000"/>
          </a:p>
          <a:p>
            <a:pPr marL="0" indent="0">
              <a:buNone/>
            </a:pPr>
            <a:endParaRPr lang="en-US" sz="2000"/>
          </a:p>
          <a:p>
            <a:pPr marL="0" indent="0">
              <a:buNone/>
            </a:pPr>
            <a:r>
              <a:rPr lang="en-US" sz="2000"/>
              <a:t>Number of parameters – 60.000 (today we use networks with 10 million to a 100 million parameters)</a:t>
            </a:r>
          </a:p>
          <a:p>
            <a:endParaRPr lang="en-US" sz="2000"/>
          </a:p>
        </p:txBody>
      </p:sp>
      <p:pic>
        <p:nvPicPr>
          <p:cNvPr id="21510" name="Picture 6" descr="LeNet-5 architecture">
            <a:extLst>
              <a:ext uri="{FF2B5EF4-FFF2-40B4-BE49-F238E27FC236}">
                <a16:creationId xmlns:a16="http://schemas.microsoft.com/office/drawing/2014/main" id="{2FB4B5DB-E133-40A1-91F1-72C5A25A834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2038350"/>
            <a:ext cx="9144000" cy="1677987"/>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25C0628F-171A-4AC9-A0E1-717953C4F1AC}"/>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37087219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E3AFD-DD94-40C3-8CE8-05C13024DC19}"/>
              </a:ext>
            </a:extLst>
          </p:cNvPr>
          <p:cNvSpPr>
            <a:spLocks noGrp="1"/>
          </p:cNvSpPr>
          <p:nvPr>
            <p:ph type="title"/>
          </p:nvPr>
        </p:nvSpPr>
        <p:spPr>
          <a:xfrm>
            <a:off x="628650" y="273844"/>
            <a:ext cx="7886700" cy="434299"/>
          </a:xfrm>
        </p:spPr>
        <p:txBody>
          <a:bodyPr>
            <a:normAutofit fontScale="90000"/>
          </a:bodyPr>
          <a:lstStyle/>
          <a:p>
            <a:r>
              <a:rPr lang="en-US"/>
              <a:t>Classic network: AlexNet (2012)</a:t>
            </a:r>
          </a:p>
        </p:txBody>
      </p:sp>
      <p:sp>
        <p:nvSpPr>
          <p:cNvPr id="3" name="Content Placeholder 2">
            <a:extLst>
              <a:ext uri="{FF2B5EF4-FFF2-40B4-BE49-F238E27FC236}">
                <a16:creationId xmlns:a16="http://schemas.microsoft.com/office/drawing/2014/main" id="{AE39275A-5B77-42A7-9E7D-526C585CE61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52A4F71-F6AC-4F21-BCF1-DBAA307DB7F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4400" y="1268016"/>
            <a:ext cx="6934200" cy="3167341"/>
          </a:xfrm>
          <a:prstGeom prst="rect">
            <a:avLst/>
          </a:prstGeom>
        </p:spPr>
      </p:pic>
      <p:sp>
        <p:nvSpPr>
          <p:cNvPr id="5" name="Footer Placeholder 4">
            <a:extLst>
              <a:ext uri="{FF2B5EF4-FFF2-40B4-BE49-F238E27FC236}">
                <a16:creationId xmlns:a16="http://schemas.microsoft.com/office/drawing/2014/main" id="{D697A224-FB44-492F-9DCF-649CC2C4C9E5}"/>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7937687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E3AFD-DD94-40C3-8CE8-05C13024DC19}"/>
              </a:ext>
            </a:extLst>
          </p:cNvPr>
          <p:cNvSpPr>
            <a:spLocks noGrp="1"/>
          </p:cNvSpPr>
          <p:nvPr>
            <p:ph type="title"/>
          </p:nvPr>
        </p:nvSpPr>
        <p:spPr>
          <a:xfrm>
            <a:off x="628650" y="273844"/>
            <a:ext cx="7886700" cy="469106"/>
          </a:xfrm>
        </p:spPr>
        <p:txBody>
          <a:bodyPr>
            <a:normAutofit fontScale="90000"/>
          </a:bodyPr>
          <a:lstStyle/>
          <a:p>
            <a:r>
              <a:rPr lang="en-US"/>
              <a:t>Classic network: AlexNet (2012)</a:t>
            </a:r>
          </a:p>
        </p:txBody>
      </p:sp>
      <p:pic>
        <p:nvPicPr>
          <p:cNvPr id="22530" name="Picture 2" descr="AlexNet layers">
            <a:extLst>
              <a:ext uri="{FF2B5EF4-FFF2-40B4-BE49-F238E27FC236}">
                <a16:creationId xmlns:a16="http://schemas.microsoft.com/office/drawing/2014/main" id="{F3E3685C-71B4-4F44-BD7E-38FD803CE38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124200" y="971550"/>
            <a:ext cx="2560636" cy="4000222"/>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1C9D2233-95A2-4F09-8269-551CFE906BD7}"/>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36646455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B6281-A2A8-4845-B8A5-914798DC0A8B}"/>
              </a:ext>
            </a:extLst>
          </p:cNvPr>
          <p:cNvSpPr>
            <a:spLocks noGrp="1"/>
          </p:cNvSpPr>
          <p:nvPr>
            <p:ph type="title"/>
          </p:nvPr>
        </p:nvSpPr>
        <p:spPr>
          <a:xfrm>
            <a:off x="628650" y="133350"/>
            <a:ext cx="7886700" cy="469106"/>
          </a:xfrm>
        </p:spPr>
        <p:txBody>
          <a:bodyPr>
            <a:normAutofit fontScale="90000"/>
          </a:bodyPr>
          <a:lstStyle/>
          <a:p>
            <a:r>
              <a:rPr lang="en-US"/>
              <a:t>Classic network: VGG 16 and VGG 19 (2014)</a:t>
            </a:r>
          </a:p>
        </p:txBody>
      </p:sp>
      <p:pic>
        <p:nvPicPr>
          <p:cNvPr id="4" name="Picture 3">
            <a:extLst>
              <a:ext uri="{FF2B5EF4-FFF2-40B4-BE49-F238E27FC236}">
                <a16:creationId xmlns:a16="http://schemas.microsoft.com/office/drawing/2014/main" id="{4E614E43-67CB-4B92-A149-D87AB8A24F0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19200" y="819151"/>
            <a:ext cx="6874806" cy="4067016"/>
          </a:xfrm>
          <a:prstGeom prst="rect">
            <a:avLst/>
          </a:prstGeom>
        </p:spPr>
      </p:pic>
      <p:sp>
        <p:nvSpPr>
          <p:cNvPr id="3" name="Footer Placeholder 2">
            <a:extLst>
              <a:ext uri="{FF2B5EF4-FFF2-40B4-BE49-F238E27FC236}">
                <a16:creationId xmlns:a16="http://schemas.microsoft.com/office/drawing/2014/main" id="{03FEB2C9-AF31-4754-B07F-EA992A672E6B}"/>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14808509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B6281-A2A8-4845-B8A5-914798DC0A8B}"/>
              </a:ext>
            </a:extLst>
          </p:cNvPr>
          <p:cNvSpPr>
            <a:spLocks noGrp="1"/>
          </p:cNvSpPr>
          <p:nvPr>
            <p:ph type="title"/>
          </p:nvPr>
        </p:nvSpPr>
        <p:spPr>
          <a:xfrm>
            <a:off x="628650" y="133350"/>
            <a:ext cx="7886700" cy="469106"/>
          </a:xfrm>
        </p:spPr>
        <p:txBody>
          <a:bodyPr>
            <a:normAutofit fontScale="90000"/>
          </a:bodyPr>
          <a:lstStyle/>
          <a:p>
            <a:r>
              <a:rPr lang="en-US"/>
              <a:t>Classic network: VGG 16 and VGG 19 (2014)</a:t>
            </a:r>
          </a:p>
        </p:txBody>
      </p:sp>
      <p:pic>
        <p:nvPicPr>
          <p:cNvPr id="23554" name="Picture 2" descr="vgg 16 vs 19 architecture">
            <a:extLst>
              <a:ext uri="{FF2B5EF4-FFF2-40B4-BE49-F238E27FC236}">
                <a16:creationId xmlns:a16="http://schemas.microsoft.com/office/drawing/2014/main" id="{8BE4116A-41F2-4B29-9CEA-AB265FB9BE5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767014" y="602456"/>
            <a:ext cx="3185738" cy="4541044"/>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8AC6EE2A-E41B-4DEA-B8AB-156FBDC01952}"/>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9931988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2423C-F473-4AA8-9C91-5BB262D4C962}"/>
              </a:ext>
            </a:extLst>
          </p:cNvPr>
          <p:cNvSpPr>
            <a:spLocks noGrp="1"/>
          </p:cNvSpPr>
          <p:nvPr>
            <p:ph type="title"/>
          </p:nvPr>
        </p:nvSpPr>
        <p:spPr>
          <a:xfrm>
            <a:off x="628650" y="273844"/>
            <a:ext cx="7886700" cy="469106"/>
          </a:xfrm>
        </p:spPr>
        <p:txBody>
          <a:bodyPr>
            <a:normAutofit fontScale="90000"/>
          </a:bodyPr>
          <a:lstStyle/>
          <a:p>
            <a:r>
              <a:rPr lang="en-US"/>
              <a:t>The two problems of deep neural network</a:t>
            </a:r>
          </a:p>
        </p:txBody>
      </p:sp>
      <p:sp>
        <p:nvSpPr>
          <p:cNvPr id="3" name="Content Placeholder 2">
            <a:extLst>
              <a:ext uri="{FF2B5EF4-FFF2-40B4-BE49-F238E27FC236}">
                <a16:creationId xmlns:a16="http://schemas.microsoft.com/office/drawing/2014/main" id="{8C2F36EC-D53D-4929-80AE-1A603BFEC7AF}"/>
              </a:ext>
            </a:extLst>
          </p:cNvPr>
          <p:cNvSpPr>
            <a:spLocks noGrp="1"/>
          </p:cNvSpPr>
          <p:nvPr>
            <p:ph idx="1"/>
          </p:nvPr>
        </p:nvSpPr>
        <p:spPr>
          <a:xfrm>
            <a:off x="933450" y="1369219"/>
            <a:ext cx="3105150" cy="3263504"/>
          </a:xfrm>
        </p:spPr>
        <p:txBody>
          <a:bodyPr/>
          <a:lstStyle/>
          <a:p>
            <a:r>
              <a:rPr lang="en-US"/>
              <a:t>Vanishing gradient</a:t>
            </a:r>
          </a:p>
        </p:txBody>
      </p:sp>
      <p:sp>
        <p:nvSpPr>
          <p:cNvPr id="4" name="Content Placeholder 2">
            <a:extLst>
              <a:ext uri="{FF2B5EF4-FFF2-40B4-BE49-F238E27FC236}">
                <a16:creationId xmlns:a16="http://schemas.microsoft.com/office/drawing/2014/main" id="{313CC1F5-18EE-4CB5-9B79-B84927B194CC}"/>
              </a:ext>
            </a:extLst>
          </p:cNvPr>
          <p:cNvSpPr txBox="1">
            <a:spLocks/>
          </p:cNvSpPr>
          <p:nvPr/>
        </p:nvSpPr>
        <p:spPr>
          <a:xfrm>
            <a:off x="5791199" y="1369219"/>
            <a:ext cx="2419350" cy="326350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Degradation</a:t>
            </a:r>
          </a:p>
        </p:txBody>
      </p:sp>
      <p:pic>
        <p:nvPicPr>
          <p:cNvPr id="16386" name="Picture 2" descr="Activation functions in comparison. Red curves stand for, respectively,...  | Download Scientific Diagram">
            <a:extLst>
              <a:ext uri="{FF2B5EF4-FFF2-40B4-BE49-F238E27FC236}">
                <a16:creationId xmlns:a16="http://schemas.microsoft.com/office/drawing/2014/main" id="{28CCE852-0608-406F-B2C2-1FC289C7F59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52400" y="2038350"/>
            <a:ext cx="4671521" cy="28194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raining error for Plain networks residual network architecture">
            <a:extLst>
              <a:ext uri="{FF2B5EF4-FFF2-40B4-BE49-F238E27FC236}">
                <a16:creationId xmlns:a16="http://schemas.microsoft.com/office/drawing/2014/main" id="{07D36434-50FF-4037-AF3E-DCFBCFB3FE14}"/>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18808" y="2114550"/>
            <a:ext cx="2346961" cy="2382254"/>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307A73C0-677B-4812-A5A7-566B12915079}"/>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3086791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3397" y="57784"/>
            <a:ext cx="8225790" cy="482600"/>
          </a:xfrm>
          <a:prstGeom prst="rect">
            <a:avLst/>
          </a:prstGeom>
        </p:spPr>
        <p:txBody>
          <a:bodyPr vert="horz" wrap="square" lIns="0" tIns="12700" rIns="0" bIns="0" rtlCol="0">
            <a:spAutoFit/>
          </a:bodyPr>
          <a:lstStyle/>
          <a:p>
            <a:pPr marL="12700">
              <a:lnSpc>
                <a:spcPct val="100000"/>
              </a:lnSpc>
              <a:spcBef>
                <a:spcPts val="100"/>
              </a:spcBef>
            </a:pPr>
            <a:r>
              <a:rPr spc="-5" dirty="0"/>
              <a:t>Fast-forward to today: ConvNets are</a:t>
            </a:r>
            <a:r>
              <a:rPr spc="-95" dirty="0"/>
              <a:t> </a:t>
            </a:r>
            <a:r>
              <a:rPr spc="-5" dirty="0"/>
              <a:t>everywhere</a:t>
            </a:r>
          </a:p>
        </p:txBody>
      </p:sp>
      <p:sp>
        <p:nvSpPr>
          <p:cNvPr id="3" name="object 3"/>
          <p:cNvSpPr/>
          <p:nvPr/>
        </p:nvSpPr>
        <p:spPr>
          <a:xfrm>
            <a:off x="14473" y="974825"/>
            <a:ext cx="4176074" cy="3166525"/>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70600" y="4102656"/>
            <a:ext cx="3848735" cy="495934"/>
          </a:xfrm>
          <a:prstGeom prst="rect">
            <a:avLst/>
          </a:prstGeom>
        </p:spPr>
        <p:txBody>
          <a:bodyPr vert="horz" wrap="square" lIns="0" tIns="12700" rIns="0" bIns="0" rtlCol="0">
            <a:spAutoFit/>
          </a:bodyPr>
          <a:lstStyle/>
          <a:p>
            <a:pPr marL="12700" marR="5080">
              <a:lnSpc>
                <a:spcPct val="117200"/>
              </a:lnSpc>
              <a:spcBef>
                <a:spcPts val="100"/>
              </a:spcBef>
            </a:pPr>
            <a:r>
              <a:rPr sz="800" spc="-5" dirty="0">
                <a:latin typeface="Calibri"/>
                <a:cs typeface="Calibri"/>
              </a:rPr>
              <a:t>Figures copyright Shaoqing Ren, Kaiming He, Ross Girschick, Jian Sun, 2015. Reproduced with  permission.</a:t>
            </a:r>
            <a:endParaRPr sz="800">
              <a:latin typeface="Calibri"/>
              <a:cs typeface="Calibri"/>
            </a:endParaRPr>
          </a:p>
          <a:p>
            <a:pPr marL="224790">
              <a:lnSpc>
                <a:spcPts val="1455"/>
              </a:lnSpc>
            </a:pPr>
            <a:r>
              <a:rPr sz="1400" i="1" spc="-5" dirty="0">
                <a:latin typeface="Arial"/>
                <a:cs typeface="Arial"/>
              </a:rPr>
              <a:t>[Faster R-CNN: Ren, He, Girshick, Sun</a:t>
            </a:r>
            <a:r>
              <a:rPr sz="1400" i="1" spc="-65" dirty="0">
                <a:latin typeface="Arial"/>
                <a:cs typeface="Arial"/>
              </a:rPr>
              <a:t> </a:t>
            </a:r>
            <a:r>
              <a:rPr sz="1400" i="1" spc="-5" dirty="0">
                <a:latin typeface="Arial"/>
                <a:cs typeface="Arial"/>
              </a:rPr>
              <a:t>2015]</a:t>
            </a:r>
            <a:endParaRPr sz="1400">
              <a:latin typeface="Arial"/>
              <a:cs typeface="Arial"/>
            </a:endParaRPr>
          </a:p>
        </p:txBody>
      </p:sp>
      <p:sp>
        <p:nvSpPr>
          <p:cNvPr id="5" name="object 5"/>
          <p:cNvSpPr txBox="1"/>
          <p:nvPr/>
        </p:nvSpPr>
        <p:spPr>
          <a:xfrm>
            <a:off x="287525" y="726613"/>
            <a:ext cx="5406390" cy="238760"/>
          </a:xfrm>
          <a:prstGeom prst="rect">
            <a:avLst/>
          </a:prstGeom>
        </p:spPr>
        <p:txBody>
          <a:bodyPr vert="horz" wrap="square" lIns="0" tIns="12700" rIns="0" bIns="0" rtlCol="0">
            <a:spAutoFit/>
          </a:bodyPr>
          <a:lstStyle/>
          <a:p>
            <a:pPr marL="12700">
              <a:lnSpc>
                <a:spcPct val="100000"/>
              </a:lnSpc>
              <a:spcBef>
                <a:spcPts val="100"/>
              </a:spcBef>
              <a:tabLst>
                <a:tab pos="4298315" algn="l"/>
              </a:tabLst>
            </a:pPr>
            <a:r>
              <a:rPr sz="1400" spc="-5" dirty="0">
                <a:latin typeface="Arial"/>
                <a:cs typeface="Arial"/>
              </a:rPr>
              <a:t>Detectio</a:t>
            </a:r>
            <a:r>
              <a:rPr sz="1400" dirty="0">
                <a:latin typeface="Arial"/>
                <a:cs typeface="Arial"/>
              </a:rPr>
              <a:t>n	</a:t>
            </a:r>
            <a:r>
              <a:rPr sz="1400" spc="-5" dirty="0">
                <a:latin typeface="Arial"/>
                <a:cs typeface="Arial"/>
              </a:rPr>
              <a:t>Segmentation</a:t>
            </a:r>
            <a:endParaRPr sz="1400">
              <a:latin typeface="Arial"/>
              <a:cs typeface="Arial"/>
            </a:endParaRPr>
          </a:p>
        </p:txBody>
      </p:sp>
      <p:sp>
        <p:nvSpPr>
          <p:cNvPr id="6" name="object 6"/>
          <p:cNvSpPr/>
          <p:nvPr/>
        </p:nvSpPr>
        <p:spPr>
          <a:xfrm>
            <a:off x="4313237" y="974824"/>
            <a:ext cx="4777049" cy="3166524"/>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7226127" y="4207262"/>
            <a:ext cx="1663064" cy="238760"/>
          </a:xfrm>
          <a:prstGeom prst="rect">
            <a:avLst/>
          </a:prstGeom>
        </p:spPr>
        <p:txBody>
          <a:bodyPr vert="horz" wrap="square" lIns="0" tIns="12700" rIns="0" bIns="0" rtlCol="0">
            <a:spAutoFit/>
          </a:bodyPr>
          <a:lstStyle/>
          <a:p>
            <a:pPr marL="12700">
              <a:lnSpc>
                <a:spcPct val="100000"/>
              </a:lnSpc>
              <a:spcBef>
                <a:spcPts val="100"/>
              </a:spcBef>
            </a:pPr>
            <a:r>
              <a:rPr sz="1400" i="1" spc="-5" dirty="0">
                <a:latin typeface="Arial"/>
                <a:cs typeface="Arial"/>
              </a:rPr>
              <a:t>[Farabet et al.,</a:t>
            </a:r>
            <a:r>
              <a:rPr sz="1400" i="1" spc="-80" dirty="0">
                <a:latin typeface="Arial"/>
                <a:cs typeface="Arial"/>
              </a:rPr>
              <a:t> </a:t>
            </a:r>
            <a:r>
              <a:rPr sz="1400" i="1" spc="-5" dirty="0">
                <a:latin typeface="Arial"/>
                <a:cs typeface="Arial"/>
              </a:rPr>
              <a:t>2012]</a:t>
            </a:r>
            <a:endParaRPr sz="1400">
              <a:latin typeface="Arial"/>
              <a:cs typeface="Arial"/>
            </a:endParaRPr>
          </a:p>
        </p:txBody>
      </p:sp>
      <p:sp>
        <p:nvSpPr>
          <p:cNvPr id="8" name="object 8"/>
          <p:cNvSpPr txBox="1"/>
          <p:nvPr/>
        </p:nvSpPr>
        <p:spPr>
          <a:xfrm>
            <a:off x="4354700" y="4102656"/>
            <a:ext cx="1721485" cy="311150"/>
          </a:xfrm>
          <a:prstGeom prst="rect">
            <a:avLst/>
          </a:prstGeom>
        </p:spPr>
        <p:txBody>
          <a:bodyPr vert="horz" wrap="square" lIns="0" tIns="12700" rIns="0" bIns="0" rtlCol="0">
            <a:spAutoFit/>
          </a:bodyPr>
          <a:lstStyle/>
          <a:p>
            <a:pPr marL="12700" marR="5080">
              <a:lnSpc>
                <a:spcPct val="117200"/>
              </a:lnSpc>
              <a:spcBef>
                <a:spcPts val="100"/>
              </a:spcBef>
            </a:pPr>
            <a:r>
              <a:rPr sz="800" spc="-5" dirty="0">
                <a:latin typeface="Calibri"/>
                <a:cs typeface="Calibri"/>
              </a:rPr>
              <a:t>Figures copyright Clement Farabet, 2012.  Reproduced with</a:t>
            </a:r>
            <a:r>
              <a:rPr sz="800" spc="-15" dirty="0">
                <a:latin typeface="Calibri"/>
                <a:cs typeface="Calibri"/>
              </a:rPr>
              <a:t> </a:t>
            </a:r>
            <a:r>
              <a:rPr sz="800" spc="-5" dirty="0">
                <a:latin typeface="Calibri"/>
                <a:cs typeface="Calibri"/>
              </a:rPr>
              <a:t>permission.</a:t>
            </a:r>
            <a:endParaRPr sz="800">
              <a:latin typeface="Calibri"/>
              <a:cs typeface="Calibri"/>
            </a:endParaRPr>
          </a:p>
        </p:txBody>
      </p:sp>
      <p:sp>
        <p:nvSpPr>
          <p:cNvPr id="9" name="Footer Placeholder 8">
            <a:extLst>
              <a:ext uri="{FF2B5EF4-FFF2-40B4-BE49-F238E27FC236}">
                <a16:creationId xmlns:a16="http://schemas.microsoft.com/office/drawing/2014/main" id="{44BABA92-FB55-4D88-94AD-46E8E8ACF709}"/>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10ADC-5E5E-416E-8FFE-0767E6CAA08F}"/>
              </a:ext>
            </a:extLst>
          </p:cNvPr>
          <p:cNvSpPr>
            <a:spLocks noGrp="1"/>
          </p:cNvSpPr>
          <p:nvPr>
            <p:ph type="title"/>
          </p:nvPr>
        </p:nvSpPr>
        <p:spPr>
          <a:xfrm>
            <a:off x="628650" y="273844"/>
            <a:ext cx="7886700" cy="521893"/>
          </a:xfrm>
        </p:spPr>
        <p:txBody>
          <a:bodyPr>
            <a:normAutofit fontScale="90000"/>
          </a:bodyPr>
          <a:lstStyle/>
          <a:p>
            <a:r>
              <a:rPr lang="en-US" sz="3200"/>
              <a:t>Vanishing gradient in CNN?</a:t>
            </a:r>
          </a:p>
        </p:txBody>
      </p:sp>
      <p:pic>
        <p:nvPicPr>
          <p:cNvPr id="5" name="Picture 2" descr="Image for post">
            <a:extLst>
              <a:ext uri="{FF2B5EF4-FFF2-40B4-BE49-F238E27FC236}">
                <a16:creationId xmlns:a16="http://schemas.microsoft.com/office/drawing/2014/main" id="{A5F089DF-1790-47FB-AC79-D2B5762ADD96}"/>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552059" y="1006035"/>
            <a:ext cx="4606256" cy="210429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D8A29E5-6A54-4302-8CB5-A37490899702}"/>
                  </a:ext>
                </a:extLst>
              </p:cNvPr>
              <p:cNvSpPr txBox="1"/>
              <p:nvPr/>
            </p:nvSpPr>
            <p:spPr>
              <a:xfrm>
                <a:off x="6199054" y="3799895"/>
                <a:ext cx="2090252" cy="7101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𝑑</m:t>
                      </m:r>
                      <m:r>
                        <a:rPr lang="en-US" b="0" i="1" smtClean="0">
                          <a:latin typeface="Cambria Math" panose="02040503050406030204" pitchFamily="18" charset="0"/>
                        </a:rPr>
                        <m:t>𝑂</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0   </m:t>
                              </m:r>
                              <m:r>
                                <m:rPr>
                                  <m:sty m:val="p"/>
                                </m:rPr>
                                <a:rPr lang="en-US" b="0" i="0" smtClean="0">
                                  <a:latin typeface="Cambria Math" panose="02040503050406030204" pitchFamily="18" charset="0"/>
                                </a:rPr>
                                <m:t>if</m:t>
                              </m:r>
                              <m:r>
                                <a:rPr lang="en-US" b="0" i="1" smtClean="0">
                                  <a:latin typeface="Cambria Math" panose="02040503050406030204" pitchFamily="18" charset="0"/>
                                </a:rPr>
                                <m:t>   </m:t>
                              </m:r>
                              <m:r>
                                <a:rPr lang="en-US" b="0" i="1" smtClean="0">
                                  <a:latin typeface="Cambria Math" panose="02040503050406030204" pitchFamily="18" charset="0"/>
                                </a:rPr>
                                <m:t>𝑍</m:t>
                              </m:r>
                              <m:r>
                                <a:rPr lang="en-US" b="0" i="1" smtClean="0">
                                  <a:latin typeface="Cambria Math" panose="02040503050406030204" pitchFamily="18" charset="0"/>
                                </a:rPr>
                                <m:t>&lt;0</m:t>
                              </m:r>
                            </m:e>
                            <m:e>
                              <m:r>
                                <a:rPr lang="en-US" b="0" i="1" smtClean="0">
                                  <a:latin typeface="Cambria Math" panose="02040503050406030204" pitchFamily="18" charset="0"/>
                                </a:rPr>
                                <m:t>1   </m:t>
                              </m:r>
                              <m:r>
                                <m:rPr>
                                  <m:sty m:val="p"/>
                                </m:rPr>
                                <a:rPr lang="en-US" b="0" i="0" smtClean="0">
                                  <a:latin typeface="Cambria Math" panose="02040503050406030204" pitchFamily="18" charset="0"/>
                                </a:rPr>
                                <m:t>if</m:t>
                              </m:r>
                              <m:r>
                                <a:rPr lang="en-US" b="0" i="1" smtClean="0">
                                  <a:latin typeface="Cambria Math" panose="02040503050406030204" pitchFamily="18" charset="0"/>
                                </a:rPr>
                                <m:t>   </m:t>
                              </m:r>
                              <m:r>
                                <a:rPr lang="en-US" b="0" i="1" smtClean="0">
                                  <a:latin typeface="Cambria Math" panose="02040503050406030204" pitchFamily="18" charset="0"/>
                                </a:rPr>
                                <m:t>𝑍</m:t>
                              </m:r>
                              <m:r>
                                <a:rPr lang="en-US" b="0" i="1" smtClean="0">
                                  <a:latin typeface="Cambria Math" panose="02040503050406030204" pitchFamily="18" charset="0"/>
                                </a:rPr>
                                <m:t>≥0</m:t>
                              </m:r>
                            </m:e>
                          </m:eqArr>
                        </m:e>
                      </m:d>
                    </m:oMath>
                  </m:oMathPara>
                </a14:m>
                <a:endParaRPr lang="en-US"/>
              </a:p>
            </p:txBody>
          </p:sp>
        </mc:Choice>
        <mc:Fallback xmlns="">
          <p:sp>
            <p:nvSpPr>
              <p:cNvPr id="9" name="TextBox 8">
                <a:extLst>
                  <a:ext uri="{FF2B5EF4-FFF2-40B4-BE49-F238E27FC236}">
                    <a16:creationId xmlns:a16="http://schemas.microsoft.com/office/drawing/2014/main" id="{CD8A29E5-6A54-4302-8CB5-A37490899702}"/>
                  </a:ext>
                </a:extLst>
              </p:cNvPr>
              <p:cNvSpPr txBox="1">
                <a:spLocks noRot="1" noChangeAspect="1" noMove="1" noResize="1" noEditPoints="1" noAdjustHandles="1" noChangeArrowheads="1" noChangeShapeType="1" noTextEdit="1"/>
              </p:cNvSpPr>
              <p:nvPr/>
            </p:nvSpPr>
            <p:spPr>
              <a:xfrm>
                <a:off x="6199054" y="3799895"/>
                <a:ext cx="2090252" cy="710194"/>
              </a:xfrm>
              <a:prstGeom prst="rect">
                <a:avLst/>
              </a:prstGeom>
              <a:blipFill>
                <a:blip r:embed="rId4"/>
                <a:stretch>
                  <a:fillRect/>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05E12AB1-4820-40C9-B249-22031133774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1951"/>
          <a:stretch/>
        </p:blipFill>
        <p:spPr>
          <a:xfrm>
            <a:off x="6444079" y="378392"/>
            <a:ext cx="1600199" cy="2199708"/>
          </a:xfrm>
          <a:prstGeom prst="rect">
            <a:avLst/>
          </a:prstGeom>
        </p:spPr>
      </p:pic>
      <p:pic>
        <p:nvPicPr>
          <p:cNvPr id="3" name="Picture 2" descr="The result of a convolution of  \(6\times  6\times 3\) with  two \(3\times 3\times 3 \) is a volume of dimension \(4\times 4\times 2\)">
            <a:extLst>
              <a:ext uri="{FF2B5EF4-FFF2-40B4-BE49-F238E27FC236}">
                <a16:creationId xmlns:a16="http://schemas.microsoft.com/office/drawing/2014/main" id="{5F7CB09E-E43D-4860-AAD2-9B5E3C7983CC}"/>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638810" y="3350974"/>
            <a:ext cx="4801029" cy="160803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7AEF5EA8-CD70-4B92-B841-9D150EBE33AA}"/>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5629383" y="2886776"/>
            <a:ext cx="3229593" cy="723900"/>
          </a:xfrm>
          <a:prstGeom prst="rect">
            <a:avLst/>
          </a:prstGeom>
        </p:spPr>
      </p:pic>
      <p:sp>
        <p:nvSpPr>
          <p:cNvPr id="4" name="Footer Placeholder 3">
            <a:extLst>
              <a:ext uri="{FF2B5EF4-FFF2-40B4-BE49-F238E27FC236}">
                <a16:creationId xmlns:a16="http://schemas.microsoft.com/office/drawing/2014/main" id="{56E11D76-72B5-443E-960F-F56D81F4F367}"/>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499647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5DC2A-6A2D-4198-8F22-6458FA435E83}"/>
              </a:ext>
            </a:extLst>
          </p:cNvPr>
          <p:cNvSpPr>
            <a:spLocks noGrp="1"/>
          </p:cNvSpPr>
          <p:nvPr>
            <p:ph type="title"/>
          </p:nvPr>
        </p:nvSpPr>
        <p:spPr/>
        <p:txBody>
          <a:bodyPr/>
          <a:lstStyle/>
          <a:p>
            <a:r>
              <a:rPr lang="en-US"/>
              <a:t>Degradation with deeper layers</a:t>
            </a:r>
          </a:p>
        </p:txBody>
      </p:sp>
      <p:pic>
        <p:nvPicPr>
          <p:cNvPr id="5" name="Picture 4">
            <a:extLst>
              <a:ext uri="{FF2B5EF4-FFF2-40B4-BE49-F238E27FC236}">
                <a16:creationId xmlns:a16="http://schemas.microsoft.com/office/drawing/2014/main" id="{8601A000-C092-4ADC-A95F-0FF674825FB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8650" y="2038349"/>
            <a:ext cx="5105400" cy="1731875"/>
          </a:xfrm>
          <a:prstGeom prst="rect">
            <a:avLst/>
          </a:prstGeom>
        </p:spPr>
      </p:pic>
      <p:pic>
        <p:nvPicPr>
          <p:cNvPr id="7" name="Picture 4" descr="What are deep Residual Networks or Why ResNets are important ? – mc.ai">
            <a:extLst>
              <a:ext uri="{FF2B5EF4-FFF2-40B4-BE49-F238E27FC236}">
                <a16:creationId xmlns:a16="http://schemas.microsoft.com/office/drawing/2014/main" id="{8FC1E761-4ABF-48BE-8A07-532E30E2914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248400" y="1961312"/>
            <a:ext cx="2419350" cy="188595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65633895-434E-4802-85FB-7B2E81A202EA}"/>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40521689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BD369-1B20-46FF-A713-7DBC748E4A91}"/>
              </a:ext>
            </a:extLst>
          </p:cNvPr>
          <p:cNvSpPr>
            <a:spLocks noGrp="1"/>
          </p:cNvSpPr>
          <p:nvPr>
            <p:ph type="title"/>
          </p:nvPr>
        </p:nvSpPr>
        <p:spPr/>
        <p:txBody>
          <a:bodyPr>
            <a:normAutofit/>
          </a:bodyPr>
          <a:lstStyle/>
          <a:p>
            <a:r>
              <a:rPr lang="en-US" sz="2800"/>
              <a:t>Degradation with deeper layers</a:t>
            </a:r>
          </a:p>
        </p:txBody>
      </p:sp>
      <p:pic>
        <p:nvPicPr>
          <p:cNvPr id="7" name="Picture 2" descr="Plain network">
            <a:extLst>
              <a:ext uri="{FF2B5EF4-FFF2-40B4-BE49-F238E27FC236}">
                <a16:creationId xmlns:a16="http://schemas.microsoft.com/office/drawing/2014/main" id="{D26A1DEF-8E8F-46D3-8259-D09397E682A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14400" y="1353661"/>
            <a:ext cx="7391400" cy="1370489"/>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0D416839-DC6F-4438-AF17-D909181088F2}"/>
              </a:ext>
            </a:extLst>
          </p:cNvPr>
          <p:cNvGrpSpPr/>
          <p:nvPr/>
        </p:nvGrpSpPr>
        <p:grpSpPr>
          <a:xfrm>
            <a:off x="2709361" y="3367803"/>
            <a:ext cx="3725278" cy="1264920"/>
            <a:chOff x="1905000" y="3367803"/>
            <a:chExt cx="3725278" cy="1264920"/>
          </a:xfrm>
        </p:grpSpPr>
        <p:pic>
          <p:nvPicPr>
            <p:cNvPr id="4098" name="Picture 2" descr="1 Convolution">
              <a:extLst>
                <a:ext uri="{FF2B5EF4-FFF2-40B4-BE49-F238E27FC236}">
                  <a16:creationId xmlns:a16="http://schemas.microsoft.com/office/drawing/2014/main" id="{ECACB3E6-9F9C-422E-AFC6-B5A7980E83D5}"/>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1905000" y="3367803"/>
              <a:ext cx="3686175" cy="103274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te black cat icon Royalty Free Vector Image - VectorStock">
              <a:extLst>
                <a:ext uri="{FF2B5EF4-FFF2-40B4-BE49-F238E27FC236}">
                  <a16:creationId xmlns:a16="http://schemas.microsoft.com/office/drawing/2014/main" id="{B316BD02-884D-4967-A174-94AEE58FAFA9}"/>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1905001" y="3367803"/>
              <a:ext cx="990600" cy="97871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8" name="Picture 4" descr="Cute black cat icon Royalty Free Vector Image - VectorStock">
              <a:extLst>
                <a:ext uri="{FF2B5EF4-FFF2-40B4-BE49-F238E27FC236}">
                  <a16:creationId xmlns:a16="http://schemas.microsoft.com/office/drawing/2014/main" id="{CDA0815E-E8D5-4BBD-991A-6D3579FBD99A}"/>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4572000" y="3371613"/>
              <a:ext cx="990600" cy="97871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3BC5E01-1676-485D-9476-400F0A73BCA0}"/>
                </a:ext>
              </a:extLst>
            </p:cNvPr>
            <p:cNvSpPr txBox="1"/>
            <p:nvPr/>
          </p:nvSpPr>
          <p:spPr>
            <a:xfrm>
              <a:off x="2064311" y="4355724"/>
              <a:ext cx="671979" cy="276999"/>
            </a:xfrm>
            <a:prstGeom prst="rect">
              <a:avLst/>
            </a:prstGeom>
            <a:noFill/>
          </p:spPr>
          <p:txBody>
            <a:bodyPr wrap="none" rtlCol="0">
              <a:spAutoFit/>
            </a:bodyPr>
            <a:lstStyle/>
            <a:p>
              <a:r>
                <a:rPr lang="en-US" sz="1200"/>
                <a:t>Original</a:t>
              </a:r>
            </a:p>
          </p:txBody>
        </p:sp>
        <p:sp>
          <p:nvSpPr>
            <p:cNvPr id="11" name="TextBox 10">
              <a:extLst>
                <a:ext uri="{FF2B5EF4-FFF2-40B4-BE49-F238E27FC236}">
                  <a16:creationId xmlns:a16="http://schemas.microsoft.com/office/drawing/2014/main" id="{5B3A5433-FF75-471D-8EF1-5B68B6F040C5}"/>
                </a:ext>
              </a:extLst>
            </p:cNvPr>
            <p:cNvSpPr txBox="1"/>
            <p:nvPr/>
          </p:nvSpPr>
          <p:spPr>
            <a:xfrm>
              <a:off x="4495800" y="4355724"/>
              <a:ext cx="1134478" cy="276999"/>
            </a:xfrm>
            <a:prstGeom prst="rect">
              <a:avLst/>
            </a:prstGeom>
            <a:noFill/>
          </p:spPr>
          <p:txBody>
            <a:bodyPr wrap="none" rtlCol="0">
              <a:spAutoFit/>
            </a:bodyPr>
            <a:lstStyle/>
            <a:p>
              <a:r>
                <a:rPr lang="en-US" sz="1200"/>
                <a:t>Identical image</a:t>
              </a:r>
            </a:p>
          </p:txBody>
        </p:sp>
      </p:grpSp>
      <p:sp>
        <p:nvSpPr>
          <p:cNvPr id="3" name="Footer Placeholder 2">
            <a:extLst>
              <a:ext uri="{FF2B5EF4-FFF2-40B4-BE49-F238E27FC236}">
                <a16:creationId xmlns:a16="http://schemas.microsoft.com/office/drawing/2014/main" id="{BB9F9822-FE0A-4C44-9358-8884912C19BE}"/>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27547622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3B278-A3B5-42DB-AA6B-96463701C3DF}"/>
              </a:ext>
            </a:extLst>
          </p:cNvPr>
          <p:cNvSpPr>
            <a:spLocks noGrp="1"/>
          </p:cNvSpPr>
          <p:nvPr>
            <p:ph type="title"/>
          </p:nvPr>
        </p:nvSpPr>
        <p:spPr>
          <a:xfrm>
            <a:off x="628650" y="273844"/>
            <a:ext cx="7886700" cy="392906"/>
          </a:xfrm>
        </p:spPr>
        <p:txBody>
          <a:bodyPr>
            <a:normAutofit fontScale="90000"/>
          </a:bodyPr>
          <a:lstStyle/>
          <a:p>
            <a:r>
              <a:rPr lang="en-US"/>
              <a:t>Residual networks (Resnets 2015)</a:t>
            </a:r>
          </a:p>
        </p:txBody>
      </p:sp>
      <p:pic>
        <p:nvPicPr>
          <p:cNvPr id="6" name="Picture 2" descr="Plain network">
            <a:extLst>
              <a:ext uri="{FF2B5EF4-FFF2-40B4-BE49-F238E27FC236}">
                <a16:creationId xmlns:a16="http://schemas.microsoft.com/office/drawing/2014/main" id="{9E153C90-AA0F-4EE6-9EF3-609D131478F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62000" y="970519"/>
            <a:ext cx="7391400" cy="13704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idual network">
            <a:extLst>
              <a:ext uri="{FF2B5EF4-FFF2-40B4-BE49-F238E27FC236}">
                <a16:creationId xmlns:a16="http://schemas.microsoft.com/office/drawing/2014/main" id="{6F0C512E-E9B0-40F8-996A-4B3BBDC1396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62000" y="2801621"/>
            <a:ext cx="7391400" cy="1370489"/>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33B770DC-693B-4894-A1C3-F6C3DCBF2C3A}"/>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34568941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5AFA1-00B1-4F4E-8756-A06A9B3287A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DAEA24F-8AE5-463B-AC80-0959824C40A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2CCAB5E-C5AC-4C19-B3FD-DFC0DC85CBC4}"/>
              </a:ext>
            </a:extLst>
          </p:cNvPr>
          <p:cNvPicPr>
            <a:picLocks noChangeAspect="1"/>
          </p:cNvPicPr>
          <p:nvPr/>
        </p:nvPicPr>
        <p:blipFill>
          <a:blip r:embed="rId2"/>
          <a:stretch>
            <a:fillRect/>
          </a:stretch>
        </p:blipFill>
        <p:spPr>
          <a:xfrm>
            <a:off x="1242531" y="0"/>
            <a:ext cx="6658938" cy="5143500"/>
          </a:xfrm>
          <a:prstGeom prst="rect">
            <a:avLst/>
          </a:prstGeom>
        </p:spPr>
      </p:pic>
      <p:sp>
        <p:nvSpPr>
          <p:cNvPr id="5" name="Footer Placeholder 4">
            <a:extLst>
              <a:ext uri="{FF2B5EF4-FFF2-40B4-BE49-F238E27FC236}">
                <a16:creationId xmlns:a16="http://schemas.microsoft.com/office/drawing/2014/main" id="{7A2C2926-E357-486A-A4C8-3743D353D53A}"/>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3849088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3B278-A3B5-42DB-AA6B-96463701C3DF}"/>
              </a:ext>
            </a:extLst>
          </p:cNvPr>
          <p:cNvSpPr>
            <a:spLocks noGrp="1"/>
          </p:cNvSpPr>
          <p:nvPr>
            <p:ph type="title"/>
          </p:nvPr>
        </p:nvSpPr>
        <p:spPr/>
        <p:txBody>
          <a:bodyPr/>
          <a:lstStyle/>
          <a:p>
            <a:r>
              <a:rPr lang="en-US"/>
              <a:t>Residual networks (Resnets)</a:t>
            </a:r>
          </a:p>
        </p:txBody>
      </p:sp>
      <p:sp>
        <p:nvSpPr>
          <p:cNvPr id="3" name="Content Placeholder 2">
            <a:extLst>
              <a:ext uri="{FF2B5EF4-FFF2-40B4-BE49-F238E27FC236}">
                <a16:creationId xmlns:a16="http://schemas.microsoft.com/office/drawing/2014/main" id="{04F1D273-A90A-4E79-B6A6-7CA0CD6EB70B}"/>
              </a:ext>
            </a:extLst>
          </p:cNvPr>
          <p:cNvSpPr>
            <a:spLocks noGrp="1"/>
          </p:cNvSpPr>
          <p:nvPr>
            <p:ph idx="1"/>
          </p:nvPr>
        </p:nvSpPr>
        <p:spPr/>
        <p:txBody>
          <a:bodyPr>
            <a:normAutofit/>
          </a:bodyPr>
          <a:lstStyle/>
          <a:p>
            <a:pPr marL="0" indent="0">
              <a:buNone/>
            </a:pPr>
            <a:r>
              <a:rPr lang="en-US" sz="1800"/>
              <a:t>Resnets are built out of  a </a:t>
            </a:r>
            <a:r>
              <a:rPr lang="en-US" sz="1800" b="1"/>
              <a:t>residual block</a:t>
            </a:r>
            <a:r>
              <a:rPr lang="en-US" sz="1800"/>
              <a:t>. </a:t>
            </a:r>
          </a:p>
          <a:p>
            <a:pPr marL="0" indent="0">
              <a:buNone/>
            </a:pPr>
            <a:r>
              <a:rPr lang="en-US" sz="1800"/>
              <a:t>It consists of two layers of a neural network where we start off with some activation  a[l], then we are passing it through a residual block  and we will finally get  a[l+2].</a:t>
            </a:r>
          </a:p>
        </p:txBody>
      </p:sp>
      <p:pic>
        <p:nvPicPr>
          <p:cNvPr id="1026" name="Picture 2" descr="A Residual block architecture">
            <a:extLst>
              <a:ext uri="{FF2B5EF4-FFF2-40B4-BE49-F238E27FC236}">
                <a16:creationId xmlns:a16="http://schemas.microsoft.com/office/drawing/2014/main" id="{B1234322-C9BF-46E4-9B78-549FFA3B634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86000" y="2712616"/>
            <a:ext cx="4143375" cy="1985931"/>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70AFFD53-569B-4FC2-B932-D82E10A9BCD3}"/>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13579892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Main path and short cut connection">
            <a:extLst>
              <a:ext uri="{FF2B5EF4-FFF2-40B4-BE49-F238E27FC236}">
                <a16:creationId xmlns:a16="http://schemas.microsoft.com/office/drawing/2014/main" id="{158D5682-3C28-4F3D-84BB-AF2A3B65558E}"/>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28650" y="2417842"/>
            <a:ext cx="6019800" cy="24518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6B3B278-A3B5-42DB-AA6B-96463701C3DF}"/>
              </a:ext>
            </a:extLst>
          </p:cNvPr>
          <p:cNvSpPr>
            <a:spLocks noGrp="1"/>
          </p:cNvSpPr>
          <p:nvPr>
            <p:ph type="title"/>
          </p:nvPr>
        </p:nvSpPr>
        <p:spPr>
          <a:xfrm>
            <a:off x="628650" y="273844"/>
            <a:ext cx="7886700" cy="392906"/>
          </a:xfrm>
        </p:spPr>
        <p:txBody>
          <a:bodyPr>
            <a:normAutofit fontScale="90000"/>
          </a:bodyPr>
          <a:lstStyle/>
          <a:p>
            <a:r>
              <a:rPr lang="en-US"/>
              <a:t>Residual networks (Resnets)</a:t>
            </a:r>
          </a:p>
        </p:txBody>
      </p:sp>
      <p:sp>
        <p:nvSpPr>
          <p:cNvPr id="3" name="Content Placeholder 2">
            <a:extLst>
              <a:ext uri="{FF2B5EF4-FFF2-40B4-BE49-F238E27FC236}">
                <a16:creationId xmlns:a16="http://schemas.microsoft.com/office/drawing/2014/main" id="{04F1D273-A90A-4E79-B6A6-7CA0CD6EB70B}"/>
              </a:ext>
            </a:extLst>
          </p:cNvPr>
          <p:cNvSpPr>
            <a:spLocks noGrp="1"/>
          </p:cNvSpPr>
          <p:nvPr>
            <p:ph idx="1"/>
          </p:nvPr>
        </p:nvSpPr>
        <p:spPr/>
        <p:txBody>
          <a:bodyPr>
            <a:normAutofit/>
          </a:bodyPr>
          <a:lstStyle/>
          <a:p>
            <a:pPr marL="0" indent="0">
              <a:buNone/>
            </a:pPr>
            <a:r>
              <a:rPr lang="en-US" sz="1800"/>
              <a:t>Resnets are built out of  a </a:t>
            </a:r>
            <a:r>
              <a:rPr lang="en-US" sz="1800" b="1"/>
              <a:t>residual block</a:t>
            </a:r>
            <a:r>
              <a:rPr lang="en-US" sz="1800"/>
              <a:t>. </a:t>
            </a:r>
          </a:p>
        </p:txBody>
      </p:sp>
      <p:pic>
        <p:nvPicPr>
          <p:cNvPr id="1026" name="Picture 2" descr="A Residual block architecture">
            <a:extLst>
              <a:ext uri="{FF2B5EF4-FFF2-40B4-BE49-F238E27FC236}">
                <a16:creationId xmlns:a16="http://schemas.microsoft.com/office/drawing/2014/main" id="{B1234322-C9BF-46E4-9B78-549FFA3B6340}"/>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029200" y="1047750"/>
            <a:ext cx="3884355" cy="186178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3391BDD-58D5-4315-8803-DBE46FAAA1EF}"/>
              </a:ext>
            </a:extLst>
          </p:cNvPr>
          <p:cNvPicPr>
            <a:picLocks noChangeAspect="1"/>
          </p:cNvPicPr>
          <p:nvPr/>
        </p:nvPicPr>
        <p:blipFill>
          <a:blip r:embed="rId5"/>
          <a:stretch>
            <a:fillRect/>
          </a:stretch>
        </p:blipFill>
        <p:spPr>
          <a:xfrm>
            <a:off x="6019800" y="3197287"/>
            <a:ext cx="2390775" cy="390525"/>
          </a:xfrm>
          <a:prstGeom prst="rect">
            <a:avLst/>
          </a:prstGeom>
        </p:spPr>
      </p:pic>
      <p:sp>
        <p:nvSpPr>
          <p:cNvPr id="5" name="Footer Placeholder 4">
            <a:extLst>
              <a:ext uri="{FF2B5EF4-FFF2-40B4-BE49-F238E27FC236}">
                <a16:creationId xmlns:a16="http://schemas.microsoft.com/office/drawing/2014/main" id="{A17ECF39-86F5-4718-B9E3-8139031395A9}"/>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30924146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3B278-A3B5-42DB-AA6B-96463701C3DF}"/>
              </a:ext>
            </a:extLst>
          </p:cNvPr>
          <p:cNvSpPr>
            <a:spLocks noGrp="1"/>
          </p:cNvSpPr>
          <p:nvPr>
            <p:ph type="title"/>
          </p:nvPr>
        </p:nvSpPr>
        <p:spPr>
          <a:xfrm>
            <a:off x="628650" y="273844"/>
            <a:ext cx="7886700" cy="392906"/>
          </a:xfrm>
        </p:spPr>
        <p:txBody>
          <a:bodyPr>
            <a:normAutofit fontScale="90000"/>
          </a:bodyPr>
          <a:lstStyle/>
          <a:p>
            <a:r>
              <a:rPr lang="en-US"/>
              <a:t>Residual networks (Resnets)</a:t>
            </a:r>
          </a:p>
        </p:txBody>
      </p:sp>
      <p:sp>
        <p:nvSpPr>
          <p:cNvPr id="5" name="Content Placeholder 4">
            <a:extLst>
              <a:ext uri="{FF2B5EF4-FFF2-40B4-BE49-F238E27FC236}">
                <a16:creationId xmlns:a16="http://schemas.microsoft.com/office/drawing/2014/main" id="{75851404-66C4-4F4A-B304-9CC24BEB37B9}"/>
              </a:ext>
            </a:extLst>
          </p:cNvPr>
          <p:cNvSpPr>
            <a:spLocks noGrp="1"/>
          </p:cNvSpPr>
          <p:nvPr>
            <p:ph idx="1"/>
          </p:nvPr>
        </p:nvSpPr>
        <p:spPr/>
        <p:txBody>
          <a:bodyPr/>
          <a:lstStyle/>
          <a:p>
            <a:endParaRPr lang="en-US"/>
          </a:p>
        </p:txBody>
      </p:sp>
      <p:pic>
        <p:nvPicPr>
          <p:cNvPr id="3074" name="Picture 2" descr="Training error for Plain networks residual network architecture">
            <a:extLst>
              <a:ext uri="{FF2B5EF4-FFF2-40B4-BE49-F238E27FC236}">
                <a16:creationId xmlns:a16="http://schemas.microsoft.com/office/drawing/2014/main" id="{8E9CDF8D-AD9A-4058-A14C-09DEE7F0E4F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38200" y="1489473"/>
            <a:ext cx="3059148" cy="31051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raining error of Residual network">
            <a:extLst>
              <a:ext uri="{FF2B5EF4-FFF2-40B4-BE49-F238E27FC236}">
                <a16:creationId xmlns:a16="http://schemas.microsoft.com/office/drawing/2014/main" id="{E38DF74A-5930-4D53-911A-E073573F4690}"/>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018052" y="1523763"/>
            <a:ext cx="3059148" cy="310515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71ADAD9C-0CA2-472D-BB0D-FE3F1C24EDCB}"/>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9406228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BD369-1B20-46FF-A713-7DBC748E4A91}"/>
              </a:ext>
            </a:extLst>
          </p:cNvPr>
          <p:cNvSpPr>
            <a:spLocks noGrp="1"/>
          </p:cNvSpPr>
          <p:nvPr>
            <p:ph type="title"/>
          </p:nvPr>
        </p:nvSpPr>
        <p:spPr/>
        <p:txBody>
          <a:bodyPr/>
          <a:lstStyle/>
          <a:p>
            <a:r>
              <a:rPr lang="en-US"/>
              <a:t>Why ResNets work?</a:t>
            </a:r>
          </a:p>
        </p:txBody>
      </p:sp>
      <p:pic>
        <p:nvPicPr>
          <p:cNvPr id="7" name="Picture 2" descr="Plain network">
            <a:extLst>
              <a:ext uri="{FF2B5EF4-FFF2-40B4-BE49-F238E27FC236}">
                <a16:creationId xmlns:a16="http://schemas.microsoft.com/office/drawing/2014/main" id="{D26A1DEF-8E8F-46D3-8259-D09397E682A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14400" y="1353661"/>
            <a:ext cx="7391400" cy="1370489"/>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0D416839-DC6F-4438-AF17-D909181088F2}"/>
              </a:ext>
            </a:extLst>
          </p:cNvPr>
          <p:cNvGrpSpPr/>
          <p:nvPr/>
        </p:nvGrpSpPr>
        <p:grpSpPr>
          <a:xfrm>
            <a:off x="2709361" y="3367803"/>
            <a:ext cx="3725278" cy="1264920"/>
            <a:chOff x="1905000" y="3367803"/>
            <a:chExt cx="3725278" cy="1264920"/>
          </a:xfrm>
        </p:grpSpPr>
        <p:pic>
          <p:nvPicPr>
            <p:cNvPr id="4098" name="Picture 2" descr="1 Convolution">
              <a:extLst>
                <a:ext uri="{FF2B5EF4-FFF2-40B4-BE49-F238E27FC236}">
                  <a16:creationId xmlns:a16="http://schemas.microsoft.com/office/drawing/2014/main" id="{ECACB3E6-9F9C-422E-AFC6-B5A7980E83D5}"/>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1905000" y="3367803"/>
              <a:ext cx="3686175" cy="103274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te black cat icon Royalty Free Vector Image - VectorStock">
              <a:extLst>
                <a:ext uri="{FF2B5EF4-FFF2-40B4-BE49-F238E27FC236}">
                  <a16:creationId xmlns:a16="http://schemas.microsoft.com/office/drawing/2014/main" id="{B316BD02-884D-4967-A174-94AEE58FAFA9}"/>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1905001" y="3367803"/>
              <a:ext cx="990600" cy="97871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8" name="Picture 4" descr="Cute black cat icon Royalty Free Vector Image - VectorStock">
              <a:extLst>
                <a:ext uri="{FF2B5EF4-FFF2-40B4-BE49-F238E27FC236}">
                  <a16:creationId xmlns:a16="http://schemas.microsoft.com/office/drawing/2014/main" id="{CDA0815E-E8D5-4BBD-991A-6D3579FBD99A}"/>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4572000" y="3371613"/>
              <a:ext cx="990600" cy="97871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3BC5E01-1676-485D-9476-400F0A73BCA0}"/>
                </a:ext>
              </a:extLst>
            </p:cNvPr>
            <p:cNvSpPr txBox="1"/>
            <p:nvPr/>
          </p:nvSpPr>
          <p:spPr>
            <a:xfrm>
              <a:off x="2064311" y="4355724"/>
              <a:ext cx="671979" cy="276999"/>
            </a:xfrm>
            <a:prstGeom prst="rect">
              <a:avLst/>
            </a:prstGeom>
            <a:noFill/>
          </p:spPr>
          <p:txBody>
            <a:bodyPr wrap="none" rtlCol="0">
              <a:spAutoFit/>
            </a:bodyPr>
            <a:lstStyle/>
            <a:p>
              <a:r>
                <a:rPr lang="en-US" sz="1200"/>
                <a:t>Original</a:t>
              </a:r>
            </a:p>
          </p:txBody>
        </p:sp>
        <p:sp>
          <p:nvSpPr>
            <p:cNvPr id="11" name="TextBox 10">
              <a:extLst>
                <a:ext uri="{FF2B5EF4-FFF2-40B4-BE49-F238E27FC236}">
                  <a16:creationId xmlns:a16="http://schemas.microsoft.com/office/drawing/2014/main" id="{5B3A5433-FF75-471D-8EF1-5B68B6F040C5}"/>
                </a:ext>
              </a:extLst>
            </p:cNvPr>
            <p:cNvSpPr txBox="1"/>
            <p:nvPr/>
          </p:nvSpPr>
          <p:spPr>
            <a:xfrm>
              <a:off x="4495800" y="4355724"/>
              <a:ext cx="1134478" cy="276999"/>
            </a:xfrm>
            <a:prstGeom prst="rect">
              <a:avLst/>
            </a:prstGeom>
            <a:noFill/>
          </p:spPr>
          <p:txBody>
            <a:bodyPr wrap="none" rtlCol="0">
              <a:spAutoFit/>
            </a:bodyPr>
            <a:lstStyle/>
            <a:p>
              <a:r>
                <a:rPr lang="en-US" sz="1200"/>
                <a:t>Identical image</a:t>
              </a:r>
            </a:p>
          </p:txBody>
        </p:sp>
      </p:grpSp>
      <p:sp>
        <p:nvSpPr>
          <p:cNvPr id="3" name="Footer Placeholder 2">
            <a:extLst>
              <a:ext uri="{FF2B5EF4-FFF2-40B4-BE49-F238E27FC236}">
                <a16:creationId xmlns:a16="http://schemas.microsoft.com/office/drawing/2014/main" id="{3CD9AD93-947D-4F17-93D1-23CF79346C81}"/>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96312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BD369-1B20-46FF-A713-7DBC748E4A91}"/>
              </a:ext>
            </a:extLst>
          </p:cNvPr>
          <p:cNvSpPr>
            <a:spLocks noGrp="1"/>
          </p:cNvSpPr>
          <p:nvPr>
            <p:ph type="title"/>
          </p:nvPr>
        </p:nvSpPr>
        <p:spPr>
          <a:xfrm>
            <a:off x="628650" y="197644"/>
            <a:ext cx="7886700" cy="392906"/>
          </a:xfrm>
        </p:spPr>
        <p:txBody>
          <a:bodyPr>
            <a:normAutofit fontScale="90000"/>
          </a:bodyPr>
          <a:lstStyle/>
          <a:p>
            <a:r>
              <a:rPr lang="en-US"/>
              <a:t>Why ResNets work?</a:t>
            </a:r>
          </a:p>
        </p:txBody>
      </p:sp>
      <p:pic>
        <p:nvPicPr>
          <p:cNvPr id="5122" name="Picture 2" descr="Big Neural Network on the left and Big Neural with a Residual Block on the right">
            <a:extLst>
              <a:ext uri="{FF2B5EF4-FFF2-40B4-BE49-F238E27FC236}">
                <a16:creationId xmlns:a16="http://schemas.microsoft.com/office/drawing/2014/main" id="{E3084F74-4FCB-4FBF-8D65-DEB56AD7BEE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90800" y="836471"/>
            <a:ext cx="6172200" cy="158269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4D75A35-8A93-42E3-8247-428A5B197F4B}"/>
              </a:ext>
            </a:extLst>
          </p:cNvPr>
          <p:cNvPicPr>
            <a:picLocks noChangeAspect="1"/>
          </p:cNvPicPr>
          <p:nvPr/>
        </p:nvPicPr>
        <p:blipFill>
          <a:blip r:embed="rId4"/>
          <a:stretch>
            <a:fillRect/>
          </a:stretch>
        </p:blipFill>
        <p:spPr>
          <a:xfrm>
            <a:off x="579120" y="2665089"/>
            <a:ext cx="5181600" cy="2299817"/>
          </a:xfrm>
          <a:prstGeom prst="rect">
            <a:avLst/>
          </a:prstGeom>
        </p:spPr>
      </p:pic>
      <p:sp>
        <p:nvSpPr>
          <p:cNvPr id="4" name="Footer Placeholder 3">
            <a:extLst>
              <a:ext uri="{FF2B5EF4-FFF2-40B4-BE49-F238E27FC236}">
                <a16:creationId xmlns:a16="http://schemas.microsoft.com/office/drawing/2014/main" id="{565B0CAA-0D47-41CF-86BF-1F6FC0007F77}"/>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941873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433927" y="600455"/>
            <a:ext cx="3006465" cy="24702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 name="object 3"/>
          <p:cNvSpPr txBox="1">
            <a:spLocks noGrp="1"/>
          </p:cNvSpPr>
          <p:nvPr>
            <p:ph type="title"/>
          </p:nvPr>
        </p:nvSpPr>
        <p:spPr>
          <a:xfrm>
            <a:off x="273397" y="57784"/>
            <a:ext cx="8225790" cy="482600"/>
          </a:xfrm>
          <a:prstGeom prst="rect">
            <a:avLst/>
          </a:prstGeom>
        </p:spPr>
        <p:txBody>
          <a:bodyPr vert="horz" wrap="square" lIns="0" tIns="12700" rIns="0" bIns="0" rtlCol="0">
            <a:spAutoFit/>
          </a:bodyPr>
          <a:lstStyle/>
          <a:p>
            <a:pPr marL="12700">
              <a:lnSpc>
                <a:spcPct val="100000"/>
              </a:lnSpc>
              <a:spcBef>
                <a:spcPts val="100"/>
              </a:spcBef>
            </a:pPr>
            <a:r>
              <a:rPr spc="-5" dirty="0"/>
              <a:t>Fast-forward to today: ConvNets are</a:t>
            </a:r>
            <a:r>
              <a:rPr spc="-95" dirty="0"/>
              <a:t> </a:t>
            </a:r>
            <a:r>
              <a:rPr spc="-5" dirty="0"/>
              <a:t>everywhere</a:t>
            </a:r>
          </a:p>
        </p:txBody>
      </p:sp>
      <p:sp>
        <p:nvSpPr>
          <p:cNvPr id="4" name="object 4"/>
          <p:cNvSpPr txBox="1"/>
          <p:nvPr/>
        </p:nvSpPr>
        <p:spPr>
          <a:xfrm>
            <a:off x="5104975" y="3076631"/>
            <a:ext cx="2987675" cy="48768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NVIDIA Tesla</a:t>
            </a:r>
            <a:r>
              <a:rPr sz="1800" spc="-15" dirty="0">
                <a:latin typeface="Arial"/>
                <a:cs typeface="Arial"/>
              </a:rPr>
              <a:t> </a:t>
            </a:r>
            <a:r>
              <a:rPr sz="1800" spc="-5" dirty="0">
                <a:latin typeface="Arial"/>
                <a:cs typeface="Arial"/>
              </a:rPr>
              <a:t>line</a:t>
            </a:r>
            <a:endParaRPr sz="1800">
              <a:latin typeface="Arial"/>
              <a:cs typeface="Arial"/>
            </a:endParaRPr>
          </a:p>
          <a:p>
            <a:pPr marL="12700">
              <a:lnSpc>
                <a:spcPct val="100000"/>
              </a:lnSpc>
              <a:spcBef>
                <a:spcPts val="35"/>
              </a:spcBef>
            </a:pPr>
            <a:r>
              <a:rPr sz="1200" dirty="0">
                <a:latin typeface="Arial"/>
                <a:cs typeface="Arial"/>
              </a:rPr>
              <a:t>(these </a:t>
            </a:r>
            <a:r>
              <a:rPr sz="1200" spc="-5" dirty="0">
                <a:latin typeface="Arial"/>
                <a:cs typeface="Arial"/>
              </a:rPr>
              <a:t>are the GPUs on</a:t>
            </a:r>
            <a:r>
              <a:rPr sz="1200" spc="-85" dirty="0">
                <a:latin typeface="Arial"/>
                <a:cs typeface="Arial"/>
              </a:rPr>
              <a:t> </a:t>
            </a:r>
            <a:r>
              <a:rPr sz="1200" dirty="0">
                <a:latin typeface="Arial"/>
                <a:cs typeface="Arial"/>
              </a:rPr>
              <a:t>rye01.stanford.edu)</a:t>
            </a:r>
            <a:endParaRPr sz="1200">
              <a:latin typeface="Arial"/>
              <a:cs typeface="Arial"/>
            </a:endParaRPr>
          </a:p>
        </p:txBody>
      </p:sp>
      <p:sp>
        <p:nvSpPr>
          <p:cNvPr id="5" name="object 5"/>
          <p:cNvSpPr txBox="1"/>
          <p:nvPr/>
        </p:nvSpPr>
        <p:spPr>
          <a:xfrm>
            <a:off x="5104975" y="3717854"/>
            <a:ext cx="3239770" cy="570230"/>
          </a:xfrm>
          <a:prstGeom prst="rect">
            <a:avLst/>
          </a:prstGeom>
        </p:spPr>
        <p:txBody>
          <a:bodyPr vert="horz" wrap="square" lIns="0" tIns="19685" rIns="0" bIns="0" rtlCol="0">
            <a:spAutoFit/>
          </a:bodyPr>
          <a:lstStyle/>
          <a:p>
            <a:pPr marL="12700" marR="5080">
              <a:lnSpc>
                <a:spcPts val="1430"/>
              </a:lnSpc>
              <a:spcBef>
                <a:spcPts val="155"/>
              </a:spcBef>
            </a:pPr>
            <a:r>
              <a:rPr sz="1200" spc="-5" dirty="0">
                <a:latin typeface="Arial"/>
                <a:cs typeface="Arial"/>
              </a:rPr>
              <a:t>Note that for embedded </a:t>
            </a:r>
            <a:r>
              <a:rPr sz="1200" dirty="0">
                <a:latin typeface="Arial"/>
                <a:cs typeface="Arial"/>
              </a:rPr>
              <a:t>systems a </a:t>
            </a:r>
            <a:r>
              <a:rPr sz="1200" spc="-5" dirty="0">
                <a:latin typeface="Arial"/>
                <a:cs typeface="Arial"/>
              </a:rPr>
              <a:t>typical </a:t>
            </a:r>
            <a:r>
              <a:rPr sz="1200" dirty="0">
                <a:latin typeface="Arial"/>
                <a:cs typeface="Arial"/>
              </a:rPr>
              <a:t>setup  </a:t>
            </a:r>
            <a:r>
              <a:rPr sz="1200" spc="-5" dirty="0">
                <a:latin typeface="Arial"/>
                <a:cs typeface="Arial"/>
              </a:rPr>
              <a:t>would involve NVIDIA Tegras, with integrated  GPU and ARM-based CPU</a:t>
            </a:r>
            <a:r>
              <a:rPr sz="1200" spc="-20" dirty="0">
                <a:latin typeface="Arial"/>
                <a:cs typeface="Arial"/>
              </a:rPr>
              <a:t> </a:t>
            </a:r>
            <a:r>
              <a:rPr sz="1200" dirty="0">
                <a:latin typeface="Arial"/>
                <a:cs typeface="Arial"/>
              </a:rPr>
              <a:t>cores.</a:t>
            </a:r>
            <a:endParaRPr sz="1200">
              <a:latin typeface="Arial"/>
              <a:cs typeface="Arial"/>
            </a:endParaRPr>
          </a:p>
        </p:txBody>
      </p:sp>
      <p:sp>
        <p:nvSpPr>
          <p:cNvPr id="6" name="object 6"/>
          <p:cNvSpPr/>
          <p:nvPr/>
        </p:nvSpPr>
        <p:spPr>
          <a:xfrm>
            <a:off x="388599" y="668300"/>
            <a:ext cx="4427525" cy="3313500"/>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7" name="object 7"/>
          <p:cNvSpPr txBox="1"/>
          <p:nvPr/>
        </p:nvSpPr>
        <p:spPr>
          <a:xfrm>
            <a:off x="461625" y="4091738"/>
            <a:ext cx="1270635"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Arial"/>
                <a:cs typeface="Arial"/>
              </a:rPr>
              <a:t>self-driving</a:t>
            </a:r>
            <a:r>
              <a:rPr sz="1400" spc="-85" dirty="0">
                <a:latin typeface="Arial"/>
                <a:cs typeface="Arial"/>
              </a:rPr>
              <a:t> </a:t>
            </a:r>
            <a:r>
              <a:rPr sz="1400" dirty="0">
                <a:latin typeface="Arial"/>
                <a:cs typeface="Arial"/>
              </a:rPr>
              <a:t>cars</a:t>
            </a:r>
            <a:endParaRPr sz="1400">
              <a:latin typeface="Arial"/>
              <a:cs typeface="Arial"/>
            </a:endParaRPr>
          </a:p>
        </p:txBody>
      </p:sp>
      <p:sp>
        <p:nvSpPr>
          <p:cNvPr id="8" name="object 8"/>
          <p:cNvSpPr txBox="1"/>
          <p:nvPr/>
        </p:nvSpPr>
        <p:spPr>
          <a:xfrm>
            <a:off x="2714575" y="4001898"/>
            <a:ext cx="2058035" cy="147320"/>
          </a:xfrm>
          <a:prstGeom prst="rect">
            <a:avLst/>
          </a:prstGeom>
        </p:spPr>
        <p:txBody>
          <a:bodyPr vert="horz" wrap="square" lIns="0" tIns="12700" rIns="0" bIns="0" rtlCol="0">
            <a:spAutoFit/>
          </a:bodyPr>
          <a:lstStyle/>
          <a:p>
            <a:pPr marL="12700">
              <a:lnSpc>
                <a:spcPct val="100000"/>
              </a:lnSpc>
              <a:spcBef>
                <a:spcPts val="100"/>
              </a:spcBef>
            </a:pPr>
            <a:r>
              <a:rPr sz="800" spc="-5" dirty="0">
                <a:latin typeface="Calibri"/>
                <a:cs typeface="Calibri"/>
              </a:rPr>
              <a:t>Photo by Lane McIntosh. Copyright CS231n</a:t>
            </a:r>
            <a:r>
              <a:rPr sz="800" spc="-65" dirty="0">
                <a:latin typeface="Calibri"/>
                <a:cs typeface="Calibri"/>
              </a:rPr>
              <a:t> </a:t>
            </a:r>
            <a:r>
              <a:rPr sz="800" spc="-5" dirty="0">
                <a:latin typeface="Calibri"/>
                <a:cs typeface="Calibri"/>
              </a:rPr>
              <a:t>2017.</a:t>
            </a:r>
            <a:endParaRPr sz="800">
              <a:latin typeface="Calibri"/>
              <a:cs typeface="Calibri"/>
            </a:endParaRPr>
          </a:p>
        </p:txBody>
      </p:sp>
      <p:sp>
        <p:nvSpPr>
          <p:cNvPr id="9" name="object 9"/>
          <p:cNvSpPr txBox="1"/>
          <p:nvPr/>
        </p:nvSpPr>
        <p:spPr>
          <a:xfrm>
            <a:off x="7668375" y="2635356"/>
            <a:ext cx="1221105" cy="311150"/>
          </a:xfrm>
          <a:prstGeom prst="rect">
            <a:avLst/>
          </a:prstGeom>
        </p:spPr>
        <p:txBody>
          <a:bodyPr vert="horz" wrap="square" lIns="0" tIns="12700" rIns="0" bIns="0" rtlCol="0">
            <a:spAutoFit/>
          </a:bodyPr>
          <a:lstStyle/>
          <a:p>
            <a:pPr marL="12700" marR="5080">
              <a:lnSpc>
                <a:spcPct val="117200"/>
              </a:lnSpc>
              <a:spcBef>
                <a:spcPts val="100"/>
              </a:spcBef>
            </a:pPr>
            <a:r>
              <a:rPr sz="800" u="sng" spc="-5" dirty="0">
                <a:solidFill>
                  <a:srgbClr val="1155CC"/>
                </a:solidFill>
                <a:uFill>
                  <a:solidFill>
                    <a:srgbClr val="1155CC"/>
                  </a:solidFill>
                </a:uFill>
                <a:latin typeface="Calibri"/>
                <a:cs typeface="Calibri"/>
                <a:hlinkClick r:id="rId4"/>
              </a:rPr>
              <a:t>This image</a:t>
            </a:r>
            <a:r>
              <a:rPr sz="800" spc="-5" dirty="0">
                <a:solidFill>
                  <a:srgbClr val="1155CC"/>
                </a:solidFill>
                <a:latin typeface="Calibri"/>
                <a:cs typeface="Calibri"/>
                <a:hlinkClick r:id="rId4"/>
              </a:rPr>
              <a:t> </a:t>
            </a:r>
            <a:r>
              <a:rPr sz="800" spc="-5" dirty="0">
                <a:latin typeface="Calibri"/>
                <a:cs typeface="Calibri"/>
              </a:rPr>
              <a:t>by GBPublic_PR is  licensed under </a:t>
            </a:r>
            <a:r>
              <a:rPr sz="800" u="sng" spc="-5" dirty="0">
                <a:solidFill>
                  <a:srgbClr val="1155CC"/>
                </a:solidFill>
                <a:uFill>
                  <a:solidFill>
                    <a:srgbClr val="1155CC"/>
                  </a:solidFill>
                </a:uFill>
                <a:latin typeface="Calibri"/>
                <a:cs typeface="Calibri"/>
                <a:hlinkClick r:id="rId5"/>
              </a:rPr>
              <a:t>CC-BY</a:t>
            </a:r>
            <a:r>
              <a:rPr sz="800" u="sng" spc="-25" dirty="0">
                <a:solidFill>
                  <a:srgbClr val="1155CC"/>
                </a:solidFill>
                <a:uFill>
                  <a:solidFill>
                    <a:srgbClr val="1155CC"/>
                  </a:solidFill>
                </a:uFill>
                <a:latin typeface="Calibri"/>
                <a:cs typeface="Calibri"/>
                <a:hlinkClick r:id="rId5"/>
              </a:rPr>
              <a:t> </a:t>
            </a:r>
            <a:r>
              <a:rPr sz="800" u="sng" spc="-5" dirty="0">
                <a:solidFill>
                  <a:srgbClr val="1155CC"/>
                </a:solidFill>
                <a:uFill>
                  <a:solidFill>
                    <a:srgbClr val="1155CC"/>
                  </a:solidFill>
                </a:uFill>
                <a:latin typeface="Calibri"/>
                <a:cs typeface="Calibri"/>
                <a:hlinkClick r:id="rId5"/>
              </a:rPr>
              <a:t>2.0</a:t>
            </a:r>
            <a:endParaRPr sz="800">
              <a:latin typeface="Calibri"/>
              <a:cs typeface="Calibri"/>
            </a:endParaRPr>
          </a:p>
        </p:txBody>
      </p:sp>
      <p:sp>
        <p:nvSpPr>
          <p:cNvPr id="10" name="Footer Placeholder 9">
            <a:extLst>
              <a:ext uri="{FF2B5EF4-FFF2-40B4-BE49-F238E27FC236}">
                <a16:creationId xmlns:a16="http://schemas.microsoft.com/office/drawing/2014/main" id="{61182F81-05DE-46F5-8CB9-46C3C4C08534}"/>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Network with skipped connection ResNets">
            <a:extLst>
              <a:ext uri="{FF2B5EF4-FFF2-40B4-BE49-F238E27FC236}">
                <a16:creationId xmlns:a16="http://schemas.microsoft.com/office/drawing/2014/main" id="{35DF6836-A146-4BE9-9A0B-9FBE27B3D25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66800" y="1148920"/>
            <a:ext cx="6415266" cy="28456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3BBD369-1B20-46FF-A713-7DBC748E4A91}"/>
              </a:ext>
            </a:extLst>
          </p:cNvPr>
          <p:cNvSpPr>
            <a:spLocks noGrp="1"/>
          </p:cNvSpPr>
          <p:nvPr>
            <p:ph type="title"/>
          </p:nvPr>
        </p:nvSpPr>
        <p:spPr>
          <a:xfrm>
            <a:off x="628650" y="197644"/>
            <a:ext cx="7886700" cy="392906"/>
          </a:xfrm>
        </p:spPr>
        <p:txBody>
          <a:bodyPr>
            <a:normAutofit fontScale="90000"/>
          </a:bodyPr>
          <a:lstStyle/>
          <a:p>
            <a:r>
              <a:rPr lang="en-US"/>
              <a:t>Why ResNets work?</a:t>
            </a:r>
          </a:p>
        </p:txBody>
      </p:sp>
      <p:sp>
        <p:nvSpPr>
          <p:cNvPr id="3" name="Footer Placeholder 2">
            <a:extLst>
              <a:ext uri="{FF2B5EF4-FFF2-40B4-BE49-F238E27FC236}">
                <a16:creationId xmlns:a16="http://schemas.microsoft.com/office/drawing/2014/main" id="{8F5A9329-5166-47D4-A3BF-BAD62E7CAACC}"/>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449698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513EE-50FC-44E7-8675-EA53F5025C4E}"/>
              </a:ext>
            </a:extLst>
          </p:cNvPr>
          <p:cNvSpPr>
            <a:spLocks noGrp="1"/>
          </p:cNvSpPr>
          <p:nvPr>
            <p:ph type="title"/>
          </p:nvPr>
        </p:nvSpPr>
        <p:spPr>
          <a:xfrm>
            <a:off x="628650" y="273844"/>
            <a:ext cx="7886700" cy="369332"/>
          </a:xfrm>
        </p:spPr>
        <p:txBody>
          <a:bodyPr>
            <a:normAutofit fontScale="90000"/>
          </a:bodyPr>
          <a:lstStyle/>
          <a:p>
            <a:r>
              <a:rPr lang="en-US" sz="2400"/>
              <a:t>Residual bock with different input and output dimension</a:t>
            </a:r>
          </a:p>
        </p:txBody>
      </p:sp>
      <p:grpSp>
        <p:nvGrpSpPr>
          <p:cNvPr id="10" name="Group 9">
            <a:extLst>
              <a:ext uri="{FF2B5EF4-FFF2-40B4-BE49-F238E27FC236}">
                <a16:creationId xmlns:a16="http://schemas.microsoft.com/office/drawing/2014/main" id="{764F69D0-358B-4C31-ADF7-AC00282A00B0}"/>
              </a:ext>
            </a:extLst>
          </p:cNvPr>
          <p:cNvGrpSpPr/>
          <p:nvPr/>
        </p:nvGrpSpPr>
        <p:grpSpPr>
          <a:xfrm>
            <a:off x="685800" y="897345"/>
            <a:ext cx="6400800" cy="1250959"/>
            <a:chOff x="1295400" y="1003132"/>
            <a:chExt cx="6400800" cy="1250959"/>
          </a:xfrm>
        </p:grpSpPr>
        <p:pic>
          <p:nvPicPr>
            <p:cNvPr id="5" name="Picture 4" descr="Residual network">
              <a:extLst>
                <a:ext uri="{FF2B5EF4-FFF2-40B4-BE49-F238E27FC236}">
                  <a16:creationId xmlns:a16="http://schemas.microsoft.com/office/drawing/2014/main" id="{FC6E1E5E-82A2-451C-B434-412FA14C67B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95400" y="1067276"/>
              <a:ext cx="6400800" cy="11868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CC79B30-0C15-446F-9FFB-35D11853E985}"/>
                </a:ext>
              </a:extLst>
            </p:cNvPr>
            <p:cNvSpPr txBox="1"/>
            <p:nvPr/>
          </p:nvSpPr>
          <p:spPr>
            <a:xfrm>
              <a:off x="1371600" y="1003132"/>
              <a:ext cx="1560042" cy="338554"/>
            </a:xfrm>
            <a:prstGeom prst="rect">
              <a:avLst/>
            </a:prstGeom>
            <a:noFill/>
          </p:spPr>
          <p:txBody>
            <a:bodyPr wrap="none" rtlCol="0">
              <a:spAutoFit/>
            </a:bodyPr>
            <a:lstStyle/>
            <a:p>
              <a:r>
                <a:rPr lang="en-US" sz="1600"/>
                <a:t>Same dimension</a:t>
              </a:r>
            </a:p>
          </p:txBody>
        </p:sp>
      </p:grpSp>
      <p:grpSp>
        <p:nvGrpSpPr>
          <p:cNvPr id="11" name="Group 10">
            <a:extLst>
              <a:ext uri="{FF2B5EF4-FFF2-40B4-BE49-F238E27FC236}">
                <a16:creationId xmlns:a16="http://schemas.microsoft.com/office/drawing/2014/main" id="{F85BF660-42A3-4765-97B3-41620E83D5C6}"/>
              </a:ext>
            </a:extLst>
          </p:cNvPr>
          <p:cNvGrpSpPr/>
          <p:nvPr/>
        </p:nvGrpSpPr>
        <p:grpSpPr>
          <a:xfrm>
            <a:off x="61748" y="2974954"/>
            <a:ext cx="9020503" cy="1867454"/>
            <a:chOff x="61748" y="2974954"/>
            <a:chExt cx="9020503" cy="1867454"/>
          </a:xfrm>
        </p:grpSpPr>
        <p:pic>
          <p:nvPicPr>
            <p:cNvPr id="7" name="Picture 6">
              <a:extLst>
                <a:ext uri="{FF2B5EF4-FFF2-40B4-BE49-F238E27FC236}">
                  <a16:creationId xmlns:a16="http://schemas.microsoft.com/office/drawing/2014/main" id="{BBE3D706-702B-4C4A-BF14-26C5AE2F6D4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6200000">
              <a:off x="3807550" y="-432293"/>
              <a:ext cx="1528899" cy="9020503"/>
            </a:xfrm>
            <a:prstGeom prst="rect">
              <a:avLst/>
            </a:prstGeom>
          </p:spPr>
        </p:pic>
        <p:sp>
          <p:nvSpPr>
            <p:cNvPr id="9" name="TextBox 8">
              <a:extLst>
                <a:ext uri="{FF2B5EF4-FFF2-40B4-BE49-F238E27FC236}">
                  <a16:creationId xmlns:a16="http://schemas.microsoft.com/office/drawing/2014/main" id="{DE074968-6BBA-461F-979C-00D2EBA70409}"/>
                </a:ext>
              </a:extLst>
            </p:cNvPr>
            <p:cNvSpPr txBox="1"/>
            <p:nvPr/>
          </p:nvSpPr>
          <p:spPr>
            <a:xfrm>
              <a:off x="914400" y="2974954"/>
              <a:ext cx="1841658" cy="338554"/>
            </a:xfrm>
            <a:prstGeom prst="rect">
              <a:avLst/>
            </a:prstGeom>
            <a:noFill/>
          </p:spPr>
          <p:txBody>
            <a:bodyPr wrap="none" rtlCol="0">
              <a:spAutoFit/>
            </a:bodyPr>
            <a:lstStyle/>
            <a:p>
              <a:r>
                <a:rPr lang="en-US" sz="1600"/>
                <a:t>Different dimension</a:t>
              </a:r>
            </a:p>
          </p:txBody>
        </p:sp>
      </p:grpSp>
      <p:pic>
        <p:nvPicPr>
          <p:cNvPr id="12" name="Picture 11">
            <a:extLst>
              <a:ext uri="{FF2B5EF4-FFF2-40B4-BE49-F238E27FC236}">
                <a16:creationId xmlns:a16="http://schemas.microsoft.com/office/drawing/2014/main" id="{D32A406D-96D5-4B9D-8C82-B1FADE132553}"/>
              </a:ext>
            </a:extLst>
          </p:cNvPr>
          <p:cNvPicPr>
            <a:picLocks noChangeAspect="1"/>
          </p:cNvPicPr>
          <p:nvPr/>
        </p:nvPicPr>
        <p:blipFill>
          <a:blip r:embed="rId5"/>
          <a:stretch>
            <a:fillRect/>
          </a:stretch>
        </p:blipFill>
        <p:spPr>
          <a:xfrm>
            <a:off x="2654142" y="924948"/>
            <a:ext cx="1841658" cy="300829"/>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466721F-6A13-4B02-8993-1D17AF326D89}"/>
                  </a:ext>
                </a:extLst>
              </p:cNvPr>
              <p:cNvSpPr txBox="1"/>
              <p:nvPr/>
            </p:nvSpPr>
            <p:spPr>
              <a:xfrm>
                <a:off x="2590800" y="2995734"/>
                <a:ext cx="3056927" cy="3354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𝑎</m:t>
                          </m:r>
                        </m:e>
                        <m:sup>
                          <m:r>
                            <a:rPr lang="en-US" sz="1400" b="0" i="1" smtClean="0">
                              <a:latin typeface="Cambria Math" panose="02040503050406030204" pitchFamily="18" charset="0"/>
                            </a:rPr>
                            <m:t>[</m:t>
                          </m:r>
                          <m:r>
                            <a:rPr lang="en-US" sz="1400" b="0" i="1" smtClean="0">
                              <a:latin typeface="Cambria Math" panose="02040503050406030204" pitchFamily="18" charset="0"/>
                            </a:rPr>
                            <m:t>𝑙</m:t>
                          </m:r>
                          <m:r>
                            <a:rPr lang="en-US" sz="1400" b="0" i="1" smtClean="0">
                              <a:latin typeface="Cambria Math" panose="02040503050406030204" pitchFamily="18" charset="0"/>
                            </a:rPr>
                            <m:t>+2]</m:t>
                          </m:r>
                        </m:sup>
                      </m:sSup>
                      <m:r>
                        <a:rPr lang="en-US" sz="1400" b="0" i="1" smtClean="0">
                          <a:latin typeface="Cambria Math" panose="02040503050406030204" pitchFamily="18" charset="0"/>
                        </a:rPr>
                        <m:t>=</m:t>
                      </m:r>
                      <m:r>
                        <a:rPr lang="en-US" sz="1400" b="0" i="1" smtClean="0">
                          <a:latin typeface="Cambria Math" panose="02040503050406030204" pitchFamily="18" charset="0"/>
                        </a:rPr>
                        <m:t>𝑔</m:t>
                      </m:r>
                      <m:d>
                        <m:dPr>
                          <m:ctrlPr>
                            <a:rPr lang="en-US" sz="1400" b="0" i="1" smtClean="0">
                              <a:latin typeface="Cambria Math" panose="02040503050406030204" pitchFamily="18" charset="0"/>
                            </a:rPr>
                          </m:ctrlPr>
                        </m:dPr>
                        <m:e>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𝑧</m:t>
                              </m:r>
                            </m:e>
                            <m:sup>
                              <m:r>
                                <a:rPr lang="en-US" sz="1400" b="0" i="1" smtClean="0">
                                  <a:latin typeface="Cambria Math" panose="02040503050406030204" pitchFamily="18" charset="0"/>
                                </a:rPr>
                                <m:t>[</m:t>
                              </m:r>
                              <m:r>
                                <a:rPr lang="en-US" sz="1400" b="0" i="1" smtClean="0">
                                  <a:latin typeface="Cambria Math" panose="02040503050406030204" pitchFamily="18" charset="0"/>
                                </a:rPr>
                                <m:t>𝑙</m:t>
                              </m:r>
                              <m:r>
                                <a:rPr lang="en-US" sz="1400" b="0" i="1" smtClean="0">
                                  <a:latin typeface="Cambria Math" panose="02040503050406030204" pitchFamily="18" charset="0"/>
                                </a:rPr>
                                <m:t>+2]</m:t>
                              </m:r>
                            </m:sup>
                          </m:sSup>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𝑊</m:t>
                              </m:r>
                            </m:e>
                            <m:sub>
                              <m:r>
                                <a:rPr lang="en-US" sz="1400" b="0" i="1" smtClean="0">
                                  <a:latin typeface="Cambria Math" panose="02040503050406030204" pitchFamily="18" charset="0"/>
                                </a:rPr>
                                <m:t>𝑠</m:t>
                              </m:r>
                            </m:sub>
                          </m:sSub>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𝑎</m:t>
                              </m:r>
                            </m:e>
                            <m:sup>
                              <m:r>
                                <a:rPr lang="en-US" sz="1400" b="0" i="1" smtClean="0">
                                  <a:latin typeface="Cambria Math" panose="02040503050406030204" pitchFamily="18" charset="0"/>
                                </a:rPr>
                                <m:t>[</m:t>
                              </m:r>
                              <m:r>
                                <a:rPr lang="en-US" sz="1400" b="0" i="1" smtClean="0">
                                  <a:latin typeface="Cambria Math" panose="02040503050406030204" pitchFamily="18" charset="0"/>
                                </a:rPr>
                                <m:t>𝑙</m:t>
                              </m:r>
                              <m:r>
                                <a:rPr lang="en-US" sz="1400" b="0" i="1" smtClean="0">
                                  <a:latin typeface="Cambria Math" panose="02040503050406030204" pitchFamily="18" charset="0"/>
                                </a:rPr>
                                <m:t>]</m:t>
                              </m:r>
                            </m:sup>
                          </m:sSup>
                        </m:e>
                      </m:d>
                    </m:oMath>
                  </m:oMathPara>
                </a14:m>
                <a:endParaRPr lang="en-US" sz="1400"/>
              </a:p>
            </p:txBody>
          </p:sp>
        </mc:Choice>
        <mc:Fallback xmlns="">
          <p:sp>
            <p:nvSpPr>
              <p:cNvPr id="13" name="TextBox 12">
                <a:extLst>
                  <a:ext uri="{FF2B5EF4-FFF2-40B4-BE49-F238E27FC236}">
                    <a16:creationId xmlns:a16="http://schemas.microsoft.com/office/drawing/2014/main" id="{D466721F-6A13-4B02-8993-1D17AF326D89}"/>
                  </a:ext>
                </a:extLst>
              </p:cNvPr>
              <p:cNvSpPr txBox="1">
                <a:spLocks noRot="1" noChangeAspect="1" noMove="1" noResize="1" noEditPoints="1" noAdjustHandles="1" noChangeArrowheads="1" noChangeShapeType="1" noTextEdit="1"/>
              </p:cNvSpPr>
              <p:nvPr/>
            </p:nvSpPr>
            <p:spPr>
              <a:xfrm>
                <a:off x="2590800" y="2995734"/>
                <a:ext cx="3056927" cy="335476"/>
              </a:xfrm>
              <a:prstGeom prst="rect">
                <a:avLst/>
              </a:prstGeom>
              <a:blipFill>
                <a:blip r:embed="rId6"/>
                <a:stretch>
                  <a:fillRect/>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85DDE0D0-0B1F-4B31-935A-1E15120B4358}"/>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20413906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377E4-2D05-4518-9E4E-FECDEFE88FFA}"/>
              </a:ext>
            </a:extLst>
          </p:cNvPr>
          <p:cNvSpPr>
            <a:spLocks noGrp="1"/>
          </p:cNvSpPr>
          <p:nvPr>
            <p:ph type="title"/>
          </p:nvPr>
        </p:nvSpPr>
        <p:spPr>
          <a:xfrm>
            <a:off x="628650" y="273844"/>
            <a:ext cx="7886700" cy="392906"/>
          </a:xfrm>
        </p:spPr>
        <p:txBody>
          <a:bodyPr>
            <a:normAutofit fontScale="90000"/>
          </a:bodyPr>
          <a:lstStyle/>
          <a:p>
            <a:r>
              <a:rPr lang="en-US" sz="2400"/>
              <a:t>Residual bock with different input and output dimension</a:t>
            </a:r>
          </a:p>
        </p:txBody>
      </p:sp>
      <p:sp>
        <p:nvSpPr>
          <p:cNvPr id="3" name="Content Placeholder 2">
            <a:extLst>
              <a:ext uri="{FF2B5EF4-FFF2-40B4-BE49-F238E27FC236}">
                <a16:creationId xmlns:a16="http://schemas.microsoft.com/office/drawing/2014/main" id="{2615DE0C-1289-4FD0-8E56-4A5B951EA0CD}"/>
              </a:ext>
            </a:extLst>
          </p:cNvPr>
          <p:cNvSpPr>
            <a:spLocks noGrp="1"/>
          </p:cNvSpPr>
          <p:nvPr>
            <p:ph idx="1"/>
          </p:nvPr>
        </p:nvSpPr>
        <p:spPr>
          <a:xfrm>
            <a:off x="628650" y="1594246"/>
            <a:ext cx="7886700" cy="3263504"/>
          </a:xfrm>
        </p:spPr>
        <p:txBody>
          <a:bodyPr/>
          <a:lstStyle/>
          <a:p>
            <a:endParaRPr lang="en-US"/>
          </a:p>
        </p:txBody>
      </p:sp>
      <p:pic>
        <p:nvPicPr>
          <p:cNvPr id="7170" name="Picture 2" descr="ResNets convolutional block">
            <a:extLst>
              <a:ext uri="{FF2B5EF4-FFF2-40B4-BE49-F238E27FC236}">
                <a16:creationId xmlns:a16="http://schemas.microsoft.com/office/drawing/2014/main" id="{C29D2FF0-97DA-4229-BBB4-993D35402E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33400" y="3331320"/>
            <a:ext cx="8286750" cy="152643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ResNets Identity block">
            <a:extLst>
              <a:ext uri="{FF2B5EF4-FFF2-40B4-BE49-F238E27FC236}">
                <a16:creationId xmlns:a16="http://schemas.microsoft.com/office/drawing/2014/main" id="{5D66BEDF-D564-431B-8E57-9E46AA5EA93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8650" y="1348854"/>
            <a:ext cx="8286750" cy="132645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371DA50-8ED9-40E4-B37D-7629E605E0C9}"/>
              </a:ext>
            </a:extLst>
          </p:cNvPr>
          <p:cNvSpPr txBox="1"/>
          <p:nvPr/>
        </p:nvSpPr>
        <p:spPr>
          <a:xfrm>
            <a:off x="6172200" y="1240011"/>
            <a:ext cx="1954189" cy="307777"/>
          </a:xfrm>
          <a:prstGeom prst="rect">
            <a:avLst/>
          </a:prstGeom>
          <a:noFill/>
        </p:spPr>
        <p:txBody>
          <a:bodyPr wrap="none" rtlCol="0">
            <a:spAutoFit/>
          </a:bodyPr>
          <a:lstStyle/>
          <a:p>
            <a:r>
              <a:rPr lang="en-US" sz="1400" b="0" i="0">
                <a:solidFill>
                  <a:srgbClr val="555D66"/>
                </a:solidFill>
                <a:effectLst/>
                <a:latin typeface="Open Sans"/>
              </a:rPr>
              <a:t>ResNets Identity block</a:t>
            </a:r>
            <a:endParaRPr lang="en-US" sz="1400"/>
          </a:p>
        </p:txBody>
      </p:sp>
      <p:sp>
        <p:nvSpPr>
          <p:cNvPr id="5" name="TextBox 4">
            <a:extLst>
              <a:ext uri="{FF2B5EF4-FFF2-40B4-BE49-F238E27FC236}">
                <a16:creationId xmlns:a16="http://schemas.microsoft.com/office/drawing/2014/main" id="{53C70EFC-8DBB-434F-8FF8-FE6494B54CF6}"/>
              </a:ext>
            </a:extLst>
          </p:cNvPr>
          <p:cNvSpPr txBox="1"/>
          <p:nvPr/>
        </p:nvSpPr>
        <p:spPr>
          <a:xfrm>
            <a:off x="6290929" y="3679554"/>
            <a:ext cx="2424446" cy="307777"/>
          </a:xfrm>
          <a:prstGeom prst="rect">
            <a:avLst/>
          </a:prstGeom>
          <a:noFill/>
        </p:spPr>
        <p:txBody>
          <a:bodyPr wrap="none" rtlCol="0">
            <a:spAutoFit/>
          </a:bodyPr>
          <a:lstStyle/>
          <a:p>
            <a:r>
              <a:rPr lang="en-US" sz="1400" b="0" i="0">
                <a:solidFill>
                  <a:srgbClr val="555D66"/>
                </a:solidFill>
                <a:effectLst/>
                <a:latin typeface="Open Sans"/>
              </a:rPr>
              <a:t>ResNets convolutional block</a:t>
            </a:r>
            <a:endParaRPr lang="en-US" sz="1400"/>
          </a:p>
        </p:txBody>
      </p:sp>
      <p:sp>
        <p:nvSpPr>
          <p:cNvPr id="6" name="Footer Placeholder 5">
            <a:extLst>
              <a:ext uri="{FF2B5EF4-FFF2-40B4-BE49-F238E27FC236}">
                <a16:creationId xmlns:a16="http://schemas.microsoft.com/office/drawing/2014/main" id="{1E7409FA-1EB2-4DBB-977D-BA3C4CF5C4CA}"/>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90126807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A4280-F717-4226-BB3E-F525BC22D3EC}"/>
              </a:ext>
            </a:extLst>
          </p:cNvPr>
          <p:cNvSpPr>
            <a:spLocks noGrp="1"/>
          </p:cNvSpPr>
          <p:nvPr>
            <p:ph type="title"/>
          </p:nvPr>
        </p:nvSpPr>
        <p:spPr/>
        <p:txBody>
          <a:bodyPr/>
          <a:lstStyle/>
          <a:p>
            <a:r>
              <a:rPr lang="en-US"/>
              <a:t>Network in Network – 1×1 Convolutions</a:t>
            </a:r>
          </a:p>
        </p:txBody>
      </p:sp>
      <p:sp>
        <p:nvSpPr>
          <p:cNvPr id="3" name="Content Placeholder 2">
            <a:extLst>
              <a:ext uri="{FF2B5EF4-FFF2-40B4-BE49-F238E27FC236}">
                <a16:creationId xmlns:a16="http://schemas.microsoft.com/office/drawing/2014/main" id="{B687ED1B-4A78-4B8D-82F3-1549015B3A20}"/>
              </a:ext>
            </a:extLst>
          </p:cNvPr>
          <p:cNvSpPr>
            <a:spLocks noGrp="1"/>
          </p:cNvSpPr>
          <p:nvPr>
            <p:ph idx="1"/>
          </p:nvPr>
        </p:nvSpPr>
        <p:spPr/>
        <p:txBody>
          <a:bodyPr/>
          <a:lstStyle/>
          <a:p>
            <a:endParaRPr lang="en-US"/>
          </a:p>
        </p:txBody>
      </p:sp>
      <p:pic>
        <p:nvPicPr>
          <p:cNvPr id="8194" name="Picture 2" descr="1x1 convolution">
            <a:extLst>
              <a:ext uri="{FF2B5EF4-FFF2-40B4-BE49-F238E27FC236}">
                <a16:creationId xmlns:a16="http://schemas.microsoft.com/office/drawing/2014/main" id="{EE4B99A7-6435-4E23-BC2E-65FF33476100}"/>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447800" y="1733550"/>
            <a:ext cx="6248400" cy="198083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71A1E7D5-8639-4565-8DE9-F2F598162454}"/>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19936587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A4280-F717-4226-BB3E-F525BC22D3EC}"/>
              </a:ext>
            </a:extLst>
          </p:cNvPr>
          <p:cNvSpPr>
            <a:spLocks noGrp="1"/>
          </p:cNvSpPr>
          <p:nvPr>
            <p:ph type="title"/>
          </p:nvPr>
        </p:nvSpPr>
        <p:spPr/>
        <p:txBody>
          <a:bodyPr/>
          <a:lstStyle/>
          <a:p>
            <a:r>
              <a:rPr lang="en-US"/>
              <a:t>Network in Network – 1×1 Convolutions</a:t>
            </a:r>
          </a:p>
        </p:txBody>
      </p:sp>
      <p:sp>
        <p:nvSpPr>
          <p:cNvPr id="3" name="Content Placeholder 2">
            <a:extLst>
              <a:ext uri="{FF2B5EF4-FFF2-40B4-BE49-F238E27FC236}">
                <a16:creationId xmlns:a16="http://schemas.microsoft.com/office/drawing/2014/main" id="{B687ED1B-4A78-4B8D-82F3-1549015B3A20}"/>
              </a:ext>
            </a:extLst>
          </p:cNvPr>
          <p:cNvSpPr>
            <a:spLocks noGrp="1"/>
          </p:cNvSpPr>
          <p:nvPr>
            <p:ph idx="1"/>
          </p:nvPr>
        </p:nvSpPr>
        <p:spPr/>
        <p:txBody>
          <a:bodyPr/>
          <a:lstStyle/>
          <a:p>
            <a:endParaRPr lang="en-US"/>
          </a:p>
        </p:txBody>
      </p:sp>
      <p:pic>
        <p:nvPicPr>
          <p:cNvPr id="9218" name="Picture 2" descr="3d images - 1x1 convolution">
            <a:extLst>
              <a:ext uri="{FF2B5EF4-FFF2-40B4-BE49-F238E27FC236}">
                <a16:creationId xmlns:a16="http://schemas.microsoft.com/office/drawing/2014/main" id="{9AC66CF0-D262-4646-AD7E-9BDCBAF7185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62000" y="1504950"/>
            <a:ext cx="7467600" cy="2677186"/>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5D69A2DD-32FF-4798-816A-9C63AF0AC3B3}"/>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39780982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A4280-F717-4226-BB3E-F525BC22D3EC}"/>
              </a:ext>
            </a:extLst>
          </p:cNvPr>
          <p:cNvSpPr>
            <a:spLocks noGrp="1"/>
          </p:cNvSpPr>
          <p:nvPr>
            <p:ph type="title"/>
          </p:nvPr>
        </p:nvSpPr>
        <p:spPr/>
        <p:txBody>
          <a:bodyPr/>
          <a:lstStyle/>
          <a:p>
            <a:r>
              <a:rPr lang="en-US"/>
              <a:t>Network in Network – 1×1 Convolutions</a:t>
            </a:r>
          </a:p>
        </p:txBody>
      </p:sp>
      <p:sp>
        <p:nvSpPr>
          <p:cNvPr id="3" name="Content Placeholder 2">
            <a:extLst>
              <a:ext uri="{FF2B5EF4-FFF2-40B4-BE49-F238E27FC236}">
                <a16:creationId xmlns:a16="http://schemas.microsoft.com/office/drawing/2014/main" id="{B687ED1B-4A78-4B8D-82F3-1549015B3A20}"/>
              </a:ext>
            </a:extLst>
          </p:cNvPr>
          <p:cNvSpPr>
            <a:spLocks noGrp="1"/>
          </p:cNvSpPr>
          <p:nvPr>
            <p:ph idx="1"/>
          </p:nvPr>
        </p:nvSpPr>
        <p:spPr/>
        <p:txBody>
          <a:bodyPr/>
          <a:lstStyle/>
          <a:p>
            <a:endParaRPr lang="en-US"/>
          </a:p>
        </p:txBody>
      </p:sp>
      <p:pic>
        <p:nvPicPr>
          <p:cNvPr id="10242" name="Picture 2" descr="Reducing a number of channels">
            <a:extLst>
              <a:ext uri="{FF2B5EF4-FFF2-40B4-BE49-F238E27FC236}">
                <a16:creationId xmlns:a16="http://schemas.microsoft.com/office/drawing/2014/main" id="{EC875849-D717-44EC-ABF8-CF4F38B13DE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524000" y="1733550"/>
            <a:ext cx="5105400" cy="326842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B738E45A-72BC-4301-AF04-209F80E63E90}"/>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29256128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C5384-6A85-464A-BBF3-161574847139}"/>
              </a:ext>
            </a:extLst>
          </p:cNvPr>
          <p:cNvSpPr>
            <a:spLocks noGrp="1"/>
          </p:cNvSpPr>
          <p:nvPr>
            <p:ph type="title"/>
          </p:nvPr>
        </p:nvSpPr>
        <p:spPr>
          <a:xfrm>
            <a:off x="628650" y="273844"/>
            <a:ext cx="7886700" cy="621506"/>
          </a:xfrm>
        </p:spPr>
        <p:txBody>
          <a:bodyPr/>
          <a:lstStyle/>
          <a:p>
            <a:r>
              <a:rPr lang="en-US"/>
              <a:t>Inception Network (2014)</a:t>
            </a:r>
          </a:p>
        </p:txBody>
      </p:sp>
      <p:sp>
        <p:nvSpPr>
          <p:cNvPr id="3" name="Content Placeholder 2">
            <a:extLst>
              <a:ext uri="{FF2B5EF4-FFF2-40B4-BE49-F238E27FC236}">
                <a16:creationId xmlns:a16="http://schemas.microsoft.com/office/drawing/2014/main" id="{BBF0B759-0A24-4165-A09F-B86C9D27CCF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3809AC5-1B28-432F-8B80-47040BB91C8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19200" y="1358307"/>
            <a:ext cx="5936444" cy="3459999"/>
          </a:xfrm>
          <a:prstGeom prst="rect">
            <a:avLst/>
          </a:prstGeom>
        </p:spPr>
      </p:pic>
      <p:sp>
        <p:nvSpPr>
          <p:cNvPr id="5" name="Footer Placeholder 4">
            <a:extLst>
              <a:ext uri="{FF2B5EF4-FFF2-40B4-BE49-F238E27FC236}">
                <a16:creationId xmlns:a16="http://schemas.microsoft.com/office/drawing/2014/main" id="{18111CBC-420C-4EBD-AC5E-61824FC2C07D}"/>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8692586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37376-B02D-4C95-923B-FF07CF413E7B}"/>
              </a:ext>
            </a:extLst>
          </p:cNvPr>
          <p:cNvSpPr>
            <a:spLocks noGrp="1"/>
          </p:cNvSpPr>
          <p:nvPr>
            <p:ph type="title"/>
          </p:nvPr>
        </p:nvSpPr>
        <p:spPr/>
        <p:txBody>
          <a:bodyPr/>
          <a:lstStyle/>
          <a:p>
            <a:r>
              <a:rPr lang="en-US"/>
              <a:t>Inception Network</a:t>
            </a:r>
          </a:p>
        </p:txBody>
      </p:sp>
      <p:sp>
        <p:nvSpPr>
          <p:cNvPr id="3" name="Content Placeholder 2">
            <a:extLst>
              <a:ext uri="{FF2B5EF4-FFF2-40B4-BE49-F238E27FC236}">
                <a16:creationId xmlns:a16="http://schemas.microsoft.com/office/drawing/2014/main" id="{81FC1573-2F64-42AE-8C38-05B57021F755}"/>
              </a:ext>
            </a:extLst>
          </p:cNvPr>
          <p:cNvSpPr>
            <a:spLocks noGrp="1"/>
          </p:cNvSpPr>
          <p:nvPr>
            <p:ph idx="1"/>
          </p:nvPr>
        </p:nvSpPr>
        <p:spPr/>
        <p:txBody>
          <a:bodyPr/>
          <a:lstStyle/>
          <a:p>
            <a:r>
              <a:rPr lang="en-US"/>
              <a:t>Motivation for the Inceptionnetwork</a:t>
            </a:r>
          </a:p>
        </p:txBody>
      </p:sp>
      <p:pic>
        <p:nvPicPr>
          <p:cNvPr id="11266" name="Picture 2" descr="Concatenation example, inception network">
            <a:extLst>
              <a:ext uri="{FF2B5EF4-FFF2-40B4-BE49-F238E27FC236}">
                <a16:creationId xmlns:a16="http://schemas.microsoft.com/office/drawing/2014/main" id="{D8936ED3-C4C2-44EA-9ECD-06FC5C9E8E4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71600" y="2114550"/>
            <a:ext cx="6629400" cy="2929136"/>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3AF03E7C-383A-44C4-926C-E0FFDB9F7822}"/>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33265920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37376-B02D-4C95-923B-FF07CF413E7B}"/>
              </a:ext>
            </a:extLst>
          </p:cNvPr>
          <p:cNvSpPr>
            <a:spLocks noGrp="1"/>
          </p:cNvSpPr>
          <p:nvPr>
            <p:ph type="title"/>
          </p:nvPr>
        </p:nvSpPr>
        <p:spPr/>
        <p:txBody>
          <a:bodyPr/>
          <a:lstStyle/>
          <a:p>
            <a:r>
              <a:rPr lang="en-US"/>
              <a:t>Inception Network</a:t>
            </a:r>
          </a:p>
        </p:txBody>
      </p:sp>
      <p:sp>
        <p:nvSpPr>
          <p:cNvPr id="3" name="Content Placeholder 2">
            <a:extLst>
              <a:ext uri="{FF2B5EF4-FFF2-40B4-BE49-F238E27FC236}">
                <a16:creationId xmlns:a16="http://schemas.microsoft.com/office/drawing/2014/main" id="{81FC1573-2F64-42AE-8C38-05B57021F755}"/>
              </a:ext>
            </a:extLst>
          </p:cNvPr>
          <p:cNvSpPr>
            <a:spLocks noGrp="1"/>
          </p:cNvSpPr>
          <p:nvPr>
            <p:ph idx="1"/>
          </p:nvPr>
        </p:nvSpPr>
        <p:spPr/>
        <p:txBody>
          <a:bodyPr/>
          <a:lstStyle/>
          <a:p>
            <a:r>
              <a:rPr lang="en-US"/>
              <a:t>The problem of the computational cost</a:t>
            </a:r>
          </a:p>
        </p:txBody>
      </p:sp>
      <p:pic>
        <p:nvPicPr>
          <p:cNvPr id="12290" name="Picture 2" descr="Calculating the cost, inception network">
            <a:extLst>
              <a:ext uri="{FF2B5EF4-FFF2-40B4-BE49-F238E27FC236}">
                <a16:creationId xmlns:a16="http://schemas.microsoft.com/office/drawing/2014/main" id="{B0F7D765-7537-4B01-8C96-ABAC674A569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95400" y="2190749"/>
            <a:ext cx="5047095" cy="244197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3AF8867-E1B5-4B14-9865-A25A2635DAF7}"/>
              </a:ext>
            </a:extLst>
          </p:cNvPr>
          <p:cNvPicPr>
            <a:picLocks noChangeAspect="1"/>
          </p:cNvPicPr>
          <p:nvPr/>
        </p:nvPicPr>
        <p:blipFill>
          <a:blip r:embed="rId4"/>
          <a:stretch>
            <a:fillRect/>
          </a:stretch>
        </p:blipFill>
        <p:spPr>
          <a:xfrm>
            <a:off x="6629400" y="2190749"/>
            <a:ext cx="2057400" cy="679450"/>
          </a:xfrm>
          <a:prstGeom prst="rect">
            <a:avLst/>
          </a:prstGeom>
        </p:spPr>
      </p:pic>
      <p:sp>
        <p:nvSpPr>
          <p:cNvPr id="5" name="Footer Placeholder 4">
            <a:extLst>
              <a:ext uri="{FF2B5EF4-FFF2-40B4-BE49-F238E27FC236}">
                <a16:creationId xmlns:a16="http://schemas.microsoft.com/office/drawing/2014/main" id="{0543EE07-1AF1-4B27-8E87-D0E0DD1BDDB5}"/>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15665336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37376-B02D-4C95-923B-FF07CF413E7B}"/>
              </a:ext>
            </a:extLst>
          </p:cNvPr>
          <p:cNvSpPr>
            <a:spLocks noGrp="1"/>
          </p:cNvSpPr>
          <p:nvPr>
            <p:ph type="title"/>
          </p:nvPr>
        </p:nvSpPr>
        <p:spPr>
          <a:xfrm>
            <a:off x="628650" y="273844"/>
            <a:ext cx="7886700" cy="316706"/>
          </a:xfrm>
        </p:spPr>
        <p:txBody>
          <a:bodyPr>
            <a:normAutofit fontScale="90000"/>
          </a:bodyPr>
          <a:lstStyle/>
          <a:p>
            <a:r>
              <a:rPr lang="en-US"/>
              <a:t>Inception Network</a:t>
            </a:r>
          </a:p>
        </p:txBody>
      </p:sp>
      <p:sp>
        <p:nvSpPr>
          <p:cNvPr id="3" name="Content Placeholder 2">
            <a:extLst>
              <a:ext uri="{FF2B5EF4-FFF2-40B4-BE49-F238E27FC236}">
                <a16:creationId xmlns:a16="http://schemas.microsoft.com/office/drawing/2014/main" id="{81FC1573-2F64-42AE-8C38-05B57021F755}"/>
              </a:ext>
            </a:extLst>
          </p:cNvPr>
          <p:cNvSpPr>
            <a:spLocks noGrp="1"/>
          </p:cNvSpPr>
          <p:nvPr>
            <p:ph idx="1"/>
          </p:nvPr>
        </p:nvSpPr>
        <p:spPr>
          <a:xfrm>
            <a:off x="628650" y="895350"/>
            <a:ext cx="7886700" cy="3737373"/>
          </a:xfrm>
        </p:spPr>
        <p:txBody>
          <a:bodyPr/>
          <a:lstStyle/>
          <a:p>
            <a:r>
              <a:rPr lang="en-US"/>
              <a:t>Using 1x2 convolution to reduce computational cost</a:t>
            </a:r>
          </a:p>
        </p:txBody>
      </p:sp>
      <p:pic>
        <p:nvPicPr>
          <p:cNvPr id="5" name="Picture 4">
            <a:extLst>
              <a:ext uri="{FF2B5EF4-FFF2-40B4-BE49-F238E27FC236}">
                <a16:creationId xmlns:a16="http://schemas.microsoft.com/office/drawing/2014/main" id="{FD7D2A2B-63CA-4CB4-8724-5D924119D213}"/>
              </a:ext>
            </a:extLst>
          </p:cNvPr>
          <p:cNvPicPr>
            <a:picLocks noChangeAspect="1"/>
          </p:cNvPicPr>
          <p:nvPr/>
        </p:nvPicPr>
        <p:blipFill>
          <a:blip r:embed="rId3"/>
          <a:stretch>
            <a:fillRect/>
          </a:stretch>
        </p:blipFill>
        <p:spPr>
          <a:xfrm>
            <a:off x="1676400" y="1494947"/>
            <a:ext cx="5562600" cy="3592513"/>
          </a:xfrm>
          <a:prstGeom prst="rect">
            <a:avLst/>
          </a:prstGeom>
        </p:spPr>
      </p:pic>
      <p:sp>
        <p:nvSpPr>
          <p:cNvPr id="4" name="Footer Placeholder 3">
            <a:extLst>
              <a:ext uri="{FF2B5EF4-FFF2-40B4-BE49-F238E27FC236}">
                <a16:creationId xmlns:a16="http://schemas.microsoft.com/office/drawing/2014/main" id="{2DCED6D7-4EE7-4FA4-93A1-FB9E48110BC6}"/>
              </a:ext>
            </a:extLst>
          </p:cNvPr>
          <p:cNvSpPr>
            <a:spLocks noGrp="1"/>
          </p:cNvSpPr>
          <p:nvPr>
            <p:ph type="ftr" sz="quarter" idx="11"/>
          </p:nvPr>
        </p:nvSpPr>
        <p:spPr/>
        <p:txBody>
          <a:bodyPr/>
          <a:lstStyle/>
          <a:p>
            <a:pPr marL="12700">
              <a:lnSpc>
                <a:spcPts val="2310"/>
              </a:lnSpc>
            </a:pPr>
            <a:r>
              <a:rPr lang="en-US" spc="-5"/>
              <a:t>Trong-Hop Do</a:t>
            </a:r>
            <a:endParaRPr lang="en-US" spc="-5" dirty="0"/>
          </a:p>
        </p:txBody>
      </p:sp>
    </p:spTree>
    <p:extLst>
      <p:ext uri="{BB962C8B-B14F-4D97-AF65-F5344CB8AC3E}">
        <p14:creationId xmlns:p14="http://schemas.microsoft.com/office/powerpoint/2010/main" val="21374881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2393</TotalTime>
  <Words>8045</Words>
  <Application>Microsoft Macintosh PowerPoint</Application>
  <PresentationFormat>On-screen Show (16:9)</PresentationFormat>
  <Paragraphs>1829</Paragraphs>
  <Slides>234</Slides>
  <Notes>85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234</vt:i4>
      </vt:variant>
    </vt:vector>
  </HeadingPairs>
  <TitlesOfParts>
    <vt:vector size="243" baseType="lpstr">
      <vt:lpstr>KaTeX_Main</vt:lpstr>
      <vt:lpstr>medium-content-serif-font</vt:lpstr>
      <vt:lpstr>Arial</vt:lpstr>
      <vt:lpstr>Calibri</vt:lpstr>
      <vt:lpstr>Calibri Light</vt:lpstr>
      <vt:lpstr>Cambria Math</vt:lpstr>
      <vt:lpstr>Open Sans</vt:lpstr>
      <vt:lpstr>Times New Roman</vt:lpstr>
      <vt:lpstr>Office Theme</vt:lpstr>
      <vt:lpstr>PowerPoint Presentation</vt:lpstr>
      <vt:lpstr>Last time: Neural Networks</vt:lpstr>
      <vt:lpstr>Next: Convolutional Neural Networks</vt:lpstr>
      <vt:lpstr>A bit of history:</vt:lpstr>
      <vt:lpstr>A bit of history:</vt:lpstr>
      <vt:lpstr>A bit of history:  ImageNet Classification with Deep  Convolutional Neural Networks  [Krizhevsky, Sutskever, Hinton, 2012]</vt:lpstr>
      <vt:lpstr>PowerPoint Presentation</vt:lpstr>
      <vt:lpstr>Fast-forward to today: ConvNets are everywhere</vt:lpstr>
      <vt:lpstr>Fast-forward to today: ConvNets are everywhere</vt:lpstr>
      <vt:lpstr>Fast-forward to today: ConvNets are everywhere</vt:lpstr>
      <vt:lpstr>Fast-forward to today: ConvNets are everywhere</vt:lpstr>
      <vt:lpstr>Fast-forward to today: ConvNets are everywhere</vt:lpstr>
      <vt:lpstr>PowerPoint Presentation</vt:lpstr>
      <vt:lpstr>No errors</vt:lpstr>
      <vt:lpstr>PowerPoint Presentation</vt:lpstr>
      <vt:lpstr>PowerPoint Presentation</vt:lpstr>
      <vt:lpstr>Fully Connected Layer</vt:lpstr>
      <vt:lpstr>Fully Connected Layer</vt:lpstr>
      <vt:lpstr>Edge detection example</vt:lpstr>
      <vt:lpstr>Edge detection example</vt:lpstr>
      <vt:lpstr>Haar like feature</vt:lpstr>
      <vt:lpstr>Convolution operation on image</vt:lpstr>
      <vt:lpstr>PowerPoint Presentation</vt:lpstr>
      <vt:lpstr>PowerPoint Presentation</vt:lpstr>
      <vt:lpstr>PowerPoint Presentation</vt:lpstr>
      <vt:lpstr>PowerPoint Presentation</vt:lpstr>
      <vt:lpstr>Padding</vt:lpstr>
      <vt:lpstr>Valid and same convolutions</vt:lpstr>
      <vt:lpstr>Why odd pading</vt:lpstr>
      <vt:lpstr>Strided Convolution</vt:lpstr>
      <vt:lpstr>PowerPoint Presentation</vt:lpstr>
      <vt:lpstr>PowerPoint Presentation</vt:lpstr>
      <vt:lpstr>PowerPoint Presentation</vt:lpstr>
      <vt:lpstr>Strided convolution</vt:lpstr>
      <vt:lpstr>Convolution On RGB Images</vt:lpstr>
      <vt:lpstr>Convolution On RGB Images</vt:lpstr>
      <vt:lpstr>Convolution On RGB Images</vt:lpstr>
      <vt:lpstr>Multiple filters</vt:lpstr>
      <vt:lpstr>One layer of a Convolutional Neural Network</vt:lpstr>
      <vt:lpstr>One layer of a Convolutional Neural Network</vt:lpstr>
      <vt:lpstr>Number of parameters in one layer</vt:lpstr>
      <vt:lpstr>Dimension of layers and parameters </vt:lpstr>
      <vt:lpstr>An Example of A Convolutional Neural Network</vt:lpstr>
      <vt:lpstr>PowerPoint Presentation</vt:lpstr>
      <vt:lpstr>Pooling layers</vt:lpstr>
      <vt:lpstr>Max pooling</vt:lpstr>
      <vt:lpstr>Max pooling</vt:lpstr>
      <vt:lpstr>Max pooling on multiple channels</vt:lpstr>
      <vt:lpstr>Average pooling</vt:lpstr>
      <vt:lpstr>Convolutional Neural Network – An Example</vt:lpstr>
      <vt:lpstr>Convolutional Neural Network – An Example</vt:lpstr>
      <vt:lpstr>Convolutional Neural Network – An Example</vt:lpstr>
      <vt:lpstr>Convolutional Neural Network – An Example</vt:lpstr>
      <vt:lpstr>Why convolutions?</vt:lpstr>
      <vt:lpstr>Why convolutions?</vt:lpstr>
      <vt:lpstr>Why convolutions?</vt:lpstr>
      <vt:lpstr>Why convolutions?</vt:lpstr>
      <vt:lpstr>Why convolutions?</vt:lpstr>
      <vt:lpstr>Putting it all together: Training a CNN</vt:lpstr>
      <vt:lpstr>Convolutions and Backpropagations</vt:lpstr>
      <vt:lpstr>Convolutions and Backpropagations</vt:lpstr>
      <vt:lpstr>Convolutions and Backpropagations</vt:lpstr>
      <vt:lpstr>Convolutions and Backpropagations</vt:lpstr>
      <vt:lpstr>Convolutions and Backpropagations</vt:lpstr>
      <vt:lpstr>Convolutions and Backpropagations</vt:lpstr>
      <vt:lpstr>Convolutions and Backpropagations</vt:lpstr>
      <vt:lpstr>Convolutions and Backpropagations</vt:lpstr>
      <vt:lpstr>Convolutions and Backpropagations</vt:lpstr>
      <vt:lpstr>Convolutions and Backpropagations</vt:lpstr>
      <vt:lpstr>Convolutions and Backpropagations</vt:lpstr>
      <vt:lpstr>Convolutions and Backpropagations</vt:lpstr>
      <vt:lpstr>Convolutions and Backpropagations</vt:lpstr>
      <vt:lpstr>Convolutions and Backpropagations</vt:lpstr>
      <vt:lpstr>Classic network: LeNet−5 (1998)</vt:lpstr>
      <vt:lpstr>Classic network: AlexNet (2012)</vt:lpstr>
      <vt:lpstr>Classic network: AlexNet (2012)</vt:lpstr>
      <vt:lpstr>Classic network: VGG 16 and VGG 19 (2014)</vt:lpstr>
      <vt:lpstr>Classic network: VGG 16 and VGG 19 (2014)</vt:lpstr>
      <vt:lpstr>The two problems of deep neural network</vt:lpstr>
      <vt:lpstr>Vanishing gradient in CNN?</vt:lpstr>
      <vt:lpstr>Degradation with deeper layers</vt:lpstr>
      <vt:lpstr>Degradation with deeper layers</vt:lpstr>
      <vt:lpstr>Residual networks (Resnets 2015)</vt:lpstr>
      <vt:lpstr>PowerPoint Presentation</vt:lpstr>
      <vt:lpstr>Residual networks (Resnets)</vt:lpstr>
      <vt:lpstr>Residual networks (Resnets)</vt:lpstr>
      <vt:lpstr>Residual networks (Resnets)</vt:lpstr>
      <vt:lpstr>Why ResNets work?</vt:lpstr>
      <vt:lpstr>Why ResNets work?</vt:lpstr>
      <vt:lpstr>Why ResNets work?</vt:lpstr>
      <vt:lpstr>Residual bock with different input and output dimension</vt:lpstr>
      <vt:lpstr>Residual bock with different input and output dimension</vt:lpstr>
      <vt:lpstr>Network in Network – 1×1 Convolutions</vt:lpstr>
      <vt:lpstr>Network in Network – 1×1 Convolutions</vt:lpstr>
      <vt:lpstr>Network in Network – 1×1 Convolutions</vt:lpstr>
      <vt:lpstr>Inception Network (2014)</vt:lpstr>
      <vt:lpstr>Inception Network</vt:lpstr>
      <vt:lpstr>Inception Network</vt:lpstr>
      <vt:lpstr>Inception Network</vt:lpstr>
      <vt:lpstr>Inception Network</vt:lpstr>
      <vt:lpstr>Inception Network</vt:lpstr>
      <vt:lpstr>Transfer Learning</vt:lpstr>
      <vt:lpstr>Transfer Learning</vt:lpstr>
      <vt:lpstr>Transfer Learning</vt:lpstr>
      <vt:lpstr>Transfer Learning</vt:lpstr>
      <vt:lpstr>Transfer Learning</vt:lpstr>
      <vt:lpstr>Transfer Learning</vt:lpstr>
      <vt:lpstr>Transfer Learning</vt:lpstr>
      <vt:lpstr>Data augmentation methods in computer vision</vt:lpstr>
      <vt:lpstr>Data augmentation methods in computer vision</vt:lpstr>
      <vt:lpstr>Data augmentation methods in computer vision</vt:lpstr>
      <vt:lpstr>Data augmentation methods in computer vision</vt:lpstr>
      <vt:lpstr>PowerPoint Presentation</vt:lpstr>
      <vt:lpstr>So far: Image Classification</vt:lpstr>
      <vt:lpstr>Other Computer Vision Tasks</vt:lpstr>
      <vt:lpstr>Classification with localization</vt:lpstr>
      <vt:lpstr>Classification with localization</vt:lpstr>
      <vt:lpstr>Classification with localization</vt:lpstr>
      <vt:lpstr>Classification with localization</vt:lpstr>
      <vt:lpstr>Classification with localization</vt:lpstr>
      <vt:lpstr>Classification with localization</vt:lpstr>
      <vt:lpstr>Classification with localization</vt:lpstr>
      <vt:lpstr>Classification with localization</vt:lpstr>
      <vt:lpstr>Classification with localization</vt:lpstr>
      <vt:lpstr>Classification with localization</vt:lpstr>
      <vt:lpstr>Aside: Human Pose Estimation</vt:lpstr>
      <vt:lpstr>Aside: Human Pose Estimation</vt:lpstr>
      <vt:lpstr>Aside: Human Pose Estimation</vt:lpstr>
      <vt:lpstr>Face Landmark Detection</vt:lpstr>
      <vt:lpstr>Face Landmark Detection</vt:lpstr>
      <vt:lpstr>Object detection</vt:lpstr>
      <vt:lpstr>Classification + Localization vs Detection</vt:lpstr>
      <vt:lpstr>Object Detection: Impact of Deep Learning</vt:lpstr>
      <vt:lpstr>Object Detection as Regression?</vt:lpstr>
      <vt:lpstr>Each image needs a  different number of outputs!</vt:lpstr>
      <vt:lpstr>Object Detection as Classification: Sliding Window</vt:lpstr>
      <vt:lpstr>Object Detection as Classification: Sliding Window</vt:lpstr>
      <vt:lpstr>Object Detection as Classification: Sliding Window</vt:lpstr>
      <vt:lpstr>Object Detection as Classification: Sliding Window</vt:lpstr>
      <vt:lpstr>Object Detection as Classification: Sliding Window</vt:lpstr>
      <vt:lpstr>Convolutional operation of sliding windows</vt:lpstr>
      <vt:lpstr>Convolutional operation of sliding windows</vt:lpstr>
      <vt:lpstr>Convolutional operation of sliding windows</vt:lpstr>
      <vt:lpstr>Convolutional operation of sliding windows</vt:lpstr>
      <vt:lpstr>Convolutional operation of sliding windows</vt:lpstr>
      <vt:lpstr>Convolutional operation of sliding windows</vt:lpstr>
      <vt:lpstr>Convolutional operation of sliding windows</vt:lpstr>
      <vt:lpstr>Region Proposals</vt:lpstr>
      <vt:lpstr>R-CNN</vt:lpstr>
      <vt:lpstr>R-CNN</vt:lpstr>
      <vt:lpstr>R-CNN</vt:lpstr>
      <vt:lpstr>R-CNN</vt:lpstr>
      <vt:lpstr>R-CNN</vt:lpstr>
      <vt:lpstr>R-CNN</vt:lpstr>
      <vt:lpstr>R-CNN: Problems</vt:lpstr>
      <vt:lpstr>Fast R-CNN</vt:lpstr>
      <vt:lpstr>Fast R-CNN</vt:lpstr>
      <vt:lpstr>Fast R-CNN</vt:lpstr>
      <vt:lpstr>Fast R-CNN</vt:lpstr>
      <vt:lpstr>Fast R-CNN</vt:lpstr>
      <vt:lpstr>Fast R-CNN</vt:lpstr>
      <vt:lpstr>Max Pooling</vt:lpstr>
      <vt:lpstr>Roi pooling</vt:lpstr>
      <vt:lpstr>Roi pooling</vt:lpstr>
      <vt:lpstr>Roi pooling</vt:lpstr>
      <vt:lpstr>Roi Pooling</vt:lpstr>
      <vt:lpstr>Roi Pooling</vt:lpstr>
      <vt:lpstr>ROI Pooling</vt:lpstr>
      <vt:lpstr>Fast R-CNN  (Training)</vt:lpstr>
      <vt:lpstr>Fast R-CNN  (Training)</vt:lpstr>
      <vt:lpstr>Faster R-CNN: RoI Pooling</vt:lpstr>
      <vt:lpstr>R-CNN vs SPP vs Fast R-CNN</vt:lpstr>
      <vt:lpstr>R-CNN vs SPP vs Fast R-CNN</vt:lpstr>
      <vt:lpstr>Faster R-CNN:</vt:lpstr>
      <vt:lpstr>Faster R-CNN: Make CNN do proposals!</vt:lpstr>
      <vt:lpstr>Detection without Proposals: YOLO / SSD</vt:lpstr>
      <vt:lpstr>Detection without Proposals: YOLO / SSD Go from input image to tensor of scores with one big convolutional network!</vt:lpstr>
      <vt:lpstr>YOLO</vt:lpstr>
      <vt:lpstr>YOLO</vt:lpstr>
      <vt:lpstr>YOLO</vt:lpstr>
      <vt:lpstr>YOLO</vt:lpstr>
      <vt:lpstr>YOLO</vt:lpstr>
      <vt:lpstr>YOLO</vt:lpstr>
      <vt:lpstr>YOLO</vt:lpstr>
      <vt:lpstr>YOLO</vt:lpstr>
      <vt:lpstr>YOLO</vt:lpstr>
      <vt:lpstr>YOLO</vt:lpstr>
      <vt:lpstr>YOLO</vt:lpstr>
      <vt:lpstr>YOLO</vt:lpstr>
      <vt:lpstr>YOLO</vt:lpstr>
      <vt:lpstr>YOLO algorithm</vt:lpstr>
      <vt:lpstr>YOLO algorithm</vt:lpstr>
      <vt:lpstr>YOLO algorithm: create a training set</vt:lpstr>
      <vt:lpstr>YOLO test time</vt:lpstr>
      <vt:lpstr>YOLO: model prediction</vt:lpstr>
      <vt:lpstr>YOLO: run non-maximum suppression (NMS)</vt:lpstr>
      <vt:lpstr>Object Detection: Lots of variables ...</vt:lpstr>
      <vt:lpstr>Aside: Object Detection + Captioning = Dense Captioning</vt:lpstr>
      <vt:lpstr>Aside: Object Detection + Captioning = Dense Captioning</vt:lpstr>
      <vt:lpstr>PowerPoint Presentation</vt:lpstr>
      <vt:lpstr>Semantic Segmentation</vt:lpstr>
      <vt:lpstr>Semantic Segmentation</vt:lpstr>
      <vt:lpstr>Semantic Segmentation Idea: Sliding Window</vt:lpstr>
      <vt:lpstr>Semantic Segmentation Idea: Sliding Window</vt:lpstr>
      <vt:lpstr>Semantic Segmentation Idea: Fully Convolutional</vt:lpstr>
      <vt:lpstr>Semantic Segmentation Idea: Fully Convolutional</vt:lpstr>
      <vt:lpstr>Semantic Segmentation Idea: Fully Convolutional</vt:lpstr>
      <vt:lpstr>Semantic Segmentation Idea: Fully Convolutional</vt:lpstr>
      <vt:lpstr>In-Network upsampling: “Unpooling”</vt:lpstr>
      <vt:lpstr>In-Network upsampling: “Max Unpooling”</vt:lpstr>
      <vt:lpstr>Learnable Upsampling: Transpose Convolution</vt:lpstr>
      <vt:lpstr>Learnable Upsampling: Transpose Convolution</vt:lpstr>
      <vt:lpstr>Learnable Upsampling: Transpose Convolution</vt:lpstr>
      <vt:lpstr>Learnable Upsampling: Transpose Convolution</vt:lpstr>
      <vt:lpstr>Learnable Upsampling: Transpose Convolution</vt:lpstr>
      <vt:lpstr>Learnable Upsampling: Transpose Convolution</vt:lpstr>
      <vt:lpstr>Learnable Upsampling: Transpose Convolution</vt:lpstr>
      <vt:lpstr>Learnable Upsampling: Transpose Convolution</vt:lpstr>
      <vt:lpstr>Learnable Upsampling: Transpose Convolution</vt:lpstr>
      <vt:lpstr>Learnable Upsampling: Transpose Convolution</vt:lpstr>
      <vt:lpstr>Learnable Upsampling: Transpose Convolution</vt:lpstr>
      <vt:lpstr>Transpose Convolution: 1D Example</vt:lpstr>
      <vt:lpstr>Convolution as Matrix Multiplication (1D Example)</vt:lpstr>
      <vt:lpstr>Convolution as Matrix Multiplication (1D Example)</vt:lpstr>
      <vt:lpstr>Convolution as Matrix Multiplication (1D Example)</vt:lpstr>
      <vt:lpstr>Convolution as Matrix Multiplication (1D Example)</vt:lpstr>
      <vt:lpstr>Semantic Segmentation Idea: Fully Convolutional</vt:lpstr>
      <vt:lpstr>Instance Segmentation</vt:lpstr>
      <vt:lpstr>Mask R-CNN</vt:lpstr>
      <vt:lpstr>ROI pooling vs ROI align</vt:lpstr>
      <vt:lpstr>Mask R-CNN: Very Good Results!</vt:lpstr>
      <vt:lpstr>Mask R-CNN  Also does pose</vt:lpstr>
      <vt:lpstr>Mask R-CNN  Also does pose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5:  Convolutional Neural Networks</dc:title>
  <dc:creator>PC</dc:creator>
  <cp:lastModifiedBy>Lưu Thanh Sơn</cp:lastModifiedBy>
  <cp:revision>171</cp:revision>
  <dcterms:created xsi:type="dcterms:W3CDTF">2020-10-03T03:44:36Z</dcterms:created>
  <dcterms:modified xsi:type="dcterms:W3CDTF">2021-10-06T09:25:30Z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